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648" r:id="rId1"/>
    <p:sldMasterId id="2147483660" r:id="rId3"/>
  </p:sldMasterIdLst>
  <p:notesMasterIdLst>
    <p:notesMasterId r:id="rId32"/>
  </p:notesMasterIdLst>
  <p:sldIdLst>
    <p:sldId id="283" r:id="rId4"/>
    <p:sldId id="261" r:id="rId5"/>
    <p:sldId id="262" r:id="rId6"/>
    <p:sldId id="263" r:id="rId7"/>
    <p:sldId id="268" r:id="rId8"/>
    <p:sldId id="264" r:id="rId9"/>
    <p:sldId id="273" r:id="rId10"/>
    <p:sldId id="271" r:id="rId11"/>
    <p:sldId id="265" r:id="rId12"/>
    <p:sldId id="266" r:id="rId13"/>
    <p:sldId id="285" r:id="rId14"/>
    <p:sldId id="288" r:id="rId15"/>
    <p:sldId id="269" r:id="rId16"/>
    <p:sldId id="289" r:id="rId17"/>
    <p:sldId id="290" r:id="rId18"/>
    <p:sldId id="291" r:id="rId19"/>
    <p:sldId id="292" r:id="rId20"/>
    <p:sldId id="293" r:id="rId21"/>
    <p:sldId id="294" r:id="rId22"/>
    <p:sldId id="295" r:id="rId23"/>
    <p:sldId id="296" r:id="rId24"/>
    <p:sldId id="297" r:id="rId25"/>
    <p:sldId id="298" r:id="rId26"/>
    <p:sldId id="299" r:id="rId27"/>
    <p:sldId id="301" r:id="rId28"/>
    <p:sldId id="302" r:id="rId29"/>
    <p:sldId id="303" r:id="rId30"/>
    <p:sldId id="30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9"/>
    <p:restoredTop sz="96327"/>
  </p:normalViewPr>
  <p:slideViewPr>
    <p:cSldViewPr snapToGrid="0" snapToObjects="1">
      <p:cViewPr varScale="1">
        <p:scale>
          <a:sx n="72" d="100"/>
          <a:sy n="72" d="100"/>
        </p:scale>
        <p:origin x="6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6" Type="http://schemas.openxmlformats.org/officeDocument/2006/relationships/image" Target="../media/image3.svg"/><Relationship Id="rId5" Type="http://schemas.openxmlformats.org/officeDocument/2006/relationships/image" Target="../media/image22.png"/><Relationship Id="rId4" Type="http://schemas.openxmlformats.org/officeDocument/2006/relationships/image" Target="../media/image2.svg"/><Relationship Id="rId3" Type="http://schemas.openxmlformats.org/officeDocument/2006/relationships/image" Target="../media/image21.png"/><Relationship Id="rId2" Type="http://schemas.openxmlformats.org/officeDocument/2006/relationships/image" Target="../media/image1.svg"/><Relationship Id="rId1"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6" Type="http://schemas.openxmlformats.org/officeDocument/2006/relationships/image" Target="../media/image3.svg"/><Relationship Id="rId5" Type="http://schemas.openxmlformats.org/officeDocument/2006/relationships/image" Target="../media/image22.png"/><Relationship Id="rId4" Type="http://schemas.openxmlformats.org/officeDocument/2006/relationships/image" Target="../media/image2.svg"/><Relationship Id="rId3" Type="http://schemas.openxmlformats.org/officeDocument/2006/relationships/image" Target="../media/image21.png"/><Relationship Id="rId2" Type="http://schemas.openxmlformats.org/officeDocument/2006/relationships/image" Target="../media/image1.sv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9AA930B-9D76-44F2-B9DE-FA09DF61C21E}" type="doc">
      <dgm:prSet loTypeId="list" loCatId="list" qsTypeId="urn:microsoft.com/office/officeart/2005/8/quickstyle/simple1" qsCatId="simple" csTypeId="urn:microsoft.com/office/officeart/2005/8/colors/accent1_2" csCatId="accent2" phldr="1"/>
      <dgm:spPr/>
      <dgm:t>
        <a:bodyPr/>
        <a:lstStyle/>
        <a:p>
          <a:endParaRPr lang="en-US"/>
        </a:p>
      </dgm:t>
    </dgm:pt>
    <dgm:pt modelId="{A1987402-A4B3-49F2-866C-9B52773C18CF}">
      <dgm:prSet phldr="0" custT="0"/>
      <dgm:spPr/>
      <dgm:t>
        <a:bodyPr vert="horz" wrap="square"/>
        <a:p>
          <a:pPr algn="l">
            <a:lnSpc>
              <a:spcPct val="100000"/>
            </a:lnSpc>
            <a:spcBef>
              <a:spcPct val="0"/>
            </a:spcBef>
            <a:spcAft>
              <a:spcPct val="35000"/>
            </a:spcAft>
          </a:pPr>
          <a:r>
            <a:rPr lang="en-US" dirty="0"/>
            <a:t>EDA is an approach for data analysis using variety of techniques to gain insights about the data.</a:t>
          </a:r>
          <a:r>
            <a:rPr/>
            <a:t/>
          </a:r>
          <a:endParaRPr/>
        </a:p>
      </dgm:t>
    </dgm:pt>
    <dgm:pt modelId="{E8CECF13-3224-4F93-974A-CD1D00DD3908}" cxnId="{CA7E388A-F705-4025-9249-1E7DFE1B3FA6}" type="parTrans">
      <dgm:prSet/>
      <dgm:spPr/>
      <dgm:t>
        <a:bodyPr/>
        <a:lstStyle/>
        <a:p>
          <a:endParaRPr lang="en-US"/>
        </a:p>
      </dgm:t>
    </dgm:pt>
    <dgm:pt modelId="{5C61708D-949F-4F62-A37A-E61599224C38}" cxnId="{CA7E388A-F705-4025-9249-1E7DFE1B3FA6}" type="sibTrans">
      <dgm:prSet/>
      <dgm:spPr/>
      <dgm:t>
        <a:bodyPr/>
        <a:lstStyle/>
        <a:p>
          <a:endParaRPr lang="en-US"/>
        </a:p>
      </dgm:t>
    </dgm:pt>
    <dgm:pt modelId="{9A74420A-3D44-46B0-9324-5B9F685C0F85}">
      <dgm:prSet phldr="0" custT="0"/>
      <dgm:spPr/>
      <dgm:t>
        <a:bodyPr vert="horz" wrap="square"/>
        <a:p>
          <a:pPr>
            <a:lnSpc>
              <a:spcPct val="100000"/>
            </a:lnSpc>
            <a:spcBef>
              <a:spcPct val="0"/>
            </a:spcBef>
            <a:spcAft>
              <a:spcPct val="35000"/>
            </a:spcAft>
          </a:pPr>
          <a:r>
            <a:rPr lang="en-US"/>
            <a:t>Basic steps in exploratory data analysis:</a:t>
          </a:r>
          <a:r>
            <a:rPr/>
            <a:t/>
          </a:r>
          <a:endParaRPr/>
        </a:p>
      </dgm:t>
    </dgm:pt>
    <dgm:pt modelId="{14E486BE-263D-4970-9EE2-497C43F340D0}" cxnId="{2CAE248E-8F66-493A-9BFE-FCA4021C9CD6}" type="parTrans">
      <dgm:prSet/>
      <dgm:spPr/>
      <dgm:t>
        <a:bodyPr/>
        <a:lstStyle/>
        <a:p>
          <a:endParaRPr lang="en-US"/>
        </a:p>
      </dgm:t>
    </dgm:pt>
    <dgm:pt modelId="{5E4EB07C-E8D9-4ED8-A8EF-4430C83BABE0}" cxnId="{2CAE248E-8F66-493A-9BFE-FCA4021C9CD6}" type="sibTrans">
      <dgm:prSet/>
      <dgm:spPr/>
      <dgm:t>
        <a:bodyPr/>
        <a:lstStyle/>
        <a:p>
          <a:endParaRPr lang="en-US"/>
        </a:p>
      </dgm:t>
    </dgm:pt>
    <dgm:pt modelId="{1037D204-989A-4B04-97A8-748448E00C0A}">
      <dgm:prSet/>
      <dgm:spPr/>
      <dgm:t>
        <a:bodyPr/>
        <a:lstStyle/>
        <a:p>
          <a:r>
            <a:rPr lang="en-US"/>
            <a:t>Cleaning and preprocessing</a:t>
          </a:r>
        </a:p>
      </dgm:t>
    </dgm:pt>
    <dgm:pt modelId="{C1FB3656-155E-4BFB-8F4D-EB95D4048CB4}" cxnId="{B99B29E5-B82F-461A-9088-79B1CCEAC305}" type="parTrans">
      <dgm:prSet/>
      <dgm:spPr/>
      <dgm:t>
        <a:bodyPr/>
        <a:lstStyle/>
        <a:p>
          <a:endParaRPr lang="en-US"/>
        </a:p>
      </dgm:t>
    </dgm:pt>
    <dgm:pt modelId="{4FCE82C4-8645-42FA-B802-165AEDA2BE18}" cxnId="{B99B29E5-B82F-461A-9088-79B1CCEAC305}" type="sibTrans">
      <dgm:prSet/>
      <dgm:spPr/>
      <dgm:t>
        <a:bodyPr/>
        <a:lstStyle/>
        <a:p>
          <a:endParaRPr lang="en-US"/>
        </a:p>
      </dgm:t>
    </dgm:pt>
    <dgm:pt modelId="{8F3ABA5B-1C04-4B46-8BA3-14C3A911D353}">
      <dgm:prSet/>
      <dgm:spPr/>
      <dgm:t>
        <a:bodyPr/>
        <a:lstStyle/>
        <a:p>
          <a:r>
            <a:rPr lang="en-US"/>
            <a:t>Statistical Analysis </a:t>
          </a:r>
        </a:p>
      </dgm:t>
    </dgm:pt>
    <dgm:pt modelId="{DA568FD6-0034-48A2-B966-FA00AF0BFDD9}" cxnId="{D07D6F2B-91D2-4225-AB15-8C42E362CC7B}" type="parTrans">
      <dgm:prSet/>
      <dgm:spPr/>
      <dgm:t>
        <a:bodyPr/>
        <a:lstStyle/>
        <a:p>
          <a:endParaRPr lang="en-US"/>
        </a:p>
      </dgm:t>
    </dgm:pt>
    <dgm:pt modelId="{1DDBE6DD-7B22-43C9-81A3-C9C04A70B458}" cxnId="{D07D6F2B-91D2-4225-AB15-8C42E362CC7B}" type="sibTrans">
      <dgm:prSet/>
      <dgm:spPr/>
      <dgm:t>
        <a:bodyPr/>
        <a:lstStyle/>
        <a:p>
          <a:endParaRPr lang="en-US"/>
        </a:p>
      </dgm:t>
    </dgm:pt>
    <dgm:pt modelId="{C09D45FA-C1D5-4A18-A945-24FE81B745D5}">
      <dgm:prSet/>
      <dgm:spPr/>
      <dgm:t>
        <a:bodyPr/>
        <a:lstStyle/>
        <a:p>
          <a:r>
            <a:rPr lang="en-US"/>
            <a:t>Visualization for trend analysis, anomaly detection, outlier detection (and removal). </a:t>
          </a:r>
        </a:p>
      </dgm:t>
    </dgm:pt>
    <dgm:pt modelId="{9958BE76-63C1-4330-8687-D751C6CC816E}" cxnId="{FCFBB5DC-5BA4-4D12-85F0-B56CE4652723}" type="parTrans">
      <dgm:prSet/>
      <dgm:spPr/>
      <dgm:t>
        <a:bodyPr/>
        <a:lstStyle/>
        <a:p>
          <a:endParaRPr lang="en-US"/>
        </a:p>
      </dgm:t>
    </dgm:pt>
    <dgm:pt modelId="{557A6D06-1566-4219-8CAE-39A6F679CA15}" cxnId="{FCFBB5DC-5BA4-4D12-85F0-B56CE4652723}" type="sibTrans">
      <dgm:prSet/>
      <dgm:spPr/>
      <dgm:t>
        <a:bodyPr/>
        <a:lstStyle/>
        <a:p>
          <a:endParaRPr lang="en-US"/>
        </a:p>
      </dgm:t>
    </dgm:pt>
    <dgm:pt modelId="{B9762F23-8E43-4056-BBBC-B671F985A3AC}" type="pres">
      <dgm:prSet presAssocID="{A9AA930B-9D76-44F2-B9DE-FA09DF61C21E}" presName="Name0" presStyleCnt="0">
        <dgm:presLayoutVars>
          <dgm:dir/>
          <dgm:animLvl val="lvl"/>
          <dgm:resizeHandles val="exact"/>
        </dgm:presLayoutVars>
      </dgm:prSet>
      <dgm:spPr/>
    </dgm:pt>
    <dgm:pt modelId="{58D6E1E7-2868-4581-926A-E6D9576B2114}" type="pres">
      <dgm:prSet presAssocID="{A1987402-A4B3-49F2-866C-9B52773C18CF}" presName="linNode" presStyleCnt="0"/>
      <dgm:spPr/>
    </dgm:pt>
    <dgm:pt modelId="{E4375EE3-B5D8-4FCF-B9C7-3672DFAF3199}" type="pres">
      <dgm:prSet presAssocID="{A1987402-A4B3-49F2-866C-9B52773C18CF}" presName="parentText" presStyleLbl="node1" presStyleIdx="0" presStyleCnt="2" custScaleX="251589" custScaleY="36037">
        <dgm:presLayoutVars>
          <dgm:chMax val="1"/>
          <dgm:bulletEnabled val="1"/>
        </dgm:presLayoutVars>
      </dgm:prSet>
      <dgm:spPr/>
    </dgm:pt>
    <dgm:pt modelId="{25A61DEF-5CAD-45A2-A8F9-480F3CDD7A27}" type="pres">
      <dgm:prSet presAssocID="{5C61708D-949F-4F62-A37A-E61599224C38}" presName="sp" presStyleCnt="0"/>
      <dgm:spPr/>
    </dgm:pt>
    <dgm:pt modelId="{11C8A787-642A-436B-831B-AF4B3DB4E558}" type="pres">
      <dgm:prSet presAssocID="{9A74420A-3D44-46B0-9324-5B9F685C0F85}" presName="linNode" presStyleCnt="0"/>
      <dgm:spPr/>
    </dgm:pt>
    <dgm:pt modelId="{86978100-F929-4291-8A41-A350F75A86E8}" type="pres">
      <dgm:prSet presAssocID="{9A74420A-3D44-46B0-9324-5B9F685C0F85}" presName="parentText" presStyleLbl="node1" presStyleIdx="1" presStyleCnt="2">
        <dgm:presLayoutVars>
          <dgm:chMax val="1"/>
          <dgm:bulletEnabled val="1"/>
        </dgm:presLayoutVars>
      </dgm:prSet>
      <dgm:spPr/>
    </dgm:pt>
    <dgm:pt modelId="{52899A0A-A0F3-488D-907F-5E687547B8C4}" type="pres">
      <dgm:prSet presAssocID="{9A74420A-3D44-46B0-9324-5B9F685C0F85}" presName="descendantText" presStyleLbl="alignAccFollowNode1" presStyleIdx="0" presStyleCnt="1">
        <dgm:presLayoutVars>
          <dgm:bulletEnabled val="1"/>
        </dgm:presLayoutVars>
      </dgm:prSet>
      <dgm:spPr/>
    </dgm:pt>
  </dgm:ptLst>
  <dgm:cxnLst>
    <dgm:cxn modelId="{CA7E388A-F705-4025-9249-1E7DFE1B3FA6}" srcId="{A9AA930B-9D76-44F2-B9DE-FA09DF61C21E}" destId="{A1987402-A4B3-49F2-866C-9B52773C18CF}" srcOrd="0" destOrd="0" parTransId="{E8CECF13-3224-4F93-974A-CD1D00DD3908}" sibTransId="{5C61708D-949F-4F62-A37A-E61599224C38}"/>
    <dgm:cxn modelId="{2CAE248E-8F66-493A-9BFE-FCA4021C9CD6}" srcId="{A9AA930B-9D76-44F2-B9DE-FA09DF61C21E}" destId="{9A74420A-3D44-46B0-9324-5B9F685C0F85}" srcOrd="1" destOrd="0" parTransId="{14E486BE-263D-4970-9EE2-497C43F340D0}" sibTransId="{5E4EB07C-E8D9-4ED8-A8EF-4430C83BABE0}"/>
    <dgm:cxn modelId="{B99B29E5-B82F-461A-9088-79B1CCEAC305}" srcId="{9A74420A-3D44-46B0-9324-5B9F685C0F85}" destId="{1037D204-989A-4B04-97A8-748448E00C0A}" srcOrd="0" destOrd="1" parTransId="{C1FB3656-155E-4BFB-8F4D-EB95D4048CB4}" sibTransId="{4FCE82C4-8645-42FA-B802-165AEDA2BE18}"/>
    <dgm:cxn modelId="{D07D6F2B-91D2-4225-AB15-8C42E362CC7B}" srcId="{9A74420A-3D44-46B0-9324-5B9F685C0F85}" destId="{8F3ABA5B-1C04-4B46-8BA3-14C3A911D353}" srcOrd="1" destOrd="1" parTransId="{DA568FD6-0034-48A2-B966-FA00AF0BFDD9}" sibTransId="{1DDBE6DD-7B22-43C9-81A3-C9C04A70B458}"/>
    <dgm:cxn modelId="{FCFBB5DC-5BA4-4D12-85F0-B56CE4652723}" srcId="{9A74420A-3D44-46B0-9324-5B9F685C0F85}" destId="{C09D45FA-C1D5-4A18-A945-24FE81B745D5}" srcOrd="2" destOrd="1" parTransId="{9958BE76-63C1-4330-8687-D751C6CC816E}" sibTransId="{557A6D06-1566-4219-8CAE-39A6F679CA15}"/>
    <dgm:cxn modelId="{6D3E5D34-7983-4850-86D8-F859F6722C2C}" type="presOf" srcId="{A9AA930B-9D76-44F2-B9DE-FA09DF61C21E}" destId="{B9762F23-8E43-4056-BBBC-B671F985A3AC}" srcOrd="0" destOrd="0" presId="urn:microsoft.com/office/officeart/2005/8/layout/vList5"/>
    <dgm:cxn modelId="{12AB2604-394C-417B-96EF-5EAB7A1996F5}" type="presParOf" srcId="{B9762F23-8E43-4056-BBBC-B671F985A3AC}" destId="{58D6E1E7-2868-4581-926A-E6D9576B2114}" srcOrd="0" destOrd="0" presId="urn:microsoft.com/office/officeart/2005/8/layout/vList5"/>
    <dgm:cxn modelId="{AD4BF42D-1B37-40F2-90E6-C58FF9A2106C}" type="presParOf" srcId="{58D6E1E7-2868-4581-926A-E6D9576B2114}" destId="{E4375EE3-B5D8-4FCF-B9C7-3672DFAF3199}" srcOrd="0" destOrd="0" presId="urn:microsoft.com/office/officeart/2005/8/layout/vList5"/>
    <dgm:cxn modelId="{ED883A0C-B277-4A18-B340-8D839C8E6FBD}" type="presOf" srcId="{A1987402-A4B3-49F2-866C-9B52773C18CF}" destId="{E4375EE3-B5D8-4FCF-B9C7-3672DFAF3199}" srcOrd="0" destOrd="0" presId="urn:microsoft.com/office/officeart/2005/8/layout/vList5"/>
    <dgm:cxn modelId="{AB594DD6-D0E8-4F40-A96A-72616CC55C01}" type="presParOf" srcId="{B9762F23-8E43-4056-BBBC-B671F985A3AC}" destId="{25A61DEF-5CAD-45A2-A8F9-480F3CDD7A27}" srcOrd="1" destOrd="0" presId="urn:microsoft.com/office/officeart/2005/8/layout/vList5"/>
    <dgm:cxn modelId="{6C1E187E-A0E9-4CD7-BB08-2F56D5369E59}" type="presParOf" srcId="{B9762F23-8E43-4056-BBBC-B671F985A3AC}" destId="{11C8A787-642A-436B-831B-AF4B3DB4E558}" srcOrd="2" destOrd="0" presId="urn:microsoft.com/office/officeart/2005/8/layout/vList5"/>
    <dgm:cxn modelId="{52924BD3-6963-4901-9FAF-70DF6F5A394B}" type="presParOf" srcId="{11C8A787-642A-436B-831B-AF4B3DB4E558}" destId="{86978100-F929-4291-8A41-A350F75A86E8}" srcOrd="0" destOrd="2" presId="urn:microsoft.com/office/officeart/2005/8/layout/vList5"/>
    <dgm:cxn modelId="{C10E5E65-33C0-40DC-B028-69BAC879BD5A}" type="presOf" srcId="{9A74420A-3D44-46B0-9324-5B9F685C0F85}" destId="{86978100-F929-4291-8A41-A350F75A86E8}" srcOrd="0" destOrd="0" presId="urn:microsoft.com/office/officeart/2005/8/layout/vList5"/>
    <dgm:cxn modelId="{F0714000-B6BD-4533-A7A7-6222CA699245}" type="presParOf" srcId="{11C8A787-642A-436B-831B-AF4B3DB4E558}" destId="{52899A0A-A0F3-488D-907F-5E687547B8C4}" srcOrd="1" destOrd="2" presId="urn:microsoft.com/office/officeart/2005/8/layout/vList5"/>
    <dgm:cxn modelId="{9F6ADDAC-74E1-450E-9101-9C808F1F69B3}" type="presOf" srcId="{1037D204-989A-4B04-97A8-748448E00C0A}" destId="{52899A0A-A0F3-488D-907F-5E687547B8C4}" srcOrd="0" destOrd="0" presId="urn:microsoft.com/office/officeart/2005/8/layout/vList5"/>
    <dgm:cxn modelId="{CD48377E-1650-4A35-8EE5-451F2A95004A}" type="presOf" srcId="{8F3ABA5B-1C04-4B46-8BA3-14C3A911D353}" destId="{52899A0A-A0F3-488D-907F-5E687547B8C4}" srcOrd="0" destOrd="1" presId="urn:microsoft.com/office/officeart/2005/8/layout/vList5"/>
    <dgm:cxn modelId="{DDA4C3F9-FB25-4A70-A588-5D9FD12644E6}" type="presOf" srcId="{C09D45FA-C1D5-4A18-A945-24FE81B745D5}" destId="{52899A0A-A0F3-488D-907F-5E687547B8C4}" srcOrd="0" destOrd="2"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D502B5-9AA7-4720-953C-39F5E09E729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13D6EE6-E2D6-4116-9CAF-6CF000CDF38A}">
      <dgm:prSet/>
      <dgm:spPr/>
      <dgm:t>
        <a:bodyPr/>
        <a:lstStyle/>
        <a:p>
          <a:pPr>
            <a:lnSpc>
              <a:spcPct val="100000"/>
            </a:lnSpc>
          </a:pPr>
          <a:r>
            <a:rPr lang="en-US"/>
            <a:t>Improve understanding of variables by extracting averages, mean, minimum, and maximum values, etc.</a:t>
          </a:r>
        </a:p>
      </dgm:t>
    </dgm:pt>
    <dgm:pt modelId="{7D4E7099-EA88-4A25-B691-3F2B942709C3}" cxnId="{EAF5B201-4584-45F8-80CD-9591ED5527CD}" type="parTrans">
      <dgm:prSet/>
      <dgm:spPr/>
      <dgm:t>
        <a:bodyPr/>
        <a:lstStyle/>
        <a:p>
          <a:endParaRPr lang="en-US"/>
        </a:p>
      </dgm:t>
    </dgm:pt>
    <dgm:pt modelId="{213CD3B9-D5BE-4D72-93B4-EB8330C8872C}" cxnId="{EAF5B201-4584-45F8-80CD-9591ED5527CD}" type="sibTrans">
      <dgm:prSet/>
      <dgm:spPr/>
      <dgm:t>
        <a:bodyPr/>
        <a:lstStyle/>
        <a:p>
          <a:endParaRPr lang="en-US"/>
        </a:p>
      </dgm:t>
    </dgm:pt>
    <dgm:pt modelId="{29BB69A9-7992-40D6-8BD8-69943AA80F16}">
      <dgm:prSet/>
      <dgm:spPr/>
      <dgm:t>
        <a:bodyPr/>
        <a:lstStyle/>
        <a:p>
          <a:pPr>
            <a:lnSpc>
              <a:spcPct val="100000"/>
            </a:lnSpc>
          </a:pPr>
          <a:r>
            <a:rPr lang="en-US"/>
            <a:t>Discover errors, outliers, and missing values in the data.</a:t>
          </a:r>
        </a:p>
      </dgm:t>
    </dgm:pt>
    <dgm:pt modelId="{87EBF472-77C9-40DB-9302-8B3CA1857DE1}" cxnId="{1A8A6850-CFEB-41B4-9538-CB479875D6DF}" type="parTrans">
      <dgm:prSet/>
      <dgm:spPr/>
      <dgm:t>
        <a:bodyPr/>
        <a:lstStyle/>
        <a:p>
          <a:endParaRPr lang="en-US"/>
        </a:p>
      </dgm:t>
    </dgm:pt>
    <dgm:pt modelId="{E6731FCB-5FA9-4389-866F-23025C21C7BD}" cxnId="{1A8A6850-CFEB-41B4-9538-CB479875D6DF}" type="sibTrans">
      <dgm:prSet/>
      <dgm:spPr/>
      <dgm:t>
        <a:bodyPr/>
        <a:lstStyle/>
        <a:p>
          <a:endParaRPr lang="en-US"/>
        </a:p>
      </dgm:t>
    </dgm:pt>
    <dgm:pt modelId="{F479811D-74DF-4CBE-8CD1-EBAF66B1DE79}">
      <dgm:prSet/>
      <dgm:spPr/>
      <dgm:t>
        <a:bodyPr/>
        <a:lstStyle/>
        <a:p>
          <a:pPr>
            <a:lnSpc>
              <a:spcPct val="100000"/>
            </a:lnSpc>
          </a:pPr>
          <a:r>
            <a:rPr lang="en-US"/>
            <a:t>Identify patterns by visualizing data in graphs such as bar graphs, scatter plots, heatmaps and histograms.</a:t>
          </a:r>
        </a:p>
      </dgm:t>
    </dgm:pt>
    <dgm:pt modelId="{C14D6374-0C86-4F4B-83F6-8BEB03657C73}" cxnId="{F9ADF87E-ADAD-4DA4-A2EF-8AF443FC263B}" type="parTrans">
      <dgm:prSet/>
      <dgm:spPr/>
      <dgm:t>
        <a:bodyPr/>
        <a:lstStyle/>
        <a:p>
          <a:endParaRPr lang="en-US"/>
        </a:p>
      </dgm:t>
    </dgm:pt>
    <dgm:pt modelId="{2DF949CF-E014-40AA-8FE9-6D4256271249}" cxnId="{F9ADF87E-ADAD-4DA4-A2EF-8AF443FC263B}" type="sibTrans">
      <dgm:prSet/>
      <dgm:spPr/>
      <dgm:t>
        <a:bodyPr/>
        <a:lstStyle/>
        <a:p>
          <a:endParaRPr lang="en-US"/>
        </a:p>
      </dgm:t>
    </dgm:pt>
    <dgm:pt modelId="{967AE44B-7F77-4571-BE04-CB19EEF3E16F}" type="pres">
      <dgm:prSet presAssocID="{A2D502B5-9AA7-4720-953C-39F5E09E7299}" presName="root" presStyleCnt="0">
        <dgm:presLayoutVars>
          <dgm:dir/>
          <dgm:resizeHandles val="exact"/>
        </dgm:presLayoutVars>
      </dgm:prSet>
      <dgm:spPr/>
    </dgm:pt>
    <dgm:pt modelId="{AE0EBDF8-8470-4CBE-941D-2C14DA5EE10C}" type="pres">
      <dgm:prSet presAssocID="{013D6EE6-E2D6-4116-9CAF-6CF000CDF38A}" presName="compNode" presStyleCnt="0"/>
      <dgm:spPr/>
    </dgm:pt>
    <dgm:pt modelId="{DD78C990-4D72-49AB-AAD9-DC5B649A8FC8}" type="pres">
      <dgm:prSet presAssocID="{013D6EE6-E2D6-4116-9CAF-6CF000CDF38A}" presName="bgRect" presStyleLbl="bgShp" presStyleIdx="0" presStyleCnt="3"/>
      <dgm:spPr/>
    </dgm:pt>
    <dgm:pt modelId="{E3F96674-3AD3-4396-96BB-290B0D7E1704}" type="pres">
      <dgm:prSet presAssocID="{013D6EE6-E2D6-4116-9CAF-6CF000CDF38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B72B417B-C439-4062-B87E-9D1992724F4D}" type="pres">
      <dgm:prSet presAssocID="{013D6EE6-E2D6-4116-9CAF-6CF000CDF38A}" presName="spaceRect" presStyleCnt="0"/>
      <dgm:spPr/>
    </dgm:pt>
    <dgm:pt modelId="{11B44211-6D24-42B9-8DC1-C9A9661919C4}" type="pres">
      <dgm:prSet presAssocID="{013D6EE6-E2D6-4116-9CAF-6CF000CDF38A}" presName="parTx" presStyleLbl="revTx" presStyleIdx="0" presStyleCnt="3">
        <dgm:presLayoutVars>
          <dgm:chMax val="0"/>
          <dgm:chPref val="0"/>
        </dgm:presLayoutVars>
      </dgm:prSet>
      <dgm:spPr/>
    </dgm:pt>
    <dgm:pt modelId="{4D9D07F3-08AB-46AF-9A9C-D1A505C2EA6D}" type="pres">
      <dgm:prSet presAssocID="{213CD3B9-D5BE-4D72-93B4-EB8330C8872C}" presName="sibTrans" presStyleCnt="0"/>
      <dgm:spPr/>
    </dgm:pt>
    <dgm:pt modelId="{5E922B48-6DE4-413F-9F68-ABF75872A976}" type="pres">
      <dgm:prSet presAssocID="{29BB69A9-7992-40D6-8BD8-69943AA80F16}" presName="compNode" presStyleCnt="0"/>
      <dgm:spPr/>
    </dgm:pt>
    <dgm:pt modelId="{C6F556FE-4B2A-4276-90A8-83C5DC70E5DB}" type="pres">
      <dgm:prSet presAssocID="{29BB69A9-7992-40D6-8BD8-69943AA80F16}" presName="bgRect" presStyleLbl="bgShp" presStyleIdx="1" presStyleCnt="3"/>
      <dgm:spPr/>
    </dgm:pt>
    <dgm:pt modelId="{2E6B9AF8-7551-42B2-8AFC-D800BDF9AD17}" type="pres">
      <dgm:prSet presAssocID="{29BB69A9-7992-40D6-8BD8-69943AA80F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073301FB-8649-457B-A95A-FAC55E9F30D1}" type="pres">
      <dgm:prSet presAssocID="{29BB69A9-7992-40D6-8BD8-69943AA80F16}" presName="spaceRect" presStyleCnt="0"/>
      <dgm:spPr/>
    </dgm:pt>
    <dgm:pt modelId="{30BDA849-A306-4094-A2ED-C39DC9F248E4}" type="pres">
      <dgm:prSet presAssocID="{29BB69A9-7992-40D6-8BD8-69943AA80F16}" presName="parTx" presStyleLbl="revTx" presStyleIdx="1" presStyleCnt="3">
        <dgm:presLayoutVars>
          <dgm:chMax val="0"/>
          <dgm:chPref val="0"/>
        </dgm:presLayoutVars>
      </dgm:prSet>
      <dgm:spPr/>
    </dgm:pt>
    <dgm:pt modelId="{9F759442-1011-4BFD-A7A9-6FF72B4BF05F}" type="pres">
      <dgm:prSet presAssocID="{E6731FCB-5FA9-4389-866F-23025C21C7BD}" presName="sibTrans" presStyleCnt="0"/>
      <dgm:spPr/>
    </dgm:pt>
    <dgm:pt modelId="{AD6F06C4-EEFC-4B48-8AFE-02EB2DCAE383}" type="pres">
      <dgm:prSet presAssocID="{F479811D-74DF-4CBE-8CD1-EBAF66B1DE79}" presName="compNode" presStyleCnt="0"/>
      <dgm:spPr/>
    </dgm:pt>
    <dgm:pt modelId="{3B18C2C0-5CC2-4F8F-BCEF-35C5C1690D5C}" type="pres">
      <dgm:prSet presAssocID="{F479811D-74DF-4CBE-8CD1-EBAF66B1DE79}" presName="bgRect" presStyleLbl="bgShp" presStyleIdx="2" presStyleCnt="3"/>
      <dgm:spPr/>
    </dgm:pt>
    <dgm:pt modelId="{8570417C-ADC3-4822-876C-618249842BAA}" type="pres">
      <dgm:prSet presAssocID="{F479811D-74DF-4CBE-8CD1-EBAF66B1DE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520596C7-BD05-4F15-88B1-E349EF83F56D}" type="pres">
      <dgm:prSet presAssocID="{F479811D-74DF-4CBE-8CD1-EBAF66B1DE79}" presName="spaceRect" presStyleCnt="0"/>
      <dgm:spPr/>
    </dgm:pt>
    <dgm:pt modelId="{2AA95787-7D15-4770-95C3-C66ECD398924}" type="pres">
      <dgm:prSet presAssocID="{F479811D-74DF-4CBE-8CD1-EBAF66B1DE79}" presName="parTx" presStyleLbl="revTx" presStyleIdx="2" presStyleCnt="3">
        <dgm:presLayoutVars>
          <dgm:chMax val="0"/>
          <dgm:chPref val="0"/>
        </dgm:presLayoutVars>
      </dgm:prSet>
      <dgm:spPr/>
    </dgm:pt>
  </dgm:ptLst>
  <dgm:cxnLst>
    <dgm:cxn modelId="{B6CEF400-360D-4590-9BDA-DA52AB78933A}" type="presOf" srcId="{013D6EE6-E2D6-4116-9CAF-6CF000CDF38A}" destId="{11B44211-6D24-42B9-8DC1-C9A9661919C4}" srcOrd="0" destOrd="0" presId="urn:microsoft.com/office/officeart/2018/2/layout/IconVerticalSolidList"/>
    <dgm:cxn modelId="{EAF5B201-4584-45F8-80CD-9591ED5527CD}" srcId="{A2D502B5-9AA7-4720-953C-39F5E09E7299}" destId="{013D6EE6-E2D6-4116-9CAF-6CF000CDF38A}" srcOrd="0" destOrd="0" parTransId="{7D4E7099-EA88-4A25-B691-3F2B942709C3}" sibTransId="{213CD3B9-D5BE-4D72-93B4-EB8330C8872C}"/>
    <dgm:cxn modelId="{9027BA0A-5D28-461C-84DF-3CE8D80D5AD0}" type="presOf" srcId="{F479811D-74DF-4CBE-8CD1-EBAF66B1DE79}" destId="{2AA95787-7D15-4770-95C3-C66ECD398924}" srcOrd="0" destOrd="0" presId="urn:microsoft.com/office/officeart/2018/2/layout/IconVerticalSolidList"/>
    <dgm:cxn modelId="{1A8A6850-CFEB-41B4-9538-CB479875D6DF}" srcId="{A2D502B5-9AA7-4720-953C-39F5E09E7299}" destId="{29BB69A9-7992-40D6-8BD8-69943AA80F16}" srcOrd="1" destOrd="0" parTransId="{87EBF472-77C9-40DB-9302-8B3CA1857DE1}" sibTransId="{E6731FCB-5FA9-4389-866F-23025C21C7BD}"/>
    <dgm:cxn modelId="{F9ADF87E-ADAD-4DA4-A2EF-8AF443FC263B}" srcId="{A2D502B5-9AA7-4720-953C-39F5E09E7299}" destId="{F479811D-74DF-4CBE-8CD1-EBAF66B1DE79}" srcOrd="2" destOrd="0" parTransId="{C14D6374-0C86-4F4B-83F6-8BEB03657C73}" sibTransId="{2DF949CF-E014-40AA-8FE9-6D4256271249}"/>
    <dgm:cxn modelId="{AB7BC6A1-0A3D-4AE9-8803-7B40AF598B85}" type="presOf" srcId="{29BB69A9-7992-40D6-8BD8-69943AA80F16}" destId="{30BDA849-A306-4094-A2ED-C39DC9F248E4}" srcOrd="0" destOrd="0" presId="urn:microsoft.com/office/officeart/2018/2/layout/IconVerticalSolidList"/>
    <dgm:cxn modelId="{EC1427AC-4E32-47DF-A282-52E4A0B4007E}" type="presOf" srcId="{A2D502B5-9AA7-4720-953C-39F5E09E7299}" destId="{967AE44B-7F77-4571-BE04-CB19EEF3E16F}" srcOrd="0" destOrd="0" presId="urn:microsoft.com/office/officeart/2018/2/layout/IconVerticalSolidList"/>
    <dgm:cxn modelId="{5D819C25-C433-4194-B852-2DC0B16AEC7C}" type="presParOf" srcId="{967AE44B-7F77-4571-BE04-CB19EEF3E16F}" destId="{AE0EBDF8-8470-4CBE-941D-2C14DA5EE10C}" srcOrd="0" destOrd="0" presId="urn:microsoft.com/office/officeart/2018/2/layout/IconVerticalSolidList"/>
    <dgm:cxn modelId="{FEAFF0D9-C730-47CA-BBA1-72C78ACD58D4}" type="presParOf" srcId="{AE0EBDF8-8470-4CBE-941D-2C14DA5EE10C}" destId="{DD78C990-4D72-49AB-AAD9-DC5B649A8FC8}" srcOrd="0" destOrd="0" presId="urn:microsoft.com/office/officeart/2018/2/layout/IconVerticalSolidList"/>
    <dgm:cxn modelId="{1FA2630E-21E4-4A4A-9560-97422E13117B}" type="presParOf" srcId="{AE0EBDF8-8470-4CBE-941D-2C14DA5EE10C}" destId="{E3F96674-3AD3-4396-96BB-290B0D7E1704}" srcOrd="1" destOrd="0" presId="urn:microsoft.com/office/officeart/2018/2/layout/IconVerticalSolidList"/>
    <dgm:cxn modelId="{02F3B77E-D5FD-4250-B0D6-FBF27BB52C4B}" type="presParOf" srcId="{AE0EBDF8-8470-4CBE-941D-2C14DA5EE10C}" destId="{B72B417B-C439-4062-B87E-9D1992724F4D}" srcOrd="2" destOrd="0" presId="urn:microsoft.com/office/officeart/2018/2/layout/IconVerticalSolidList"/>
    <dgm:cxn modelId="{7114B047-FD0F-4C8D-8308-6A0A59F9E52C}" type="presParOf" srcId="{AE0EBDF8-8470-4CBE-941D-2C14DA5EE10C}" destId="{11B44211-6D24-42B9-8DC1-C9A9661919C4}" srcOrd="3" destOrd="0" presId="urn:microsoft.com/office/officeart/2018/2/layout/IconVerticalSolidList"/>
    <dgm:cxn modelId="{C3E09443-126D-4CBB-8FBE-4ABDCB2A6D28}" type="presParOf" srcId="{967AE44B-7F77-4571-BE04-CB19EEF3E16F}" destId="{4D9D07F3-08AB-46AF-9A9C-D1A505C2EA6D}" srcOrd="1" destOrd="0" presId="urn:microsoft.com/office/officeart/2018/2/layout/IconVerticalSolidList"/>
    <dgm:cxn modelId="{2A669ADE-5A35-4586-84D8-2E0906F83D32}" type="presParOf" srcId="{967AE44B-7F77-4571-BE04-CB19EEF3E16F}" destId="{5E922B48-6DE4-413F-9F68-ABF75872A976}" srcOrd="2" destOrd="0" presId="urn:microsoft.com/office/officeart/2018/2/layout/IconVerticalSolidList"/>
    <dgm:cxn modelId="{632F3DE1-2607-4BCE-9590-CE6E7AB83C3A}" type="presParOf" srcId="{5E922B48-6DE4-413F-9F68-ABF75872A976}" destId="{C6F556FE-4B2A-4276-90A8-83C5DC70E5DB}" srcOrd="0" destOrd="0" presId="urn:microsoft.com/office/officeart/2018/2/layout/IconVerticalSolidList"/>
    <dgm:cxn modelId="{E2D39E92-293B-465E-864D-587065959F2A}" type="presParOf" srcId="{5E922B48-6DE4-413F-9F68-ABF75872A976}" destId="{2E6B9AF8-7551-42B2-8AFC-D800BDF9AD17}" srcOrd="1" destOrd="0" presId="urn:microsoft.com/office/officeart/2018/2/layout/IconVerticalSolidList"/>
    <dgm:cxn modelId="{3A36CC99-243E-41E9-8C5A-1B0C58A6F5B9}" type="presParOf" srcId="{5E922B48-6DE4-413F-9F68-ABF75872A976}" destId="{073301FB-8649-457B-A95A-FAC55E9F30D1}" srcOrd="2" destOrd="0" presId="urn:microsoft.com/office/officeart/2018/2/layout/IconVerticalSolidList"/>
    <dgm:cxn modelId="{614B514C-A0C2-4F58-AC62-6F8D5E178D92}" type="presParOf" srcId="{5E922B48-6DE4-413F-9F68-ABF75872A976}" destId="{30BDA849-A306-4094-A2ED-C39DC9F248E4}" srcOrd="3" destOrd="0" presId="urn:microsoft.com/office/officeart/2018/2/layout/IconVerticalSolidList"/>
    <dgm:cxn modelId="{97410A21-1B30-4D24-A0AA-F84C6D73892B}" type="presParOf" srcId="{967AE44B-7F77-4571-BE04-CB19EEF3E16F}" destId="{9F759442-1011-4BFD-A7A9-6FF72B4BF05F}" srcOrd="3" destOrd="0" presId="urn:microsoft.com/office/officeart/2018/2/layout/IconVerticalSolidList"/>
    <dgm:cxn modelId="{EF207D43-7D95-4977-9C0B-CB0F3C053F4A}" type="presParOf" srcId="{967AE44B-7F77-4571-BE04-CB19EEF3E16F}" destId="{AD6F06C4-EEFC-4B48-8AFE-02EB2DCAE383}" srcOrd="4" destOrd="0" presId="urn:microsoft.com/office/officeart/2018/2/layout/IconVerticalSolidList"/>
    <dgm:cxn modelId="{F1748D5B-108A-4F99-BF4C-771AB684A8FB}" type="presParOf" srcId="{AD6F06C4-EEFC-4B48-8AFE-02EB2DCAE383}" destId="{3B18C2C0-5CC2-4F8F-BCEF-35C5C1690D5C}" srcOrd="0" destOrd="0" presId="urn:microsoft.com/office/officeart/2018/2/layout/IconVerticalSolidList"/>
    <dgm:cxn modelId="{779752AD-1A56-4C83-8BEF-4E6620F9934B}" type="presParOf" srcId="{AD6F06C4-EEFC-4B48-8AFE-02EB2DCAE383}" destId="{8570417C-ADC3-4822-876C-618249842BAA}" srcOrd="1" destOrd="0" presId="urn:microsoft.com/office/officeart/2018/2/layout/IconVerticalSolidList"/>
    <dgm:cxn modelId="{9CA7A870-3970-4C1A-9B71-0EA3110FE0D0}" type="presParOf" srcId="{AD6F06C4-EEFC-4B48-8AFE-02EB2DCAE383}" destId="{520596C7-BD05-4F15-88B1-E349EF83F56D}" srcOrd="2" destOrd="0" presId="urn:microsoft.com/office/officeart/2018/2/layout/IconVerticalSolidList"/>
    <dgm:cxn modelId="{E5477518-67ED-4A21-8DEF-0A91DF2D5C56}" type="presParOf" srcId="{AD6F06C4-EEFC-4B48-8AFE-02EB2DCAE383}" destId="{2AA95787-7D15-4770-95C3-C66ECD398924}"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471588-DDF7-48A6-B399-5094BFFE63B7}" type="doc">
      <dgm:prSet loTypeId="list" loCatId="list" qsTypeId="urn:microsoft.com/office/officeart/2005/8/quickstyle/simple1" qsCatId="simple" csTypeId="urn:microsoft.com/office/officeart/2005/8/colors/accent1_2" csCatId="accent1"/>
      <dgm:spPr/>
      <dgm:t>
        <a:bodyPr/>
        <a:lstStyle/>
        <a:p>
          <a:endParaRPr lang="en-US"/>
        </a:p>
      </dgm:t>
    </dgm:pt>
    <dgm:pt modelId="{0F56A115-9DE2-4B66-AC06-9C12BFD55E1C}">
      <dgm:prSet phldr="0" custT="0"/>
      <dgm:spPr/>
      <dgm:t>
        <a:bodyPr vert="horz" wrap="square"/>
        <a:p>
          <a:pPr>
            <a:lnSpc>
              <a:spcPct val="100000"/>
            </a:lnSpc>
            <a:spcBef>
              <a:spcPct val="0"/>
            </a:spcBef>
            <a:spcAft>
              <a:spcPct val="35000"/>
            </a:spcAft>
          </a:pPr>
          <a:r>
            <a:rPr lang="en-US" dirty="0"/>
            <a:t>Import data into workplace(</a:t>
          </a:r>
          <a:r>
            <a:rPr lang="en-US" dirty="0" err="1"/>
            <a:t>Jupyter</a:t>
          </a:r>
          <a:r>
            <a:rPr lang="en-US" dirty="0"/>
            <a:t> notebook, Python IDE)</a:t>
          </a:r>
          <a:r>
            <a:rPr/>
            <a:t/>
          </a:r>
          <a:endParaRPr/>
        </a:p>
      </dgm:t>
    </dgm:pt>
    <dgm:pt modelId="{D85A0E48-1DF4-4219-9F39-A5FB3310F0DE}" cxnId="{D3A4E3AA-FFC6-482A-BFA1-B64BF4E4BCEF}" type="parTrans">
      <dgm:prSet/>
      <dgm:spPr/>
      <dgm:t>
        <a:bodyPr/>
        <a:lstStyle/>
        <a:p>
          <a:endParaRPr lang="en-US"/>
        </a:p>
      </dgm:t>
    </dgm:pt>
    <dgm:pt modelId="{F1ED569B-7E06-4167-ADC0-0F861CE2E528}" cxnId="{D3A4E3AA-FFC6-482A-BFA1-B64BF4E4BCEF}" type="sibTrans">
      <dgm:prSet/>
      <dgm:spPr/>
      <dgm:t>
        <a:bodyPr/>
        <a:lstStyle/>
        <a:p>
          <a:endParaRPr lang="en-US"/>
        </a:p>
      </dgm:t>
    </dgm:pt>
    <dgm:pt modelId="{79C59B7C-FA2C-405D-967F-92B3A12D34B6}">
      <dgm:prSet/>
      <dgm:spPr/>
      <dgm:t>
        <a:bodyPr/>
        <a:lstStyle/>
        <a:p>
          <a:r>
            <a:rPr lang="en-US"/>
            <a:t>Descriptive statistics</a:t>
          </a:r>
        </a:p>
      </dgm:t>
    </dgm:pt>
    <dgm:pt modelId="{BE9CD0DB-9E86-4049-AF12-3AEEE1F515EF}" cxnId="{07FFAEA4-FC77-406E-B730-816B179BA1DB}" type="parTrans">
      <dgm:prSet/>
      <dgm:spPr/>
      <dgm:t>
        <a:bodyPr/>
        <a:lstStyle/>
        <a:p>
          <a:endParaRPr lang="en-US"/>
        </a:p>
      </dgm:t>
    </dgm:pt>
    <dgm:pt modelId="{52F959A2-1A11-482E-8324-D1096D969B60}" cxnId="{07FFAEA4-FC77-406E-B730-816B179BA1DB}" type="sibTrans">
      <dgm:prSet/>
      <dgm:spPr/>
      <dgm:t>
        <a:bodyPr/>
        <a:lstStyle/>
        <a:p>
          <a:endParaRPr lang="en-US"/>
        </a:p>
      </dgm:t>
    </dgm:pt>
    <dgm:pt modelId="{423E1125-7C70-41C7-A5B5-C8DEC31D8544}">
      <dgm:prSet/>
      <dgm:spPr/>
      <dgm:t>
        <a:bodyPr/>
        <a:lstStyle/>
        <a:p>
          <a:r>
            <a:rPr lang="en-US"/>
            <a:t>Removal of nulls</a:t>
          </a:r>
        </a:p>
      </dgm:t>
    </dgm:pt>
    <dgm:pt modelId="{404692C0-A043-499D-898E-C3ABF2514624}" cxnId="{312B3D95-F328-48F1-9B7C-11EBEAE718E8}" type="parTrans">
      <dgm:prSet/>
      <dgm:spPr/>
      <dgm:t>
        <a:bodyPr/>
        <a:lstStyle/>
        <a:p>
          <a:endParaRPr lang="en-US"/>
        </a:p>
      </dgm:t>
    </dgm:pt>
    <dgm:pt modelId="{5E218BC8-9F0D-4756-A108-356EE4B6C162}" cxnId="{312B3D95-F328-48F1-9B7C-11EBEAE718E8}" type="sibTrans">
      <dgm:prSet/>
      <dgm:spPr/>
      <dgm:t>
        <a:bodyPr/>
        <a:lstStyle/>
        <a:p>
          <a:endParaRPr lang="en-US"/>
        </a:p>
      </dgm:t>
    </dgm:pt>
    <dgm:pt modelId="{9BAC46B6-CE61-4A4B-8843-1DE6F974E23B}">
      <dgm:prSet/>
      <dgm:spPr/>
      <dgm:t>
        <a:bodyPr/>
        <a:lstStyle/>
        <a:p>
          <a:r>
            <a:rPr lang="en-US"/>
            <a:t>Visualization </a:t>
          </a:r>
        </a:p>
      </dgm:t>
    </dgm:pt>
    <dgm:pt modelId="{77A80411-8237-479D-A05C-001E6F588ED3}" cxnId="{45AB361D-0B03-49A1-B85E-9EE848AA4EE0}" type="parTrans">
      <dgm:prSet/>
      <dgm:spPr/>
      <dgm:t>
        <a:bodyPr/>
        <a:lstStyle/>
        <a:p>
          <a:endParaRPr lang="en-US"/>
        </a:p>
      </dgm:t>
    </dgm:pt>
    <dgm:pt modelId="{FF87AFED-45A8-43C4-89DF-170D9044A0AD}" cxnId="{45AB361D-0B03-49A1-B85E-9EE848AA4EE0}" type="sibTrans">
      <dgm:prSet/>
      <dgm:spPr/>
      <dgm:t>
        <a:bodyPr/>
        <a:lstStyle/>
        <a:p>
          <a:endParaRPr lang="en-US"/>
        </a:p>
      </dgm:t>
    </dgm:pt>
    <dgm:pt modelId="{38AFABB1-9AA5-4B1F-8F0F-CDD9E970E9D3}" type="pres">
      <dgm:prSet presAssocID="{C3471588-DDF7-48A6-B399-5094BFFE63B7}" presName="linear" presStyleCnt="0">
        <dgm:presLayoutVars>
          <dgm:animLvl val="lvl"/>
          <dgm:resizeHandles val="exact"/>
        </dgm:presLayoutVars>
      </dgm:prSet>
      <dgm:spPr/>
    </dgm:pt>
    <dgm:pt modelId="{D78CF289-9A91-404E-990F-1C6BE7478828}" type="pres">
      <dgm:prSet presAssocID="{0F56A115-9DE2-4B66-AC06-9C12BFD55E1C}" presName="parentText" presStyleLbl="node1" presStyleIdx="0" presStyleCnt="4" custLinFactY="-66195" custLinFactNeighborY="-100000">
        <dgm:presLayoutVars>
          <dgm:chMax val="0"/>
          <dgm:bulletEnabled val="1"/>
        </dgm:presLayoutVars>
      </dgm:prSet>
      <dgm:spPr/>
    </dgm:pt>
    <dgm:pt modelId="{7DE8F919-D480-4B64-B527-595F7EAABBCB}" type="pres">
      <dgm:prSet presAssocID="{F1ED569B-7E06-4167-ADC0-0F861CE2E528}" presName="spacer" presStyleCnt="0"/>
      <dgm:spPr/>
    </dgm:pt>
    <dgm:pt modelId="{5B8E7073-2DE0-4E90-AC2B-2B27A7785E80}" type="pres">
      <dgm:prSet presAssocID="{79C59B7C-FA2C-405D-967F-92B3A12D34B6}" presName="parentText" presStyleLbl="node1" presStyleIdx="1" presStyleCnt="4" custLinFactY="-20361" custLinFactNeighborY="-100000">
        <dgm:presLayoutVars>
          <dgm:chMax val="0"/>
          <dgm:bulletEnabled val="1"/>
        </dgm:presLayoutVars>
      </dgm:prSet>
      <dgm:spPr/>
    </dgm:pt>
    <dgm:pt modelId="{B227B688-11B6-4D2A-BDE1-481E0778494E}" type="pres">
      <dgm:prSet presAssocID="{52F959A2-1A11-482E-8324-D1096D969B60}" presName="spacer" presStyleCnt="0"/>
      <dgm:spPr/>
    </dgm:pt>
    <dgm:pt modelId="{4F3601D4-2A27-4C96-832D-2E18F1DB5D00}" type="pres">
      <dgm:prSet presAssocID="{423E1125-7C70-41C7-A5B5-C8DEC31D8544}" presName="parentText" presStyleLbl="node1" presStyleIdx="2" presStyleCnt="4" custLinFactNeighborY="-85211">
        <dgm:presLayoutVars>
          <dgm:chMax val="0"/>
          <dgm:bulletEnabled val="1"/>
        </dgm:presLayoutVars>
      </dgm:prSet>
      <dgm:spPr/>
    </dgm:pt>
    <dgm:pt modelId="{48AF642C-AA09-4733-8580-F909D25A6DDE}" type="pres">
      <dgm:prSet presAssocID="{5E218BC8-9F0D-4756-A108-356EE4B6C162}" presName="spacer" presStyleCnt="0"/>
      <dgm:spPr/>
    </dgm:pt>
    <dgm:pt modelId="{BE7318CD-B25F-46D6-A1EB-9E77654A1B86}" type="pres">
      <dgm:prSet presAssocID="{9BAC46B6-CE61-4A4B-8843-1DE6F974E23B}" presName="parentText" presStyleLbl="node1" presStyleIdx="3" presStyleCnt="4" custLinFactY="14595" custLinFactNeighborY="100000">
        <dgm:presLayoutVars>
          <dgm:chMax val="0"/>
          <dgm:bulletEnabled val="1"/>
        </dgm:presLayoutVars>
      </dgm:prSet>
      <dgm:spPr/>
    </dgm:pt>
  </dgm:ptLst>
  <dgm:cxnLst>
    <dgm:cxn modelId="{D3A4E3AA-FFC6-482A-BFA1-B64BF4E4BCEF}" srcId="{C3471588-DDF7-48A6-B399-5094BFFE63B7}" destId="{0F56A115-9DE2-4B66-AC06-9C12BFD55E1C}" srcOrd="0" destOrd="0" parTransId="{D85A0E48-1DF4-4219-9F39-A5FB3310F0DE}" sibTransId="{F1ED569B-7E06-4167-ADC0-0F861CE2E528}"/>
    <dgm:cxn modelId="{07FFAEA4-FC77-406E-B730-816B179BA1DB}" srcId="{C3471588-DDF7-48A6-B399-5094BFFE63B7}" destId="{79C59B7C-FA2C-405D-967F-92B3A12D34B6}" srcOrd="1" destOrd="0" parTransId="{BE9CD0DB-9E86-4049-AF12-3AEEE1F515EF}" sibTransId="{52F959A2-1A11-482E-8324-D1096D969B60}"/>
    <dgm:cxn modelId="{312B3D95-F328-48F1-9B7C-11EBEAE718E8}" srcId="{C3471588-DDF7-48A6-B399-5094BFFE63B7}" destId="{423E1125-7C70-41C7-A5B5-C8DEC31D8544}" srcOrd="2" destOrd="0" parTransId="{404692C0-A043-499D-898E-C3ABF2514624}" sibTransId="{5E218BC8-9F0D-4756-A108-356EE4B6C162}"/>
    <dgm:cxn modelId="{45AB361D-0B03-49A1-B85E-9EE848AA4EE0}" srcId="{C3471588-DDF7-48A6-B399-5094BFFE63B7}" destId="{9BAC46B6-CE61-4A4B-8843-1DE6F974E23B}" srcOrd="3" destOrd="0" parTransId="{77A80411-8237-479D-A05C-001E6F588ED3}" sibTransId="{FF87AFED-45A8-43C4-89DF-170D9044A0AD}"/>
    <dgm:cxn modelId="{9FAFDE01-2752-48CF-9520-5AC3FB2251B6}" type="presOf" srcId="{C3471588-DDF7-48A6-B399-5094BFFE63B7}" destId="{38AFABB1-9AA5-4B1F-8F0F-CDD9E970E9D3}" srcOrd="0" destOrd="0" presId="urn:microsoft.com/office/officeart/2005/8/layout/vList2"/>
    <dgm:cxn modelId="{6BA55294-CFF4-4E97-90D4-FB5D1DAFA379}" type="presParOf" srcId="{38AFABB1-9AA5-4B1F-8F0F-CDD9E970E9D3}" destId="{D78CF289-9A91-404E-990F-1C6BE7478828}" srcOrd="0" destOrd="0" presId="urn:microsoft.com/office/officeart/2005/8/layout/vList2"/>
    <dgm:cxn modelId="{AAF5C03B-97BA-4D1D-B762-386AA031ECDE}" type="presOf" srcId="{0F56A115-9DE2-4B66-AC06-9C12BFD55E1C}" destId="{D78CF289-9A91-404E-990F-1C6BE7478828}" srcOrd="0" destOrd="0" presId="urn:microsoft.com/office/officeart/2005/8/layout/vList2"/>
    <dgm:cxn modelId="{3F6EA3C3-6272-4E2D-8474-AEE3F29A7F1D}" type="presParOf" srcId="{38AFABB1-9AA5-4B1F-8F0F-CDD9E970E9D3}" destId="{7DE8F919-D480-4B64-B527-595F7EAABBCB}" srcOrd="1" destOrd="0" presId="urn:microsoft.com/office/officeart/2005/8/layout/vList2"/>
    <dgm:cxn modelId="{72CAB9DF-EB7B-4528-8A08-0E1175DEAE6C}" type="presParOf" srcId="{38AFABB1-9AA5-4B1F-8F0F-CDD9E970E9D3}" destId="{5B8E7073-2DE0-4E90-AC2B-2B27A7785E80}" srcOrd="2" destOrd="0" presId="urn:microsoft.com/office/officeart/2005/8/layout/vList2"/>
    <dgm:cxn modelId="{1D299456-E2F4-4EA0-90CA-3B8E9CBABA95}" type="presOf" srcId="{79C59B7C-FA2C-405D-967F-92B3A12D34B6}" destId="{5B8E7073-2DE0-4E90-AC2B-2B27A7785E80}" srcOrd="0" destOrd="0" presId="urn:microsoft.com/office/officeart/2005/8/layout/vList2"/>
    <dgm:cxn modelId="{E510D844-2A67-41A0-8A08-F865F275120D}" type="presParOf" srcId="{38AFABB1-9AA5-4B1F-8F0F-CDD9E970E9D3}" destId="{B227B688-11B6-4D2A-BDE1-481E0778494E}" srcOrd="3" destOrd="0" presId="urn:microsoft.com/office/officeart/2005/8/layout/vList2"/>
    <dgm:cxn modelId="{893ED664-4011-439A-A0B3-C3A2B2E166EA}" type="presParOf" srcId="{38AFABB1-9AA5-4B1F-8F0F-CDD9E970E9D3}" destId="{4F3601D4-2A27-4C96-832D-2E18F1DB5D00}" srcOrd="4" destOrd="0" presId="urn:microsoft.com/office/officeart/2005/8/layout/vList2"/>
    <dgm:cxn modelId="{18D8F68C-845E-44D8-ABF6-DBEBF5FA34CB}" type="presOf" srcId="{423E1125-7C70-41C7-A5B5-C8DEC31D8544}" destId="{4F3601D4-2A27-4C96-832D-2E18F1DB5D00}" srcOrd="0" destOrd="0" presId="urn:microsoft.com/office/officeart/2005/8/layout/vList2"/>
    <dgm:cxn modelId="{FCD41BF6-400A-4300-9AD4-F597C0755A1E}" type="presParOf" srcId="{38AFABB1-9AA5-4B1F-8F0F-CDD9E970E9D3}" destId="{48AF642C-AA09-4733-8580-F909D25A6DDE}" srcOrd="5" destOrd="0" presId="urn:microsoft.com/office/officeart/2005/8/layout/vList2"/>
    <dgm:cxn modelId="{CE125B41-D656-445D-9BF0-B42667814E51}" type="presParOf" srcId="{38AFABB1-9AA5-4B1F-8F0F-CDD9E970E9D3}" destId="{BE7318CD-B25F-46D6-A1EB-9E77654A1B86}" srcOrd="6" destOrd="0" presId="urn:microsoft.com/office/officeart/2005/8/layout/vList2"/>
    <dgm:cxn modelId="{184487A6-0FFB-4B0D-B289-9B201666D7D2}" type="presOf" srcId="{9BAC46B6-CE61-4A4B-8843-1DE6F974E23B}" destId="{BE7318CD-B25F-46D6-A1EB-9E77654A1B86}"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841355" cy="3785235"/>
        <a:chOff x="0" y="0"/>
        <a:chExt cx="10841355" cy="3785235"/>
      </a:xfrm>
    </dsp:grpSpPr>
    <dsp:sp modelId="{52899A0A-A0F3-488D-907F-5E687547B8C4}">
      <dsp:nvSpPr>
        <dsp:cNvPr id="5" name="Round Same Side Corner Rectangle 4"/>
        <dsp:cNvSpPr/>
      </dsp:nvSpPr>
      <dsp:spPr bwMode="white">
        <a:xfrm rot="5400000">
          <a:off x="6298578" y="-1025928"/>
          <a:ext cx="2147088" cy="6938467"/>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102870" tIns="51435" rIns="102870" bIns="51435" anchor="ctr"/>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1">
            <a:lnSpc>
              <a:spcPct val="100000"/>
            </a:lnSpc>
            <a:spcBef>
              <a:spcPct val="0"/>
            </a:spcBef>
            <a:spcAft>
              <a:spcPct val="15000"/>
            </a:spcAft>
            <a:buChar char="•"/>
          </a:pPr>
          <a:r>
            <a:rPr lang="en-US">
              <a:solidFill>
                <a:schemeClr val="dk1"/>
              </a:solidFill>
            </a:rPr>
            <a:t>Cleaning and preprocessing</a:t>
          </a:r>
          <a:endParaRPr lang="en-US">
            <a:solidFill>
              <a:schemeClr val="dk1"/>
            </a:solidFill>
          </a:endParaRPr>
        </a:p>
        <a:p>
          <a:pPr lvl="1">
            <a:lnSpc>
              <a:spcPct val="100000"/>
            </a:lnSpc>
            <a:spcBef>
              <a:spcPct val="0"/>
            </a:spcBef>
            <a:spcAft>
              <a:spcPct val="15000"/>
            </a:spcAft>
            <a:buChar char="•"/>
          </a:pPr>
          <a:r>
            <a:rPr lang="en-US">
              <a:solidFill>
                <a:schemeClr val="dk1"/>
              </a:solidFill>
            </a:rPr>
            <a:t>Statistical Analysis </a:t>
          </a:r>
          <a:endParaRPr lang="en-US">
            <a:solidFill>
              <a:schemeClr val="dk1"/>
            </a:solidFill>
          </a:endParaRPr>
        </a:p>
        <a:p>
          <a:pPr lvl="1">
            <a:lnSpc>
              <a:spcPct val="100000"/>
            </a:lnSpc>
            <a:spcBef>
              <a:spcPct val="0"/>
            </a:spcBef>
            <a:spcAft>
              <a:spcPct val="15000"/>
            </a:spcAft>
            <a:buChar char="•"/>
          </a:pPr>
          <a:r>
            <a:rPr lang="en-US">
              <a:solidFill>
                <a:schemeClr val="dk1"/>
              </a:solidFill>
            </a:rPr>
            <a:t>Visualization for trend analysis, anomaly detection, outlier detection (and removal). </a:t>
          </a:r>
          <a:endParaRPr>
            <a:solidFill>
              <a:schemeClr val="dk1"/>
            </a:solidFill>
          </a:endParaRPr>
        </a:p>
      </dsp:txBody>
      <dsp:txXfrm rot="5400000">
        <a:off x="6298578" y="-1025928"/>
        <a:ext cx="2147088" cy="6938467"/>
      </dsp:txXfrm>
    </dsp:sp>
    <dsp:sp modelId="{E4375EE3-B5D8-4FCF-B9C7-3672DFAF3199}">
      <dsp:nvSpPr>
        <dsp:cNvPr id="3" name="Rounded Rectangle 2"/>
        <dsp:cNvSpPr/>
      </dsp:nvSpPr>
      <dsp:spPr bwMode="white">
        <a:xfrm>
          <a:off x="0" y="0"/>
          <a:ext cx="9819236" cy="96718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5250" tIns="47625" rIns="95250" bIns="4762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gn="l">
            <a:lnSpc>
              <a:spcPct val="100000"/>
            </a:lnSpc>
            <a:spcBef>
              <a:spcPct val="0"/>
            </a:spcBef>
            <a:spcAft>
              <a:spcPct val="35000"/>
            </a:spcAft>
          </a:pPr>
          <a:r>
            <a:rPr lang="en-US" dirty="0"/>
            <a:t>EDA is an approach for data analysis using variety of techniques to gain insights about the data.</a:t>
          </a:r>
        </a:p>
      </dsp:txBody>
      <dsp:txXfrm>
        <a:off x="0" y="0"/>
        <a:ext cx="9819236" cy="967182"/>
      </dsp:txXfrm>
    </dsp:sp>
    <dsp:sp modelId="{86978100-F929-4291-8A41-A350F75A86E8}">
      <dsp:nvSpPr>
        <dsp:cNvPr id="4" name="Rounded Rectangle 3"/>
        <dsp:cNvSpPr/>
      </dsp:nvSpPr>
      <dsp:spPr bwMode="white">
        <a:xfrm>
          <a:off x="0" y="1101375"/>
          <a:ext cx="3902888" cy="2683860"/>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5250" tIns="47625" rIns="95250" bIns="4762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a:t>Basic steps in exploratory data analysis:</a:t>
          </a:r>
        </a:p>
      </dsp:txBody>
      <dsp:txXfrm>
        <a:off x="0" y="1101375"/>
        <a:ext cx="3902888" cy="2683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351338"/>
        <a:chOff x="0" y="0"/>
        <a:chExt cx="10515600" cy="4351338"/>
      </a:xfrm>
    </dsp:grpSpPr>
    <dsp:sp modelId="{DD78C990-4D72-49AB-AAD9-DC5B649A8FC8}">
      <dsp:nvSpPr>
        <dsp:cNvPr id="3" name="Rounded Rectangle 2"/>
        <dsp:cNvSpPr/>
      </dsp:nvSpPr>
      <dsp:spPr bwMode="white">
        <a:xfrm>
          <a:off x="0" y="0"/>
          <a:ext cx="10515600" cy="1243239"/>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0"/>
        <a:ext cx="10515600" cy="1243239"/>
      </dsp:txXfrm>
    </dsp:sp>
    <dsp:sp modelId="{E3F96674-3AD3-4396-96BB-290B0D7E1704}">
      <dsp:nvSpPr>
        <dsp:cNvPr id="4" name="Rectangles 3"/>
        <dsp:cNvSpPr/>
      </dsp:nvSpPr>
      <dsp:spPr bwMode="white">
        <a:xfrm>
          <a:off x="376080" y="279729"/>
          <a:ext cx="683782" cy="683782"/>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376080" y="279729"/>
        <a:ext cx="683782" cy="683782"/>
      </dsp:txXfrm>
    </dsp:sp>
    <dsp:sp modelId="{11B44211-6D24-42B9-8DC1-C9A9661919C4}">
      <dsp:nvSpPr>
        <dsp:cNvPr id="5" name="Rectangles 4"/>
        <dsp:cNvSpPr/>
      </dsp:nvSpPr>
      <dsp:spPr bwMode="white">
        <a:xfrm>
          <a:off x="1435942" y="0"/>
          <a:ext cx="9079658" cy="124323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1576" tIns="131576" rIns="131576" bIns="131576" anchor="ctr"/>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US">
              <a:solidFill>
                <a:schemeClr val="tx1"/>
              </a:solidFill>
            </a:rPr>
            <a:t>Improve understanding of variables by extracting averages, mean, minimum, and maximum values, etc.</a:t>
          </a:r>
          <a:endParaRPr>
            <a:solidFill>
              <a:schemeClr val="tx1"/>
            </a:solidFill>
          </a:endParaRPr>
        </a:p>
      </dsp:txBody>
      <dsp:txXfrm>
        <a:off x="1435942" y="0"/>
        <a:ext cx="9079658" cy="1243239"/>
      </dsp:txXfrm>
    </dsp:sp>
    <dsp:sp modelId="{C6F556FE-4B2A-4276-90A8-83C5DC70E5DB}">
      <dsp:nvSpPr>
        <dsp:cNvPr id="6" name="Rounded Rectangle 5"/>
        <dsp:cNvSpPr/>
      </dsp:nvSpPr>
      <dsp:spPr bwMode="white">
        <a:xfrm>
          <a:off x="0" y="1554049"/>
          <a:ext cx="10515600" cy="1243239"/>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1554049"/>
        <a:ext cx="10515600" cy="1243239"/>
      </dsp:txXfrm>
    </dsp:sp>
    <dsp:sp modelId="{2E6B9AF8-7551-42B2-8AFC-D800BDF9AD17}">
      <dsp:nvSpPr>
        <dsp:cNvPr id="7" name="Rectangles 6"/>
        <dsp:cNvSpPr/>
      </dsp:nvSpPr>
      <dsp:spPr bwMode="white">
        <a:xfrm>
          <a:off x="376080" y="1833778"/>
          <a:ext cx="683782" cy="68378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376080" y="1833778"/>
        <a:ext cx="683782" cy="683782"/>
      </dsp:txXfrm>
    </dsp:sp>
    <dsp:sp modelId="{30BDA849-A306-4094-A2ED-C39DC9F248E4}">
      <dsp:nvSpPr>
        <dsp:cNvPr id="8" name="Rectangles 7"/>
        <dsp:cNvSpPr/>
      </dsp:nvSpPr>
      <dsp:spPr bwMode="white">
        <a:xfrm>
          <a:off x="1435942" y="1554049"/>
          <a:ext cx="9079658" cy="124323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1576" tIns="131576" rIns="131576" bIns="131576" anchor="ctr"/>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US">
              <a:solidFill>
                <a:schemeClr val="tx1"/>
              </a:solidFill>
            </a:rPr>
            <a:t>Discover errors, outliers, and missing values in the data.</a:t>
          </a:r>
          <a:endParaRPr>
            <a:solidFill>
              <a:schemeClr val="tx1"/>
            </a:solidFill>
          </a:endParaRPr>
        </a:p>
      </dsp:txBody>
      <dsp:txXfrm>
        <a:off x="1435942" y="1554049"/>
        <a:ext cx="9079658" cy="1243239"/>
      </dsp:txXfrm>
    </dsp:sp>
    <dsp:sp modelId="{3B18C2C0-5CC2-4F8F-BCEF-35C5C1690D5C}">
      <dsp:nvSpPr>
        <dsp:cNvPr id="9" name="Rounded Rectangle 8"/>
        <dsp:cNvSpPr/>
      </dsp:nvSpPr>
      <dsp:spPr bwMode="white">
        <a:xfrm>
          <a:off x="0" y="3108099"/>
          <a:ext cx="10515600" cy="1243239"/>
        </a:xfrm>
        <a:prstGeom prst="roundRect">
          <a:avLst>
            <a:gd name="adj" fmla="val 10000"/>
          </a:avLst>
        </a:prstGeom>
      </dsp:spPr>
      <dsp:style>
        <a:lnRef idx="0">
          <a:schemeClr val="accent1"/>
        </a:lnRef>
        <a:fillRef idx="1">
          <a:schemeClr val="accent1">
            <a:tint val="40000"/>
          </a:schemeClr>
        </a:fillRef>
        <a:effectRef idx="0">
          <a:scrgbClr r="0" g="0" b="0"/>
        </a:effectRef>
        <a:fontRef idx="minor"/>
      </dsp:style>
      <dsp:txXfrm>
        <a:off x="0" y="3108099"/>
        <a:ext cx="10515600" cy="1243239"/>
      </dsp:txXfrm>
    </dsp:sp>
    <dsp:sp modelId="{8570417C-ADC3-4822-876C-618249842BAA}">
      <dsp:nvSpPr>
        <dsp:cNvPr id="10" name="Rectangles 9"/>
        <dsp:cNvSpPr/>
      </dsp:nvSpPr>
      <dsp:spPr bwMode="white">
        <a:xfrm>
          <a:off x="376080" y="3387827"/>
          <a:ext cx="683782" cy="68378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sp:spPr>
      <dsp:style>
        <a:lnRef idx="2">
          <a:schemeClr val="lt1"/>
        </a:lnRef>
        <a:fillRef idx="1">
          <a:schemeClr val="accent1"/>
        </a:fillRef>
        <a:effectRef idx="0">
          <a:scrgbClr r="0" g="0" b="0"/>
        </a:effectRef>
        <a:fontRef idx="minor">
          <a:schemeClr val="lt1"/>
        </a:fontRef>
      </dsp:style>
      <dsp:txXfrm>
        <a:off x="376080" y="3387827"/>
        <a:ext cx="683782" cy="683782"/>
      </dsp:txXfrm>
    </dsp:sp>
    <dsp:sp modelId="{2AA95787-7D15-4770-95C3-C66ECD398924}">
      <dsp:nvSpPr>
        <dsp:cNvPr id="11" name="Rectangles 10"/>
        <dsp:cNvSpPr/>
      </dsp:nvSpPr>
      <dsp:spPr bwMode="white">
        <a:xfrm>
          <a:off x="1435942" y="3108099"/>
          <a:ext cx="9079658" cy="124323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1576" tIns="131576" rIns="131576" bIns="131576" anchor="ctr"/>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US">
              <a:solidFill>
                <a:schemeClr val="tx1"/>
              </a:solidFill>
            </a:rPr>
            <a:t>Identify patterns by visualizing data in graphs such as bar graphs, scatter plots, heatmaps and histograms.</a:t>
          </a:r>
          <a:endParaRPr>
            <a:solidFill>
              <a:schemeClr val="tx1"/>
            </a:solidFill>
          </a:endParaRPr>
        </a:p>
      </dsp:txBody>
      <dsp:txXfrm>
        <a:off x="1435942" y="3108099"/>
        <a:ext cx="9079658" cy="1243239"/>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351338"/>
        <a:chOff x="0" y="0"/>
        <a:chExt cx="10515600" cy="4351338"/>
      </a:xfrm>
    </dsp:grpSpPr>
    <dsp:sp modelId="{D78CF289-9A91-404E-990F-1C6BE7478828}">
      <dsp:nvSpPr>
        <dsp:cNvPr id="7" name="Rounded Rectangle 6"/>
        <dsp:cNvSpPr/>
      </dsp:nvSpPr>
      <dsp:spPr bwMode="white">
        <a:xfrm>
          <a:off x="0" y="0"/>
          <a:ext cx="10515600" cy="84137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5730" tIns="125730" rIns="125730" bIns="12573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0">
            <a:lnSpc>
              <a:spcPct val="100000"/>
            </a:lnSpc>
            <a:spcBef>
              <a:spcPct val="0"/>
            </a:spcBef>
            <a:spcAft>
              <a:spcPct val="35000"/>
            </a:spcAft>
          </a:pPr>
          <a:r>
            <a:rPr lang="en-US" dirty="0"/>
            <a:t>Import data into workplace(</a:t>
          </a:r>
          <a:r>
            <a:rPr lang="en-US" dirty="0" err="1"/>
            <a:t>Jupyter</a:t>
          </a:r>
          <a:r>
            <a:rPr lang="en-US" dirty="0"/>
            <a:t> notebook, Python IDE)</a:t>
          </a:r>
        </a:p>
      </dsp:txBody>
      <dsp:txXfrm>
        <a:off x="0" y="0"/>
        <a:ext cx="10515600" cy="841375"/>
      </dsp:txXfrm>
    </dsp:sp>
    <dsp:sp modelId="{5B8E7073-2DE0-4E90-AC2B-2B27A7785E80}">
      <dsp:nvSpPr>
        <dsp:cNvPr id="4" name="Rounded Rectangle 3"/>
        <dsp:cNvSpPr/>
      </dsp:nvSpPr>
      <dsp:spPr bwMode="white">
        <a:xfrm>
          <a:off x="0" y="1020422"/>
          <a:ext cx="10515600" cy="841375"/>
        </a:xfrm>
        <a:prstGeom prst="roundRect">
          <a:avLst/>
        </a:prstGeom>
      </dsp:spPr>
      <dsp:style>
        <a:lnRef idx="2">
          <a:schemeClr val="lt1"/>
        </a:lnRef>
        <a:fillRef idx="1">
          <a:schemeClr val="accent1"/>
        </a:fillRef>
        <a:effectRef idx="0">
          <a:scrgbClr r="0" g="0" b="0"/>
        </a:effectRef>
        <a:fontRef idx="minor">
          <a:schemeClr val="lt1"/>
        </a:fontRef>
      </dsp:style>
      <dsp:txBody>
        <a:bodyPr lIns="125730" tIns="125730" rIns="125730" bIns="12573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0">
            <a:lnSpc>
              <a:spcPct val="100000"/>
            </a:lnSpc>
            <a:spcBef>
              <a:spcPct val="0"/>
            </a:spcBef>
            <a:spcAft>
              <a:spcPct val="35000"/>
            </a:spcAft>
          </a:pPr>
          <a:r>
            <a:rPr lang="en-US"/>
            <a:t>Descriptive statistics</a:t>
          </a:r>
        </a:p>
      </dsp:txBody>
      <dsp:txXfrm>
        <a:off x="0" y="1020422"/>
        <a:ext cx="10515600" cy="841375"/>
      </dsp:txXfrm>
    </dsp:sp>
    <dsp:sp modelId="{4F3601D4-2A27-4C96-832D-2E18F1DB5D00}">
      <dsp:nvSpPr>
        <dsp:cNvPr id="5" name="Rounded Rectangle 4"/>
        <dsp:cNvSpPr/>
      </dsp:nvSpPr>
      <dsp:spPr bwMode="white">
        <a:xfrm>
          <a:off x="0" y="2142204"/>
          <a:ext cx="10515600" cy="841375"/>
        </a:xfrm>
        <a:prstGeom prst="roundRect">
          <a:avLst/>
        </a:prstGeom>
      </dsp:spPr>
      <dsp:style>
        <a:lnRef idx="2">
          <a:schemeClr val="lt1"/>
        </a:lnRef>
        <a:fillRef idx="1">
          <a:schemeClr val="accent1"/>
        </a:fillRef>
        <a:effectRef idx="0">
          <a:scrgbClr r="0" g="0" b="0"/>
        </a:effectRef>
        <a:fontRef idx="minor">
          <a:schemeClr val="lt1"/>
        </a:fontRef>
      </dsp:style>
      <dsp:txBody>
        <a:bodyPr lIns="125730" tIns="125730" rIns="125730" bIns="12573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0">
            <a:lnSpc>
              <a:spcPct val="100000"/>
            </a:lnSpc>
            <a:spcBef>
              <a:spcPct val="0"/>
            </a:spcBef>
            <a:spcAft>
              <a:spcPct val="35000"/>
            </a:spcAft>
          </a:pPr>
          <a:r>
            <a:rPr lang="en-US"/>
            <a:t>Removal of nulls</a:t>
          </a:r>
        </a:p>
      </dsp:txBody>
      <dsp:txXfrm>
        <a:off x="0" y="2142204"/>
        <a:ext cx="10515600" cy="841375"/>
      </dsp:txXfrm>
    </dsp:sp>
    <dsp:sp modelId="{BE7318CD-B25F-46D6-A1EB-9E77654A1B86}">
      <dsp:nvSpPr>
        <dsp:cNvPr id="6" name="Rounded Rectangle 5"/>
        <dsp:cNvSpPr/>
      </dsp:nvSpPr>
      <dsp:spPr bwMode="white">
        <a:xfrm>
          <a:off x="0" y="3377443"/>
          <a:ext cx="10515600" cy="841375"/>
        </a:xfrm>
        <a:prstGeom prst="roundRect">
          <a:avLst/>
        </a:prstGeom>
      </dsp:spPr>
      <dsp:style>
        <a:lnRef idx="2">
          <a:schemeClr val="lt1"/>
        </a:lnRef>
        <a:fillRef idx="1">
          <a:schemeClr val="accent1"/>
        </a:fillRef>
        <a:effectRef idx="0">
          <a:scrgbClr r="0" g="0" b="0"/>
        </a:effectRef>
        <a:fontRef idx="minor">
          <a:schemeClr val="lt1"/>
        </a:fontRef>
      </dsp:style>
      <dsp:txBody>
        <a:bodyPr lIns="125730" tIns="125730" rIns="125730" bIns="125730" anchor="ctr"/>
        <a:lstStyle>
          <a:lvl1pPr algn="l">
            <a:defRPr sz="33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0">
            <a:lnSpc>
              <a:spcPct val="100000"/>
            </a:lnSpc>
            <a:spcBef>
              <a:spcPct val="0"/>
            </a:spcBef>
            <a:spcAft>
              <a:spcPct val="35000"/>
            </a:spcAft>
          </a:pPr>
          <a:r>
            <a:rPr lang="en-US"/>
            <a:t>Visualization </a:t>
          </a:r>
        </a:p>
      </dsp:txBody>
      <dsp:txXfrm>
        <a:off x="0" y="3377443"/>
        <a:ext cx="10515600" cy="84137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AB34A-EAF0-9E4A-B8F3-BB9DADA82E2E}"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213B6-18CF-864A-8E38-CE6E5D294B4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6EDA47D-3C0E-7143-8D38-E5F965A20965}" type="datetime1">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7CBA57C7-5850-8B44-BFDC-AAA43D5D0069}"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6EDA47D-3C0E-7143-8D38-E5F965A20965}" type="datetime1">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7CBA57C7-5850-8B44-BFDC-AAA43D5D0069}"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1190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23F8A-0364-714E-9508-CF0D7223CC77}" type="slidenum">
              <a:rPr lang="en-US" smtClean="0"/>
            </a:fld>
            <a:endParaRPr lang="en-US"/>
          </a:p>
        </p:txBody>
      </p:sp>
      <p:pic>
        <p:nvPicPr>
          <p:cNvPr id="4" name="Picture 3" descr="Upgrad Logo"/>
          <p:cNvPicPr>
            <a:picLocks noChangeAspect="1"/>
          </p:cNvPicPr>
          <p:nvPr userDrawn="1"/>
        </p:nvPicPr>
        <p:blipFill>
          <a:blip r:embed="rId12"/>
          <a:stretch>
            <a:fillRect/>
          </a:stretch>
        </p:blipFill>
        <p:spPr>
          <a:xfrm>
            <a:off x="838200" y="6361430"/>
            <a:ext cx="937260" cy="2667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1190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23F8A-0364-714E-9508-CF0D7223CC77}" type="slidenum">
              <a:rPr lang="en-US" smtClean="0"/>
            </a:fld>
            <a:endParaRPr lang="en-US"/>
          </a:p>
        </p:txBody>
      </p:sp>
      <p:pic>
        <p:nvPicPr>
          <p:cNvPr id="4" name="Picture 3" descr="Upgrad Logo"/>
          <p:cNvPicPr>
            <a:picLocks noChangeAspect="1"/>
          </p:cNvPicPr>
          <p:nvPr userDrawn="1"/>
        </p:nvPicPr>
        <p:blipFill>
          <a:blip r:embed="rId12"/>
          <a:stretch>
            <a:fillRect/>
          </a:stretch>
        </p:blipFill>
        <p:spPr>
          <a:xfrm>
            <a:off x="838200" y="6361430"/>
            <a:ext cx="937260" cy="2667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5.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5.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5.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5.xml"/><Relationship Id="rId2" Type="http://schemas.openxmlformats.org/officeDocument/2006/relationships/image" Target="../media/image8.wmf"/><Relationship Id="rId1"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5.xml"/><Relationship Id="rId2" Type="http://schemas.openxmlformats.org/officeDocument/2006/relationships/image" Target="../media/image9.wmf"/><Relationship Id="rId1"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5.xml"/><Relationship Id="rId2" Type="http://schemas.openxmlformats.org/officeDocument/2006/relationships/image" Target="../media/image10.wmf"/><Relationship Id="rId1"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5.xml"/><Relationship Id="rId2" Type="http://schemas.openxmlformats.org/officeDocument/2006/relationships/image" Target="../media/image11.wmf"/><Relationship Id="rId1"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5.xml"/><Relationship Id="rId2" Type="http://schemas.openxmlformats.org/officeDocument/2006/relationships/image" Target="../media/image12.wmf"/><Relationship Id="rId1"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5.xml"/><Relationship Id="rId2" Type="http://schemas.openxmlformats.org/officeDocument/2006/relationships/image" Target="../media/image13.wmf"/><Relationship Id="rId1"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15.xml"/><Relationship Id="rId2" Type="http://schemas.openxmlformats.org/officeDocument/2006/relationships/image" Target="../media/image14.wmf"/><Relationship Id="rId1"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15.xml"/><Relationship Id="rId2" Type="http://schemas.openxmlformats.org/officeDocument/2006/relationships/image" Target="../media/image15.wmf"/><Relationship Id="rId1"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15.xml"/><Relationship Id="rId2" Type="http://schemas.openxmlformats.org/officeDocument/2006/relationships/image" Target="../media/image16.wmf"/><Relationship Id="rId1"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5.xml"/><Relationship Id="rId2" Type="http://schemas.openxmlformats.org/officeDocument/2006/relationships/image" Target="../media/image17.wmf"/><Relationship Id="rId1"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15.xml"/><Relationship Id="rId2" Type="http://schemas.openxmlformats.org/officeDocument/2006/relationships/image" Target="../media/image18.wmf"/><Relationship Id="rId1"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15.xml"/><Relationship Id="rId2" Type="http://schemas.openxmlformats.org/officeDocument/2006/relationships/image" Target="../media/image19.wmf"/><Relationship Id="rId1" Type="http://schemas.openxmlformats.org/officeDocument/2006/relationships/oleObject" Target="../embeddings/oleObject17.bin"/></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p>
            <a:r>
              <a:rPr lang="en-US"/>
              <a:t>Credit Risk Analyzer</a:t>
            </a:r>
            <a:endParaRPr lang="en-US"/>
          </a:p>
        </p:txBody>
      </p:sp>
      <p:sp>
        <p:nvSpPr>
          <p:cNvPr id="4" name="Slide Number Placeholder 3"/>
          <p:cNvSpPr>
            <a:spLocks noGrp="1"/>
          </p:cNvSpPr>
          <p:nvPr>
            <p:ph type="sldNum" sz="quarter" idx="12"/>
          </p:nvPr>
        </p:nvSpPr>
        <p:spPr/>
        <p:txBody>
          <a:bodyPr/>
          <a:p>
            <a:fld id="{32623F8A-0364-714E-9508-CF0D7223CC77}" type="slidenum">
              <a:rPr lang="en-US" smtClean="0"/>
            </a:fld>
            <a:endParaRPr lang="en-US" dirty="0"/>
          </a:p>
        </p:txBody>
      </p:sp>
      <p:sp>
        <p:nvSpPr>
          <p:cNvPr id="5" name="Title 1"/>
          <p:cNvSpPr>
            <a:spLocks noGrp="1"/>
          </p:cNvSpPr>
          <p:nvPr/>
        </p:nvSpPr>
        <p:spPr>
          <a:xfrm>
            <a:off x="4937760" y="3865615"/>
            <a:ext cx="6757415" cy="174800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4400" dirty="0"/>
              <a:t>Exploratory Data Analysis</a:t>
            </a:r>
            <a:br>
              <a:rPr lang="en-US" sz="4400" dirty="0"/>
            </a:br>
            <a:r>
              <a:rPr lang="en-US" sz="3600" dirty="0"/>
              <a:t>by A.R. Premkumar</a:t>
            </a:r>
            <a:endParaRPr lang="en-US" sz="3600" dirty="0"/>
          </a:p>
        </p:txBody>
      </p:sp>
      <p:pic>
        <p:nvPicPr>
          <p:cNvPr id="6" name="Content Placeholder 5" descr="Upgrad Logo"/>
          <p:cNvPicPr>
            <a:picLocks noChangeAspect="1"/>
          </p:cNvPicPr>
          <p:nvPr>
            <p:ph idx="1"/>
          </p:nvPr>
        </p:nvPicPr>
        <p:blipFill>
          <a:blip r:embed="rId1"/>
          <a:stretch>
            <a:fillRect/>
          </a:stretch>
        </p:blipFill>
        <p:spPr>
          <a:xfrm>
            <a:off x="965835" y="1424305"/>
            <a:ext cx="1680210" cy="4781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5. Visualization</a:t>
            </a:r>
            <a:endParaRPr lang="en-US" dirty="0"/>
          </a:p>
        </p:txBody>
      </p:sp>
      <p:sp>
        <p:nvSpPr>
          <p:cNvPr id="3" name="Content Placeholder 2"/>
          <p:cNvSpPr>
            <a:spLocks noGrp="1"/>
          </p:cNvSpPr>
          <p:nvPr>
            <p:ph idx="1"/>
          </p:nvPr>
        </p:nvSpPr>
        <p:spPr/>
        <p:txBody>
          <a:bodyPr/>
          <a:lstStyle/>
          <a:p>
            <a:r>
              <a:rPr lang="en-US" dirty="0"/>
              <a:t>Univariate: Looking at one variable/column at a time</a:t>
            </a:r>
            <a:endParaRPr lang="en-US" dirty="0"/>
          </a:p>
          <a:p>
            <a:pPr lvl="1"/>
            <a:r>
              <a:rPr lang="en-US" dirty="0"/>
              <a:t>Bar-graph</a:t>
            </a:r>
            <a:endParaRPr lang="en-US" dirty="0"/>
          </a:p>
          <a:p>
            <a:pPr lvl="1"/>
            <a:r>
              <a:rPr lang="en-US" dirty="0"/>
              <a:t>Histograms</a:t>
            </a:r>
            <a:endParaRPr lang="en-US" dirty="0"/>
          </a:p>
          <a:p>
            <a:pPr lvl="1"/>
            <a:r>
              <a:rPr lang="en-US" dirty="0"/>
              <a:t>Boxplot 	</a:t>
            </a:r>
            <a:endParaRPr lang="en-US" dirty="0"/>
          </a:p>
          <a:p>
            <a:r>
              <a:rPr lang="en-US" dirty="0"/>
              <a:t>Multivariate : Looking at relationship between two or more variables</a:t>
            </a:r>
            <a:endParaRPr lang="en-US" dirty="0"/>
          </a:p>
          <a:p>
            <a:pPr lvl="1"/>
            <a:r>
              <a:rPr lang="en-US" dirty="0"/>
              <a:t>Scatter plots </a:t>
            </a:r>
            <a:endParaRPr lang="en-US" dirty="0"/>
          </a:p>
          <a:p>
            <a:pPr lvl="1"/>
            <a:r>
              <a:rPr lang="en-US" dirty="0"/>
              <a:t>Pie plots</a:t>
            </a:r>
            <a:endParaRPr lang="en-US" dirty="0"/>
          </a:p>
          <a:p>
            <a:pPr lvl="1"/>
            <a:r>
              <a:rPr lang="en-US" dirty="0"/>
              <a:t>Heatmaps(seaborn)</a:t>
            </a:r>
            <a:endParaRPr lang="en-US" dirty="0"/>
          </a:p>
          <a:p>
            <a:endParaRPr lang="en-US" dirty="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6. Problem Statement</a:t>
            </a:r>
            <a:endParaRPr lang="en-US" dirty="0"/>
          </a:p>
        </p:txBody>
      </p:sp>
      <p:sp>
        <p:nvSpPr>
          <p:cNvPr id="3" name="Content Placeholder 2"/>
          <p:cNvSpPr>
            <a:spLocks noGrp="1"/>
          </p:cNvSpPr>
          <p:nvPr>
            <p:ph idx="1"/>
          </p:nvPr>
        </p:nvSpPr>
        <p:spPr>
          <a:xfrm>
            <a:off x="838200" y="1825625"/>
            <a:ext cx="10515600" cy="4204970"/>
          </a:xfrm>
        </p:spPr>
        <p:txBody>
          <a:bodyPr>
            <a:normAutofit/>
          </a:bodyPr>
          <a:lstStyle/>
          <a:p>
            <a:pPr marL="0" indent="0">
              <a:buNone/>
            </a:pPr>
            <a:r>
              <a:rPr lang="en-US" dirty="0"/>
              <a:t>Introduction</a:t>
            </a:r>
            <a:endParaRPr lang="en-US" dirty="0"/>
          </a:p>
          <a:p>
            <a:pPr marL="457200" lvl="1" indent="0" fontAlgn="auto">
              <a:lnSpc>
                <a:spcPct val="120000"/>
              </a:lnSpc>
              <a:buNone/>
            </a:pPr>
            <a:r>
              <a:rPr lang="en-US" sz="1800" dirty="0"/>
              <a:t>The loan-providing companies find it hard to give loans to people due to their insufficient or non-existent credit history. Because of that, some consumers use it to their advantage by becoming a defaulter. This EDA answers on lending various types of loans to the customers by analysing the patterns present in the data. This will ensure that the applicants capable of repaying the loan are not rejected.</a:t>
            </a:r>
            <a:endParaRPr lang="en-US" sz="1800" dirty="0"/>
          </a:p>
          <a:p>
            <a:pPr marL="457200" lvl="1" indent="0">
              <a:buNone/>
            </a:pPr>
            <a:endParaRPr lang="en-US" sz="1800" dirty="0"/>
          </a:p>
          <a:p>
            <a:pPr marL="457200" lvl="1" indent="0" fontAlgn="auto">
              <a:lnSpc>
                <a:spcPct val="120000"/>
              </a:lnSpc>
              <a:buNone/>
            </a:pPr>
            <a:r>
              <a:rPr lang="en-US" sz="1800" dirty="0"/>
              <a:t>When the company receives a loan application, the company has to decide on loan approval based on the applicant’s profile. Two types of risks are associated with the bank’s decision.</a:t>
            </a:r>
            <a:endParaRPr lang="en-US" sz="1800" dirty="0"/>
          </a:p>
          <a:p>
            <a:pPr lvl="1"/>
            <a:r>
              <a:rPr lang="en-US" sz="1600" dirty="0"/>
              <a:t>If the applicant is likely to repay the loan, then not approving the loan results in a loss of business for the company.</a:t>
            </a:r>
            <a:endParaRPr lang="en-US" sz="1600" dirty="0"/>
          </a:p>
          <a:p>
            <a:pPr lvl="1"/>
            <a:r>
              <a:rPr lang="en-US" sz="1600" dirty="0"/>
              <a:t>If the applicant is not likely to repay the loan, i.e. he/she is likely to default, then approving the loan may lead to a financial loss for the company.</a:t>
            </a:r>
            <a:endParaRPr lang="en-US" sz="1600" dirty="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7. Data Analysis</a:t>
            </a:r>
            <a:endParaRPr lang="en-US" dirty="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lstStyle/>
          <a:p>
            <a:r>
              <a:rPr lang="en-US" sz="3200" dirty="0"/>
              <a:t>7.1 Univariate Analysis</a:t>
            </a:r>
            <a:endParaRPr lang="en-US" sz="3200" dirty="0"/>
          </a:p>
        </p:txBody>
      </p:sp>
      <p:sp>
        <p:nvSpPr>
          <p:cNvPr id="3" name="Content Placeholder 2"/>
          <p:cNvSpPr>
            <a:spLocks noGrp="1"/>
          </p:cNvSpPr>
          <p:nvPr>
            <p:ph sz="half" idx="1"/>
          </p:nvPr>
        </p:nvSpPr>
        <p:spPr>
          <a:xfrm>
            <a:off x="6445885" y="2286000"/>
            <a:ext cx="4907280" cy="2936240"/>
          </a:xfrm>
        </p:spPr>
        <p:txBody>
          <a:bodyPr>
            <a:noAutofit/>
          </a:bodyPr>
          <a:lstStyle/>
          <a:p>
            <a:pPr marL="0" indent="0">
              <a:buNone/>
            </a:pPr>
            <a:r>
              <a:rPr lang="en-US" sz="1900" dirty="0"/>
              <a:t>CountPlot:</a:t>
            </a:r>
            <a:endParaRPr lang="en-US" sz="1900" dirty="0"/>
          </a:p>
          <a:p>
            <a:pPr marL="0" indent="0">
              <a:buNone/>
            </a:pPr>
            <a:r>
              <a:rPr lang="en-US" sz="1900" dirty="0"/>
              <a:t>To display the count or frequency of observations within different categories of a categorial value.</a:t>
            </a:r>
            <a:endParaRPr lang="en-US" sz="1900" dirty="0"/>
          </a:p>
          <a:p>
            <a:pPr marL="0" indent="0">
              <a:buNone/>
            </a:pPr>
            <a:endParaRPr lang="en-US" sz="1900" dirty="0"/>
          </a:p>
          <a:p>
            <a:pPr marL="0" indent="0">
              <a:buNone/>
            </a:pPr>
            <a:r>
              <a:rPr lang="en-US" sz="1900" dirty="0"/>
              <a:t>Syntax:</a:t>
            </a:r>
            <a:endParaRPr lang="en-US" sz="1900" dirty="0"/>
          </a:p>
          <a:p>
            <a:pPr marL="0" indent="0">
              <a:buNone/>
            </a:pPr>
            <a:r>
              <a:rPr lang="es-ES" sz="1900"/>
              <a:t>sns.countplot(x=target_data['NAME_CONTRACT_TYPE'], data=target_data, width=0.5, ax=axes[i],palette='Blues')</a:t>
            </a:r>
            <a:endParaRPr lang="es-ES" sz="1500" dirty="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graphicFrame>
        <p:nvGraphicFramePr>
          <p:cNvPr id="9" name="Content Placeholder 8"/>
          <p:cNvGraphicFramePr/>
          <p:nvPr>
            <p:ph sz="half" idx="2"/>
          </p:nvPr>
        </p:nvGraphicFramePr>
        <p:xfrm>
          <a:off x="1054800" y="2012400"/>
          <a:ext cx="5238000" cy="3160800"/>
        </p:xfrm>
        <a:graphic>
          <a:graphicData uri="http://schemas.openxmlformats.org/presentationml/2006/ole">
            <mc:AlternateContent xmlns:mc="http://schemas.openxmlformats.org/markup-compatibility/2006">
              <mc:Choice xmlns:v="urn:schemas-microsoft-com:vml" Requires="v">
                <p:oleObj spid="_x0000_s10" name="" r:id="rId1" imgW="9532620" imgH="4198620" progId="Paint.Picture">
                  <p:embed/>
                </p:oleObj>
              </mc:Choice>
              <mc:Fallback>
                <p:oleObj name="" r:id="rId1" imgW="9532620" imgH="4198620" progId="Paint.Picture">
                  <p:embed/>
                  <p:pic>
                    <p:nvPicPr>
                      <p:cNvPr id="0" name="Picture 9"/>
                      <p:cNvPicPr/>
                      <p:nvPr/>
                    </p:nvPicPr>
                    <p:blipFill>
                      <a:blip r:embed="rId2"/>
                      <a:stretch>
                        <a:fillRect/>
                      </a:stretch>
                    </p:blipFill>
                    <p:spPr>
                      <a:xfrm>
                        <a:off x="1054800" y="2012400"/>
                        <a:ext cx="5238000" cy="3160800"/>
                      </a:xfrm>
                      <a:prstGeom prst="rect">
                        <a:avLst/>
                      </a:prstGeom>
                    </p:spPr>
                  </p:pic>
                </p:oleObj>
              </mc:Fallback>
            </mc:AlternateContent>
          </a:graphicData>
        </a:graphic>
      </p:graphicFrame>
      <p:sp>
        <p:nvSpPr>
          <p:cNvPr id="12" name="Content Placeholder 2"/>
          <p:cNvSpPr>
            <a:spLocks noGrp="1"/>
          </p:cNvSpPr>
          <p:nvPr/>
        </p:nvSpPr>
        <p:spPr>
          <a:xfrm>
            <a:off x="913765" y="1502410"/>
            <a:ext cx="10440035" cy="52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Target=1 &amp; Target=0 (Clients with Payment Difficulties by Contract Type)</a:t>
            </a:r>
            <a:endParaRPr lang="en-US" sz="2000" dirty="0"/>
          </a:p>
        </p:txBody>
      </p:sp>
      <p:sp>
        <p:nvSpPr>
          <p:cNvPr id="13" name="Content Placeholder 2"/>
          <p:cNvSpPr>
            <a:spLocks noGrp="1"/>
          </p:cNvSpPr>
          <p:nvPr/>
        </p:nvSpPr>
        <p:spPr>
          <a:xfrm>
            <a:off x="913765" y="5405755"/>
            <a:ext cx="10457815" cy="509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Clients with Payment difficulties are observed from those who take Cash Loans</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lstStyle/>
          <a:p>
            <a:r>
              <a:rPr lang="en-US" sz="3200" dirty="0"/>
              <a:t>7.2 Univariate Analysis</a:t>
            </a:r>
            <a:endParaRPr lang="en-US" sz="3200" dirty="0"/>
          </a:p>
        </p:txBody>
      </p:sp>
      <p:sp>
        <p:nvSpPr>
          <p:cNvPr id="3" name="Content Placeholder 2"/>
          <p:cNvSpPr>
            <a:spLocks noGrp="1"/>
          </p:cNvSpPr>
          <p:nvPr>
            <p:ph sz="half" idx="1"/>
          </p:nvPr>
        </p:nvSpPr>
        <p:spPr>
          <a:xfrm>
            <a:off x="6445885" y="2286000"/>
            <a:ext cx="4907280" cy="2936240"/>
          </a:xfrm>
        </p:spPr>
        <p:txBody>
          <a:bodyPr>
            <a:normAutofit lnSpcReduction="20000"/>
          </a:bodyPr>
          <a:lstStyle/>
          <a:p>
            <a:pPr marL="0" indent="0">
              <a:buNone/>
            </a:pPr>
            <a:r>
              <a:rPr lang="en-US" sz="2220" dirty="0"/>
              <a:t>CountPlot:</a:t>
            </a:r>
            <a:endParaRPr lang="en-US" sz="2220" dirty="0"/>
          </a:p>
          <a:p>
            <a:pPr marL="0" indent="0">
              <a:buNone/>
            </a:pPr>
            <a:r>
              <a:rPr lang="en-US" sz="2220" dirty="0"/>
              <a:t>To display the count or frequency of observations within different categories of a categorial value.</a:t>
            </a:r>
            <a:endParaRPr lang="en-US" sz="2220" dirty="0"/>
          </a:p>
          <a:p>
            <a:pPr marL="0" indent="0">
              <a:buNone/>
            </a:pPr>
            <a:endParaRPr lang="en-US" sz="2220" dirty="0"/>
          </a:p>
          <a:p>
            <a:pPr marL="0" indent="0">
              <a:buNone/>
            </a:pPr>
            <a:r>
              <a:rPr lang="en-US" sz="2220" dirty="0"/>
              <a:t>Syntax:</a:t>
            </a:r>
            <a:endParaRPr lang="en-US" sz="2220" dirty="0"/>
          </a:p>
          <a:p>
            <a:pPr marL="0" indent="0">
              <a:buNone/>
            </a:pPr>
            <a:r>
              <a:rPr lang="es-ES" sz="2220"/>
              <a:t>sns.countplot(x=target_data['CODE_GENDER'], data=target_data, width=0.5, ax=axes[i],palette='Blues')</a:t>
            </a:r>
            <a:endParaRPr lang="es-ES" sz="222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
        <p:nvSpPr>
          <p:cNvPr id="12" name="Content Placeholder 2"/>
          <p:cNvSpPr>
            <a:spLocks noGrp="1"/>
          </p:cNvSpPr>
          <p:nvPr/>
        </p:nvSpPr>
        <p:spPr>
          <a:xfrm>
            <a:off x="913765" y="1502410"/>
            <a:ext cx="10440035" cy="52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Target=1 &amp; Target=0 (Clients with Payment Difficulties by Gender)</a:t>
            </a:r>
            <a:endParaRPr lang="en-US" sz="2000" dirty="0"/>
          </a:p>
        </p:txBody>
      </p:sp>
      <p:sp>
        <p:nvSpPr>
          <p:cNvPr id="13" name="Content Placeholder 2"/>
          <p:cNvSpPr>
            <a:spLocks noGrp="1"/>
          </p:cNvSpPr>
          <p:nvPr/>
        </p:nvSpPr>
        <p:spPr>
          <a:xfrm>
            <a:off x="913765" y="5405755"/>
            <a:ext cx="10457815" cy="509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Clients with Payment difficulties are observed most from Females</a:t>
            </a:r>
            <a:endParaRPr lang="en-US" sz="2000" dirty="0"/>
          </a:p>
        </p:txBody>
      </p:sp>
      <p:graphicFrame>
        <p:nvGraphicFramePr>
          <p:cNvPr id="7" name="Object 6"/>
          <p:cNvGraphicFramePr/>
          <p:nvPr/>
        </p:nvGraphicFramePr>
        <p:xfrm>
          <a:off x="1054800" y="2012400"/>
          <a:ext cx="5238000" cy="3160800"/>
        </p:xfrm>
        <a:graphic>
          <a:graphicData uri="http://schemas.openxmlformats.org/presentationml/2006/ole">
            <mc:AlternateContent xmlns:mc="http://schemas.openxmlformats.org/markup-compatibility/2006">
              <mc:Choice xmlns:v="urn:schemas-microsoft-com:vml" Requires="v">
                <p:oleObj spid="_x0000_s8" name="" r:id="rId1" imgW="9410700" imgH="4168140" progId="Paint.Picture">
                  <p:embed/>
                </p:oleObj>
              </mc:Choice>
              <mc:Fallback>
                <p:oleObj name="" r:id="rId1" imgW="9410700" imgH="4168140" progId="Paint.Picture">
                  <p:embed/>
                  <p:pic>
                    <p:nvPicPr>
                      <p:cNvPr id="0" name="Picture 7"/>
                      <p:cNvPicPr/>
                      <p:nvPr/>
                    </p:nvPicPr>
                    <p:blipFill>
                      <a:blip r:embed="rId2"/>
                      <a:stretch>
                        <a:fillRect/>
                      </a:stretch>
                    </p:blipFill>
                    <p:spPr>
                      <a:xfrm>
                        <a:off x="1054800" y="2012400"/>
                        <a:ext cx="5238000" cy="3160800"/>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lstStyle/>
          <a:p>
            <a:r>
              <a:rPr lang="en-US" sz="3200" dirty="0"/>
              <a:t>7.3 Univariate Analysis</a:t>
            </a:r>
            <a:endParaRPr lang="en-US" sz="3200" dirty="0"/>
          </a:p>
        </p:txBody>
      </p:sp>
      <p:sp>
        <p:nvSpPr>
          <p:cNvPr id="3" name="Content Placeholder 2"/>
          <p:cNvSpPr>
            <a:spLocks noGrp="1"/>
          </p:cNvSpPr>
          <p:nvPr>
            <p:ph sz="half" idx="1"/>
          </p:nvPr>
        </p:nvSpPr>
        <p:spPr>
          <a:xfrm>
            <a:off x="6445885" y="2286000"/>
            <a:ext cx="4907280" cy="2936240"/>
          </a:xfrm>
        </p:spPr>
        <p:txBody>
          <a:bodyPr>
            <a:normAutofit lnSpcReduction="10000"/>
          </a:bodyPr>
          <a:lstStyle/>
          <a:p>
            <a:pPr marL="0" indent="0">
              <a:buNone/>
            </a:pPr>
            <a:r>
              <a:rPr lang="en-US" sz="2000" dirty="0"/>
              <a:t>CountPlot:</a:t>
            </a:r>
            <a:endParaRPr lang="en-US" sz="2000" dirty="0"/>
          </a:p>
          <a:p>
            <a:pPr marL="0" indent="0">
              <a:buNone/>
            </a:pPr>
            <a:r>
              <a:rPr lang="en-US" sz="2000" dirty="0"/>
              <a:t>To display the count or frequency of observations within different categories of a categorial value.</a:t>
            </a:r>
            <a:endParaRPr lang="en-US" sz="2000" dirty="0"/>
          </a:p>
          <a:p>
            <a:pPr marL="0" indent="0">
              <a:buNone/>
            </a:pPr>
            <a:endParaRPr lang="en-US" sz="2000" dirty="0"/>
          </a:p>
          <a:p>
            <a:pPr marL="0" indent="0">
              <a:buNone/>
            </a:pPr>
            <a:r>
              <a:rPr lang="en-US" sz="2000" dirty="0"/>
              <a:t>Syntax:</a:t>
            </a:r>
            <a:endParaRPr lang="en-US" sz="2000" dirty="0"/>
          </a:p>
          <a:p>
            <a:pPr marL="0" indent="0">
              <a:buNone/>
            </a:pPr>
            <a:r>
              <a:rPr lang="es-ES" sz="2000"/>
              <a:t>sns.countplot(x=target_data['NAME_EDUCATION_TYPE'], data=target_data, width=0.5, ax=axes[i])</a:t>
            </a:r>
            <a:endParaRPr lang="es-ES" sz="200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
        <p:nvSpPr>
          <p:cNvPr id="12" name="Content Placeholder 2"/>
          <p:cNvSpPr>
            <a:spLocks noGrp="1"/>
          </p:cNvSpPr>
          <p:nvPr/>
        </p:nvSpPr>
        <p:spPr>
          <a:xfrm>
            <a:off x="913765" y="1502410"/>
            <a:ext cx="10440035" cy="52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Target=1 &amp; Target=0 (Clients with Payment Difficulties by Education Type)</a:t>
            </a:r>
            <a:endParaRPr lang="en-US" sz="2000" dirty="0"/>
          </a:p>
        </p:txBody>
      </p:sp>
      <p:sp>
        <p:nvSpPr>
          <p:cNvPr id="13" name="Content Placeholder 2"/>
          <p:cNvSpPr>
            <a:spLocks noGrp="1"/>
          </p:cNvSpPr>
          <p:nvPr/>
        </p:nvSpPr>
        <p:spPr>
          <a:xfrm>
            <a:off x="913765" y="5405755"/>
            <a:ext cx="10457815" cy="509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Clients with Payment difficulties are observed most from Females</a:t>
            </a:r>
            <a:endParaRPr lang="en-US" sz="2000" dirty="0"/>
          </a:p>
        </p:txBody>
      </p:sp>
      <p:graphicFrame>
        <p:nvGraphicFramePr>
          <p:cNvPr id="9" name="Object 8"/>
          <p:cNvGraphicFramePr/>
          <p:nvPr/>
        </p:nvGraphicFramePr>
        <p:xfrm>
          <a:off x="1054800" y="2012400"/>
          <a:ext cx="5238000" cy="3160800"/>
        </p:xfrm>
        <a:graphic>
          <a:graphicData uri="http://schemas.openxmlformats.org/presentationml/2006/ole">
            <mc:AlternateContent xmlns:mc="http://schemas.openxmlformats.org/markup-compatibility/2006">
              <mc:Choice xmlns:v="urn:schemas-microsoft-com:vml" Requires="v">
                <p:oleObj spid="_x0000_s10" name="" r:id="rId1" imgW="9403080" imgH="5280660" progId="Paint.Picture">
                  <p:embed/>
                </p:oleObj>
              </mc:Choice>
              <mc:Fallback>
                <p:oleObj name="" r:id="rId1" imgW="9403080" imgH="5280660" progId="Paint.Picture">
                  <p:embed/>
                  <p:pic>
                    <p:nvPicPr>
                      <p:cNvPr id="0" name="Picture 9"/>
                      <p:cNvPicPr/>
                      <p:nvPr/>
                    </p:nvPicPr>
                    <p:blipFill>
                      <a:blip r:embed="rId2"/>
                      <a:stretch>
                        <a:fillRect/>
                      </a:stretch>
                    </p:blipFill>
                    <p:spPr>
                      <a:xfrm>
                        <a:off x="1054800" y="2012400"/>
                        <a:ext cx="5238000" cy="316080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lstStyle/>
          <a:p>
            <a:r>
              <a:rPr lang="en-US" sz="3200" dirty="0"/>
              <a:t>7.4 Univariate Analysis</a:t>
            </a:r>
            <a:endParaRPr lang="en-US" sz="3200" dirty="0"/>
          </a:p>
        </p:txBody>
      </p:sp>
      <p:sp>
        <p:nvSpPr>
          <p:cNvPr id="3" name="Content Placeholder 2"/>
          <p:cNvSpPr>
            <a:spLocks noGrp="1"/>
          </p:cNvSpPr>
          <p:nvPr>
            <p:ph sz="half" idx="1"/>
          </p:nvPr>
        </p:nvSpPr>
        <p:spPr>
          <a:xfrm>
            <a:off x="6445885" y="2286000"/>
            <a:ext cx="4907280" cy="2936240"/>
          </a:xfrm>
        </p:spPr>
        <p:txBody>
          <a:bodyPr>
            <a:normAutofit lnSpcReduction="10000"/>
          </a:bodyPr>
          <a:lstStyle/>
          <a:p>
            <a:pPr marL="0" indent="0">
              <a:buNone/>
            </a:pPr>
            <a:r>
              <a:rPr lang="en-US" sz="2000" dirty="0"/>
              <a:t>CountPlot:</a:t>
            </a:r>
            <a:endParaRPr lang="en-US" sz="2000" dirty="0"/>
          </a:p>
          <a:p>
            <a:pPr marL="0" indent="0">
              <a:buNone/>
            </a:pPr>
            <a:r>
              <a:rPr lang="en-US" sz="2000" dirty="0"/>
              <a:t>To display the count or frequency of observations within different categories of a categorial value.</a:t>
            </a:r>
            <a:endParaRPr lang="en-US" sz="2000" dirty="0"/>
          </a:p>
          <a:p>
            <a:pPr marL="0" indent="0">
              <a:buNone/>
            </a:pPr>
            <a:endParaRPr lang="en-US" sz="2000" dirty="0"/>
          </a:p>
          <a:p>
            <a:pPr marL="0" indent="0">
              <a:buNone/>
            </a:pPr>
            <a:r>
              <a:rPr lang="en-US" sz="2000" dirty="0"/>
              <a:t>Syntax:</a:t>
            </a:r>
            <a:endParaRPr lang="en-US" sz="2000" dirty="0"/>
          </a:p>
          <a:p>
            <a:pPr marL="0" indent="0">
              <a:buNone/>
            </a:pPr>
            <a:r>
              <a:rPr lang="es-ES" sz="2000"/>
              <a:t>sns.countplot(x=target_data['OCCUPATION_TYPE'], data=target_data, width=0.5, ax=axes[i])</a:t>
            </a:r>
            <a:endParaRPr lang="es-ES" sz="200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
        <p:nvSpPr>
          <p:cNvPr id="12" name="Content Placeholder 2"/>
          <p:cNvSpPr>
            <a:spLocks noGrp="1"/>
          </p:cNvSpPr>
          <p:nvPr/>
        </p:nvSpPr>
        <p:spPr>
          <a:xfrm>
            <a:off x="913765" y="1502410"/>
            <a:ext cx="10440035" cy="52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Target=1 &amp; Target=0 (Clients with Payment Difficulties by Occupation)</a:t>
            </a:r>
            <a:endParaRPr lang="en-US" sz="2000" dirty="0"/>
          </a:p>
        </p:txBody>
      </p:sp>
      <p:sp>
        <p:nvSpPr>
          <p:cNvPr id="13" name="Content Placeholder 2"/>
          <p:cNvSpPr>
            <a:spLocks noGrp="1"/>
          </p:cNvSpPr>
          <p:nvPr/>
        </p:nvSpPr>
        <p:spPr>
          <a:xfrm>
            <a:off x="913765" y="5405755"/>
            <a:ext cx="10457815" cy="509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Clients with Payment difficulties are observed most from Occupation type Laborers</a:t>
            </a:r>
            <a:endParaRPr lang="en-US" sz="2000" dirty="0"/>
          </a:p>
        </p:txBody>
      </p:sp>
      <p:graphicFrame>
        <p:nvGraphicFramePr>
          <p:cNvPr id="7" name="Object 6"/>
          <p:cNvGraphicFramePr/>
          <p:nvPr/>
        </p:nvGraphicFramePr>
        <p:xfrm>
          <a:off x="1054800" y="2012400"/>
          <a:ext cx="5238000" cy="3160800"/>
        </p:xfrm>
        <a:graphic>
          <a:graphicData uri="http://schemas.openxmlformats.org/presentationml/2006/ole">
            <mc:AlternateContent xmlns:mc="http://schemas.openxmlformats.org/markup-compatibility/2006">
              <mc:Choice xmlns:v="urn:schemas-microsoft-com:vml" Requires="v">
                <p:oleObj spid="_x0000_s8" name="" r:id="rId1" imgW="9418320" imgH="5158740" progId="Paint.Picture">
                  <p:embed/>
                </p:oleObj>
              </mc:Choice>
              <mc:Fallback>
                <p:oleObj name="" r:id="rId1" imgW="9418320" imgH="5158740" progId="Paint.Picture">
                  <p:embed/>
                  <p:pic>
                    <p:nvPicPr>
                      <p:cNvPr id="0" name="Picture 7"/>
                      <p:cNvPicPr/>
                      <p:nvPr/>
                    </p:nvPicPr>
                    <p:blipFill>
                      <a:blip r:embed="rId2"/>
                      <a:stretch>
                        <a:fillRect/>
                      </a:stretch>
                    </p:blipFill>
                    <p:spPr>
                      <a:xfrm>
                        <a:off x="1054800" y="2012400"/>
                        <a:ext cx="5238000" cy="3160800"/>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lstStyle/>
          <a:p>
            <a:r>
              <a:rPr lang="en-US" sz="3200" dirty="0"/>
              <a:t>7.5 Univariate Analysis</a:t>
            </a:r>
            <a:endParaRPr lang="en-US" sz="3200" dirty="0"/>
          </a:p>
        </p:txBody>
      </p:sp>
      <p:sp>
        <p:nvSpPr>
          <p:cNvPr id="3" name="Content Placeholder 2"/>
          <p:cNvSpPr>
            <a:spLocks noGrp="1"/>
          </p:cNvSpPr>
          <p:nvPr>
            <p:ph sz="half" idx="1"/>
          </p:nvPr>
        </p:nvSpPr>
        <p:spPr>
          <a:xfrm>
            <a:off x="6445885" y="2286000"/>
            <a:ext cx="4907280" cy="2936240"/>
          </a:xfrm>
        </p:spPr>
        <p:txBody>
          <a:bodyPr>
            <a:normAutofit lnSpcReduction="10000"/>
          </a:bodyPr>
          <a:lstStyle/>
          <a:p>
            <a:pPr marL="0" indent="0">
              <a:buNone/>
            </a:pPr>
            <a:r>
              <a:rPr lang="en-US" sz="2000" dirty="0"/>
              <a:t>CountPlot:</a:t>
            </a:r>
            <a:endParaRPr lang="en-US" sz="2000" dirty="0"/>
          </a:p>
          <a:p>
            <a:pPr marL="0" indent="0">
              <a:buNone/>
            </a:pPr>
            <a:r>
              <a:rPr lang="en-US" sz="2000" dirty="0"/>
              <a:t>To display the count or frequency of observations within different categories of a categorial value.</a:t>
            </a:r>
            <a:endParaRPr lang="en-US" sz="2000" dirty="0"/>
          </a:p>
          <a:p>
            <a:pPr marL="0" indent="0">
              <a:buNone/>
            </a:pPr>
            <a:endParaRPr lang="en-US" sz="2000" dirty="0"/>
          </a:p>
          <a:p>
            <a:pPr marL="0" indent="0">
              <a:buNone/>
            </a:pPr>
            <a:r>
              <a:rPr lang="en-US" sz="2000" dirty="0"/>
              <a:t>Syntax:</a:t>
            </a:r>
            <a:endParaRPr lang="en-US" sz="2000" dirty="0"/>
          </a:p>
          <a:p>
            <a:pPr marL="0" indent="0">
              <a:buNone/>
            </a:pPr>
            <a:r>
              <a:rPr lang="es-ES" sz="2000"/>
              <a:t>sns.countplot(x=target_data['REGION_RATING_CLIENT'], data=target_data, width=0.5, ax=axes[i],palette='Blues')</a:t>
            </a:r>
            <a:endParaRPr lang="es-ES" sz="200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
        <p:nvSpPr>
          <p:cNvPr id="12" name="Content Placeholder 2"/>
          <p:cNvSpPr>
            <a:spLocks noGrp="1"/>
          </p:cNvSpPr>
          <p:nvPr/>
        </p:nvSpPr>
        <p:spPr>
          <a:xfrm>
            <a:off x="913765" y="1502410"/>
            <a:ext cx="10440035" cy="52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Target=1 &amp; Target=0 (Clients with Payment Difficulties by Region Rating)</a:t>
            </a:r>
            <a:endParaRPr lang="en-US" sz="2000" dirty="0"/>
          </a:p>
        </p:txBody>
      </p:sp>
      <p:sp>
        <p:nvSpPr>
          <p:cNvPr id="13" name="Content Placeholder 2"/>
          <p:cNvSpPr>
            <a:spLocks noGrp="1"/>
          </p:cNvSpPr>
          <p:nvPr/>
        </p:nvSpPr>
        <p:spPr>
          <a:xfrm>
            <a:off x="913765" y="5405755"/>
            <a:ext cx="10457815" cy="5099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Clients with Payment difficulties are observed from those living in Region Rating 2 &amp; 3</a:t>
            </a:r>
            <a:endParaRPr lang="en-US" sz="2000" dirty="0"/>
          </a:p>
        </p:txBody>
      </p:sp>
      <p:graphicFrame>
        <p:nvGraphicFramePr>
          <p:cNvPr id="4" name="Object 3"/>
          <p:cNvGraphicFramePr/>
          <p:nvPr/>
        </p:nvGraphicFramePr>
        <p:xfrm>
          <a:off x="1054800" y="2012400"/>
          <a:ext cx="5238000" cy="3160800"/>
        </p:xfrm>
        <a:graphic>
          <a:graphicData uri="http://schemas.openxmlformats.org/presentationml/2006/ole">
            <mc:AlternateContent xmlns:mc="http://schemas.openxmlformats.org/markup-compatibility/2006">
              <mc:Choice xmlns:v="urn:schemas-microsoft-com:vml" Requires="v">
                <p:oleObj spid="_x0000_s5" name="" r:id="rId1" imgW="9403080" imgH="4221480" progId="Paint.Picture">
                  <p:embed/>
                </p:oleObj>
              </mc:Choice>
              <mc:Fallback>
                <p:oleObj name="" r:id="rId1" imgW="9403080" imgH="4221480" progId="Paint.Picture">
                  <p:embed/>
                  <p:pic>
                    <p:nvPicPr>
                      <p:cNvPr id="0" name="Picture 4"/>
                      <p:cNvPicPr/>
                      <p:nvPr/>
                    </p:nvPicPr>
                    <p:blipFill>
                      <a:blip r:embed="rId2"/>
                      <a:stretch>
                        <a:fillRect/>
                      </a:stretch>
                    </p:blipFill>
                    <p:spPr>
                      <a:xfrm>
                        <a:off x="1054800" y="2012400"/>
                        <a:ext cx="5238000" cy="316080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lstStyle/>
          <a:p>
            <a:r>
              <a:rPr lang="en-US" sz="3200" dirty="0"/>
              <a:t>7.6 Univariate Analysis</a:t>
            </a:r>
            <a:endParaRPr lang="en-US" sz="3200" dirty="0"/>
          </a:p>
        </p:txBody>
      </p:sp>
      <p:sp>
        <p:nvSpPr>
          <p:cNvPr id="3" name="Content Placeholder 2"/>
          <p:cNvSpPr>
            <a:spLocks noGrp="1"/>
          </p:cNvSpPr>
          <p:nvPr>
            <p:ph sz="half" idx="1"/>
          </p:nvPr>
        </p:nvSpPr>
        <p:spPr>
          <a:xfrm>
            <a:off x="6445885" y="2286000"/>
            <a:ext cx="4907280" cy="2936240"/>
          </a:xfrm>
        </p:spPr>
        <p:txBody>
          <a:bodyPr>
            <a:normAutofit lnSpcReduction="10000"/>
          </a:bodyPr>
          <a:lstStyle/>
          <a:p>
            <a:pPr marL="0" indent="0">
              <a:buNone/>
            </a:pPr>
            <a:r>
              <a:rPr lang="en-US" sz="2000" dirty="0"/>
              <a:t>CountPlot:</a:t>
            </a:r>
            <a:endParaRPr lang="en-US" sz="2000" dirty="0"/>
          </a:p>
          <a:p>
            <a:pPr marL="0" indent="0">
              <a:buNone/>
            </a:pPr>
            <a:r>
              <a:rPr lang="en-US" sz="2000" dirty="0"/>
              <a:t>To display the count or frequency of observations within different categories of a categorial value.</a:t>
            </a:r>
            <a:endParaRPr lang="en-US" sz="2000" dirty="0"/>
          </a:p>
          <a:p>
            <a:pPr marL="0" indent="0">
              <a:buNone/>
            </a:pPr>
            <a:endParaRPr lang="en-US" sz="2000" dirty="0"/>
          </a:p>
          <a:p>
            <a:pPr marL="0" indent="0">
              <a:buNone/>
            </a:pPr>
            <a:r>
              <a:rPr lang="en-US" sz="2000" dirty="0"/>
              <a:t>Syntax:</a:t>
            </a:r>
            <a:endParaRPr lang="en-US" sz="2000" dirty="0"/>
          </a:p>
          <a:p>
            <a:pPr marL="0" indent="0">
              <a:buNone/>
            </a:pPr>
            <a:r>
              <a:rPr lang="es-ES" sz="2000"/>
              <a:t>sns.countplot(x=target_data['NAME_HOUSING_TYPE'], data=target_data, width=0.5, ax=axes[i])</a:t>
            </a:r>
            <a:endParaRPr lang="es-ES" sz="200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
        <p:nvSpPr>
          <p:cNvPr id="12" name="Content Placeholder 2"/>
          <p:cNvSpPr>
            <a:spLocks noGrp="1"/>
          </p:cNvSpPr>
          <p:nvPr/>
        </p:nvSpPr>
        <p:spPr>
          <a:xfrm>
            <a:off x="913765" y="1502410"/>
            <a:ext cx="10440035" cy="52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Target=1 &amp; Target=0 (Clients with Payment Difficulties by Housing Type)</a:t>
            </a:r>
            <a:endParaRPr lang="en-US" sz="2000" dirty="0"/>
          </a:p>
        </p:txBody>
      </p:sp>
      <p:sp>
        <p:nvSpPr>
          <p:cNvPr id="13" name="Content Placeholder 2"/>
          <p:cNvSpPr>
            <a:spLocks noGrp="1"/>
          </p:cNvSpPr>
          <p:nvPr/>
        </p:nvSpPr>
        <p:spPr>
          <a:xfrm>
            <a:off x="913765" y="5405755"/>
            <a:ext cx="10457815" cy="509905"/>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Clients with Payment difficulties are observed from those who own House/Apartment and living with parents</a:t>
            </a:r>
            <a:endParaRPr lang="en-US" sz="2000" dirty="0"/>
          </a:p>
        </p:txBody>
      </p:sp>
      <p:graphicFrame>
        <p:nvGraphicFramePr>
          <p:cNvPr id="7" name="Object 6"/>
          <p:cNvGraphicFramePr/>
          <p:nvPr/>
        </p:nvGraphicFramePr>
        <p:xfrm>
          <a:off x="1054800" y="2012400"/>
          <a:ext cx="5238000" cy="3160800"/>
        </p:xfrm>
        <a:graphic>
          <a:graphicData uri="http://schemas.openxmlformats.org/presentationml/2006/ole">
            <mc:AlternateContent xmlns:mc="http://schemas.openxmlformats.org/markup-compatibility/2006">
              <mc:Choice xmlns:v="urn:schemas-microsoft-com:vml" Requires="v">
                <p:oleObj spid="_x0000_s8" name="" r:id="rId1" imgW="9364980" imgH="5036820" progId="Paint.Picture">
                  <p:embed/>
                </p:oleObj>
              </mc:Choice>
              <mc:Fallback>
                <p:oleObj name="" r:id="rId1" imgW="9364980" imgH="5036820" progId="Paint.Picture">
                  <p:embed/>
                  <p:pic>
                    <p:nvPicPr>
                      <p:cNvPr id="0" name="Picture 7"/>
                      <p:cNvPicPr/>
                      <p:nvPr/>
                    </p:nvPicPr>
                    <p:blipFill>
                      <a:blip r:embed="rId2"/>
                      <a:stretch>
                        <a:fillRect/>
                      </a:stretch>
                    </p:blipFill>
                    <p:spPr>
                      <a:xfrm>
                        <a:off x="1054800" y="2012400"/>
                        <a:ext cx="5238000" cy="3160800"/>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lstStyle/>
          <a:p>
            <a:r>
              <a:rPr lang="en-US" sz="3200" dirty="0"/>
              <a:t>7.7 Univariate Analysis</a:t>
            </a:r>
            <a:endParaRPr lang="en-US" sz="3200" dirty="0"/>
          </a:p>
        </p:txBody>
      </p:sp>
      <p:sp>
        <p:nvSpPr>
          <p:cNvPr id="3" name="Content Placeholder 2"/>
          <p:cNvSpPr>
            <a:spLocks noGrp="1"/>
          </p:cNvSpPr>
          <p:nvPr>
            <p:ph sz="half" idx="1"/>
          </p:nvPr>
        </p:nvSpPr>
        <p:spPr>
          <a:xfrm>
            <a:off x="6445885" y="2286000"/>
            <a:ext cx="4907280" cy="2936240"/>
          </a:xfrm>
        </p:spPr>
        <p:txBody>
          <a:bodyPr>
            <a:normAutofit lnSpcReduction="10000"/>
          </a:bodyPr>
          <a:lstStyle/>
          <a:p>
            <a:pPr marL="0" indent="0">
              <a:buNone/>
            </a:pPr>
            <a:r>
              <a:rPr lang="en-US" sz="2000" dirty="0"/>
              <a:t>DistPlot:</a:t>
            </a:r>
            <a:endParaRPr lang="en-US" sz="2000" dirty="0"/>
          </a:p>
          <a:p>
            <a:pPr marL="0" indent="0">
              <a:buNone/>
            </a:pPr>
            <a:r>
              <a:rPr lang="en-US" sz="2000" dirty="0"/>
              <a:t>To display the distribution of a univariate data typically a continuous variable.</a:t>
            </a:r>
            <a:endParaRPr lang="en-US" sz="2000" dirty="0"/>
          </a:p>
          <a:p>
            <a:pPr marL="0" indent="0">
              <a:buNone/>
            </a:pPr>
            <a:endParaRPr lang="en-US" sz="2000" dirty="0"/>
          </a:p>
          <a:p>
            <a:pPr marL="0" indent="0">
              <a:buNone/>
            </a:pPr>
            <a:r>
              <a:rPr lang="en-US" sz="2000" dirty="0"/>
              <a:t>Syntax:</a:t>
            </a:r>
            <a:endParaRPr lang="en-US" sz="2000" dirty="0"/>
          </a:p>
          <a:p>
            <a:pPr marL="0" indent="0">
              <a:buNone/>
            </a:pPr>
            <a:r>
              <a:rPr lang="es-ES" sz="2000"/>
              <a:t>sns.distplot(Target_0['AMT_ANNUITY'], ax=axes[0])</a:t>
            </a:r>
            <a:endParaRPr lang="es-ES" sz="200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
        <p:nvSpPr>
          <p:cNvPr id="12" name="Content Placeholder 2"/>
          <p:cNvSpPr>
            <a:spLocks noGrp="1"/>
          </p:cNvSpPr>
          <p:nvPr/>
        </p:nvSpPr>
        <p:spPr>
          <a:xfrm>
            <a:off x="913765" y="1502410"/>
            <a:ext cx="10440035" cy="52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Target=1 &amp; Target=0 (Clients with Payment Difficulties by Amount Annuity)</a:t>
            </a:r>
            <a:endParaRPr lang="en-US" sz="2000" dirty="0"/>
          </a:p>
        </p:txBody>
      </p:sp>
      <p:sp>
        <p:nvSpPr>
          <p:cNvPr id="13" name="Content Placeholder 2"/>
          <p:cNvSpPr>
            <a:spLocks noGrp="1"/>
          </p:cNvSpPr>
          <p:nvPr/>
        </p:nvSpPr>
        <p:spPr>
          <a:xfrm>
            <a:off x="913765" y="5364480"/>
            <a:ext cx="10457815" cy="7848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t>Majority of the loans are from the clients whose Loan Annuity is Less than 50000.</a:t>
            </a:r>
            <a:endParaRPr lang="en-US" sz="1900" dirty="0"/>
          </a:p>
          <a:p>
            <a:pPr marL="0" indent="0">
              <a:buNone/>
            </a:pPr>
            <a:r>
              <a:rPr lang="en-US" sz="1900" dirty="0"/>
              <a:t>Similarly, most of the clients have payment difficulties whose whose Loan Annuity is Less than 50000.</a:t>
            </a:r>
            <a:endParaRPr lang="en-US" sz="1900" dirty="0"/>
          </a:p>
        </p:txBody>
      </p:sp>
      <p:graphicFrame>
        <p:nvGraphicFramePr>
          <p:cNvPr id="4" name="Object 3"/>
          <p:cNvGraphicFramePr/>
          <p:nvPr/>
        </p:nvGraphicFramePr>
        <p:xfrm>
          <a:off x="1054800" y="2012400"/>
          <a:ext cx="5238000" cy="3160800"/>
        </p:xfrm>
        <a:graphic>
          <a:graphicData uri="http://schemas.openxmlformats.org/presentationml/2006/ole">
            <mc:AlternateContent xmlns:mc="http://schemas.openxmlformats.org/markup-compatibility/2006">
              <mc:Choice xmlns:v="urn:schemas-microsoft-com:vml" Requires="v">
                <p:oleObj spid="_x0000_s5" name="" r:id="rId1" imgW="9387840" imgH="4213860" progId="Paint.Picture">
                  <p:embed/>
                </p:oleObj>
              </mc:Choice>
              <mc:Fallback>
                <p:oleObj name="" r:id="rId1" imgW="9387840" imgH="4213860" progId="Paint.Picture">
                  <p:embed/>
                  <p:pic>
                    <p:nvPicPr>
                      <p:cNvPr id="0" name="Picture 4"/>
                      <p:cNvPicPr/>
                      <p:nvPr/>
                    </p:nvPicPr>
                    <p:blipFill>
                      <a:blip r:embed="rId2"/>
                      <a:stretch>
                        <a:fillRect/>
                      </a:stretch>
                    </p:blipFill>
                    <p:spPr>
                      <a:xfrm>
                        <a:off x="1054800" y="2012400"/>
                        <a:ext cx="5238000" cy="316080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7855" y="629285"/>
            <a:ext cx="10934065" cy="1285875"/>
          </a:xfrm>
        </p:spPr>
        <p:txBody>
          <a:bodyPr anchor="b">
            <a:normAutofit/>
          </a:bodyPr>
          <a:lstStyle/>
          <a:p>
            <a:r>
              <a:rPr lang="en-US" sz="4100"/>
              <a:t>What is Exploratory Data Analysis</a:t>
            </a:r>
            <a:endParaRPr lang="en-US" sz="4100"/>
          </a:p>
        </p:txBody>
      </p:sp>
      <p:cxnSp>
        <p:nvCxnSpPr>
          <p:cNvPr id="13" name="Straight Connector 12"/>
          <p:cNvCxnSpPr>
            <a:cxnSpLocks noGrp="1" noRot="1" noChangeAspect="1" noMove="1" noResize="1" noEditPoints="1" noAdjustHandles="1" noChangeArrowheads="1" noChangeShapeType="1"/>
          </p:cNvCxnSpPr>
          <p:nvPr/>
        </p:nvCxnSpPr>
        <p:spPr>
          <a:xfrm>
            <a:off x="726440" y="2115185"/>
            <a:ext cx="10663555" cy="0"/>
          </a:xfrm>
          <a:prstGeom prst="line">
            <a:avLst/>
          </a:prstGeom>
          <a:ln w="19050">
            <a:solidFill>
              <a:srgbClr val="67ABE7"/>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10167042" y="6356350"/>
            <a:ext cx="1186758" cy="365125"/>
          </a:xfrm>
        </p:spPr>
        <p:txBody>
          <a:bodyPr>
            <a:normAutofit/>
          </a:bodyPr>
          <a:lstStyle/>
          <a:p>
            <a:pPr>
              <a:spcAft>
                <a:spcPts val="600"/>
              </a:spcAft>
            </a:pPr>
            <a:fld id="{32623F8A-0364-714E-9508-CF0D7223CC77}" type="slidenum">
              <a:rPr lang="en-US" smtClean="0"/>
            </a:fld>
            <a:endParaRPr lang="en-US"/>
          </a:p>
        </p:txBody>
      </p:sp>
      <p:graphicFrame>
        <p:nvGraphicFramePr>
          <p:cNvPr id="8" name="Content Placeholder 2"/>
          <p:cNvGraphicFramePr>
            <a:graphicFrameLocks noGrp="1"/>
          </p:cNvGraphicFramePr>
          <p:nvPr>
            <p:ph idx="1"/>
          </p:nvPr>
        </p:nvGraphicFramePr>
        <p:xfrm>
          <a:off x="710565" y="2438400"/>
          <a:ext cx="10841355" cy="37852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lstStyle/>
          <a:p>
            <a:r>
              <a:rPr lang="en-US" sz="3200" dirty="0"/>
              <a:t>7.8 Univariate Analysis</a:t>
            </a:r>
            <a:endParaRPr lang="en-US" sz="3200" dirty="0"/>
          </a:p>
        </p:txBody>
      </p:sp>
      <p:sp>
        <p:nvSpPr>
          <p:cNvPr id="3" name="Content Placeholder 2"/>
          <p:cNvSpPr>
            <a:spLocks noGrp="1"/>
          </p:cNvSpPr>
          <p:nvPr>
            <p:ph sz="half" idx="1"/>
          </p:nvPr>
        </p:nvSpPr>
        <p:spPr>
          <a:xfrm>
            <a:off x="6445885" y="2286000"/>
            <a:ext cx="4907280" cy="2936240"/>
          </a:xfrm>
        </p:spPr>
        <p:txBody>
          <a:bodyPr>
            <a:normAutofit lnSpcReduction="10000"/>
          </a:bodyPr>
          <a:lstStyle/>
          <a:p>
            <a:pPr marL="0" indent="0">
              <a:buNone/>
            </a:pPr>
            <a:r>
              <a:rPr lang="en-US" sz="2000" dirty="0">
                <a:sym typeface="+mn-ea"/>
              </a:rPr>
              <a:t>CountPlot:</a:t>
            </a:r>
            <a:endParaRPr lang="en-US" sz="2000" dirty="0"/>
          </a:p>
          <a:p>
            <a:pPr marL="0" indent="0">
              <a:buNone/>
            </a:pPr>
            <a:r>
              <a:rPr lang="en-US" sz="2000" dirty="0">
                <a:sym typeface="+mn-ea"/>
              </a:rPr>
              <a:t>To display the count or frequency of observations within different categories of a categorial value.</a:t>
            </a:r>
            <a:endParaRPr lang="en-US" sz="2000" dirty="0"/>
          </a:p>
          <a:p>
            <a:pPr marL="0" indent="0">
              <a:buNone/>
            </a:pPr>
            <a:endParaRPr lang="en-US" sz="2000" dirty="0"/>
          </a:p>
          <a:p>
            <a:pPr marL="0" indent="0">
              <a:buNone/>
            </a:pPr>
            <a:r>
              <a:rPr lang="en-US" sz="2000" dirty="0"/>
              <a:t>Syntax:</a:t>
            </a:r>
            <a:endParaRPr lang="en-US" sz="2000" dirty="0"/>
          </a:p>
          <a:p>
            <a:pPr marL="0" indent="0">
              <a:buNone/>
            </a:pPr>
            <a:r>
              <a:rPr lang="es-ES" sz="2000"/>
              <a:t>sns.countplot(x=target_data['AGE_BINS'], data=target_data, width=0.5, hue='CODE_GENDER',ax=axes[i])</a:t>
            </a:r>
            <a:endParaRPr lang="es-ES" sz="200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
        <p:nvSpPr>
          <p:cNvPr id="12" name="Content Placeholder 2"/>
          <p:cNvSpPr>
            <a:spLocks noGrp="1"/>
          </p:cNvSpPr>
          <p:nvPr/>
        </p:nvSpPr>
        <p:spPr>
          <a:xfrm>
            <a:off x="913765" y="1502410"/>
            <a:ext cx="10440035" cy="52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Target=1 &amp; Target=0 (Clients with Payment Difficulties by Age Bins)</a:t>
            </a:r>
            <a:endParaRPr lang="en-US" sz="2000" dirty="0"/>
          </a:p>
        </p:txBody>
      </p:sp>
      <p:sp>
        <p:nvSpPr>
          <p:cNvPr id="13" name="Content Placeholder 2"/>
          <p:cNvSpPr>
            <a:spLocks noGrp="1"/>
          </p:cNvSpPr>
          <p:nvPr/>
        </p:nvSpPr>
        <p:spPr>
          <a:xfrm>
            <a:off x="913765" y="5364480"/>
            <a:ext cx="10457815" cy="7848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t>Majority of the loans applied were from 51+ Years old Male clients. Whereas, 31-40 Years old clients have payment difficulties, especially Female clients are more compared to Male</a:t>
            </a:r>
            <a:endParaRPr lang="en-US" sz="1900" dirty="0"/>
          </a:p>
        </p:txBody>
      </p:sp>
      <p:graphicFrame>
        <p:nvGraphicFramePr>
          <p:cNvPr id="7" name="Object 6"/>
          <p:cNvGraphicFramePr/>
          <p:nvPr/>
        </p:nvGraphicFramePr>
        <p:xfrm>
          <a:off x="1054800" y="2012400"/>
          <a:ext cx="5238000" cy="3160800"/>
        </p:xfrm>
        <a:graphic>
          <a:graphicData uri="http://schemas.openxmlformats.org/presentationml/2006/ole">
            <mc:AlternateContent xmlns:mc="http://schemas.openxmlformats.org/markup-compatibility/2006">
              <mc:Choice xmlns:v="urn:schemas-microsoft-com:vml" Requires="v">
                <p:oleObj spid="_x0000_s8" name="" r:id="rId1" imgW="9395460" imgH="4480560" progId="Paint.Picture">
                  <p:embed/>
                </p:oleObj>
              </mc:Choice>
              <mc:Fallback>
                <p:oleObj name="" r:id="rId1" imgW="9395460" imgH="4480560" progId="Paint.Picture">
                  <p:embed/>
                  <p:pic>
                    <p:nvPicPr>
                      <p:cNvPr id="0" name="Picture 7"/>
                      <p:cNvPicPr/>
                      <p:nvPr/>
                    </p:nvPicPr>
                    <p:blipFill>
                      <a:blip r:embed="rId2"/>
                      <a:stretch>
                        <a:fillRect/>
                      </a:stretch>
                    </p:blipFill>
                    <p:spPr>
                      <a:xfrm>
                        <a:off x="1054800" y="2012400"/>
                        <a:ext cx="5238000" cy="316080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lstStyle/>
          <a:p>
            <a:r>
              <a:rPr lang="en-US" sz="3200" dirty="0"/>
              <a:t>7.9 Bivariate Analysis</a:t>
            </a:r>
            <a:endParaRPr lang="en-US" sz="3200" dirty="0"/>
          </a:p>
        </p:txBody>
      </p:sp>
      <p:sp>
        <p:nvSpPr>
          <p:cNvPr id="3" name="Content Placeholder 2"/>
          <p:cNvSpPr>
            <a:spLocks noGrp="1"/>
          </p:cNvSpPr>
          <p:nvPr>
            <p:ph sz="half" idx="1"/>
          </p:nvPr>
        </p:nvSpPr>
        <p:spPr>
          <a:xfrm>
            <a:off x="6445885" y="2286000"/>
            <a:ext cx="4907280" cy="2936240"/>
          </a:xfrm>
        </p:spPr>
        <p:txBody>
          <a:bodyPr>
            <a:normAutofit lnSpcReduction="10000"/>
          </a:bodyPr>
          <a:lstStyle/>
          <a:p>
            <a:pPr marL="0" indent="0">
              <a:buNone/>
            </a:pPr>
            <a:r>
              <a:rPr lang="en-US" sz="2000" dirty="0">
                <a:sym typeface="+mn-ea"/>
              </a:rPr>
              <a:t>BarPlot:</a:t>
            </a:r>
            <a:endParaRPr lang="en-US" sz="2000" dirty="0"/>
          </a:p>
          <a:p>
            <a:pPr marL="0" indent="0">
              <a:buNone/>
            </a:pPr>
            <a:r>
              <a:rPr lang="en-US" sz="2000" dirty="0">
                <a:sym typeface="+mn-ea"/>
              </a:rPr>
              <a:t>To display the distribution of a categorical variable by showing the values of each category.</a:t>
            </a:r>
            <a:endParaRPr lang="en-US" sz="2000" dirty="0"/>
          </a:p>
          <a:p>
            <a:pPr marL="0" indent="0">
              <a:buNone/>
            </a:pPr>
            <a:endParaRPr lang="en-US" sz="2000" dirty="0"/>
          </a:p>
          <a:p>
            <a:pPr marL="0" indent="0">
              <a:buNone/>
            </a:pPr>
            <a:r>
              <a:rPr lang="en-US" sz="2000" dirty="0"/>
              <a:t>Syntax:</a:t>
            </a:r>
            <a:endParaRPr lang="en-US" sz="2000" dirty="0"/>
          </a:p>
          <a:p>
            <a:pPr marL="0" indent="0">
              <a:buNone/>
            </a:pPr>
            <a:r>
              <a:rPr lang="es-ES" sz="2000"/>
              <a:t>sns.barplot(data=cre_inc,x='NAME_INCOME_TYPE',y='AMT_CREDIT')</a:t>
            </a:r>
            <a:endParaRPr lang="es-ES" sz="200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
        <p:nvSpPr>
          <p:cNvPr id="12" name="Content Placeholder 2"/>
          <p:cNvSpPr>
            <a:spLocks noGrp="1"/>
          </p:cNvSpPr>
          <p:nvPr/>
        </p:nvSpPr>
        <p:spPr>
          <a:xfrm>
            <a:off x="913765" y="1502410"/>
            <a:ext cx="10440035" cy="52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Credit Amount vs Income Type</a:t>
            </a:r>
            <a:endParaRPr lang="en-US" sz="2000" dirty="0"/>
          </a:p>
        </p:txBody>
      </p:sp>
      <p:sp>
        <p:nvSpPr>
          <p:cNvPr id="13" name="Content Placeholder 2"/>
          <p:cNvSpPr>
            <a:spLocks noGrp="1"/>
          </p:cNvSpPr>
          <p:nvPr/>
        </p:nvSpPr>
        <p:spPr>
          <a:xfrm>
            <a:off x="913765" y="5364480"/>
            <a:ext cx="10457815" cy="7848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t>Working class people have taken more loans who top the list under Income Type</a:t>
            </a:r>
            <a:endParaRPr lang="en-US" sz="1900" dirty="0"/>
          </a:p>
        </p:txBody>
      </p:sp>
      <p:graphicFrame>
        <p:nvGraphicFramePr>
          <p:cNvPr id="4" name="Object 3"/>
          <p:cNvGraphicFramePr/>
          <p:nvPr/>
        </p:nvGraphicFramePr>
        <p:xfrm>
          <a:off x="1054800" y="2012400"/>
          <a:ext cx="5238000" cy="3160800"/>
        </p:xfrm>
        <a:graphic>
          <a:graphicData uri="http://schemas.openxmlformats.org/presentationml/2006/ole">
            <mc:AlternateContent xmlns:mc="http://schemas.openxmlformats.org/markup-compatibility/2006">
              <mc:Choice xmlns:v="urn:schemas-microsoft-com:vml" Requires="v">
                <p:oleObj spid="_x0000_s5" name="" r:id="rId1" imgW="9372600" imgH="3314700" progId="Paint.Picture">
                  <p:embed/>
                </p:oleObj>
              </mc:Choice>
              <mc:Fallback>
                <p:oleObj name="" r:id="rId1" imgW="9372600" imgH="3314700" progId="Paint.Picture">
                  <p:embed/>
                  <p:pic>
                    <p:nvPicPr>
                      <p:cNvPr id="0" name="Picture 4"/>
                      <p:cNvPicPr/>
                      <p:nvPr/>
                    </p:nvPicPr>
                    <p:blipFill>
                      <a:blip r:embed="rId2"/>
                      <a:stretch>
                        <a:fillRect/>
                      </a:stretch>
                    </p:blipFill>
                    <p:spPr>
                      <a:xfrm>
                        <a:off x="1054800" y="2012400"/>
                        <a:ext cx="5238000" cy="3160800"/>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lstStyle/>
          <a:p>
            <a:r>
              <a:rPr lang="en-US" sz="3200" dirty="0"/>
              <a:t>7.10 Bivariate Analysis</a:t>
            </a:r>
            <a:endParaRPr lang="en-US" sz="3200" dirty="0"/>
          </a:p>
        </p:txBody>
      </p:sp>
      <p:sp>
        <p:nvSpPr>
          <p:cNvPr id="3" name="Content Placeholder 2"/>
          <p:cNvSpPr>
            <a:spLocks noGrp="1"/>
          </p:cNvSpPr>
          <p:nvPr>
            <p:ph sz="half" idx="1"/>
          </p:nvPr>
        </p:nvSpPr>
        <p:spPr>
          <a:xfrm>
            <a:off x="6445885" y="2286000"/>
            <a:ext cx="4907280" cy="2936240"/>
          </a:xfrm>
        </p:spPr>
        <p:txBody>
          <a:bodyPr>
            <a:normAutofit lnSpcReduction="10000"/>
          </a:bodyPr>
          <a:lstStyle/>
          <a:p>
            <a:pPr marL="0" indent="0">
              <a:buNone/>
            </a:pPr>
            <a:r>
              <a:rPr lang="en-US" sz="2000" dirty="0">
                <a:sym typeface="+mn-ea"/>
              </a:rPr>
              <a:t>BarPlot:</a:t>
            </a:r>
            <a:endParaRPr lang="en-US" sz="2000" dirty="0"/>
          </a:p>
          <a:p>
            <a:pPr marL="0" indent="0">
              <a:buNone/>
            </a:pPr>
            <a:r>
              <a:rPr lang="en-US" sz="2000" dirty="0">
                <a:sym typeface="+mn-ea"/>
              </a:rPr>
              <a:t>To display the distribution of a categorical variable by showing the values of each category.</a:t>
            </a:r>
            <a:endParaRPr lang="en-US" sz="2000" dirty="0"/>
          </a:p>
          <a:p>
            <a:pPr marL="0" indent="0">
              <a:buNone/>
            </a:pPr>
            <a:endParaRPr lang="en-US" sz="2000" dirty="0"/>
          </a:p>
          <a:p>
            <a:pPr marL="0" indent="0">
              <a:buNone/>
            </a:pPr>
            <a:r>
              <a:rPr lang="en-US" sz="2000" dirty="0"/>
              <a:t>Syntax:</a:t>
            </a:r>
            <a:endParaRPr lang="en-US" sz="2000" dirty="0"/>
          </a:p>
          <a:p>
            <a:pPr marL="0" indent="0">
              <a:buNone/>
            </a:pPr>
            <a:r>
              <a:rPr lang="es-ES" sz="2000"/>
              <a:t>sns.barplot(data=cre_fam,x='NAME_FAMILY_STATUS',y='AMT_CREDIT')</a:t>
            </a:r>
            <a:endParaRPr lang="es-ES" sz="200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
        <p:nvSpPr>
          <p:cNvPr id="12" name="Content Placeholder 2"/>
          <p:cNvSpPr>
            <a:spLocks noGrp="1"/>
          </p:cNvSpPr>
          <p:nvPr/>
        </p:nvSpPr>
        <p:spPr>
          <a:xfrm>
            <a:off x="913765" y="1502410"/>
            <a:ext cx="10440035" cy="52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Credit Amount vs Family Status</a:t>
            </a:r>
            <a:endParaRPr lang="en-US" sz="2000" dirty="0"/>
          </a:p>
        </p:txBody>
      </p:sp>
      <p:sp>
        <p:nvSpPr>
          <p:cNvPr id="13" name="Content Placeholder 2"/>
          <p:cNvSpPr>
            <a:spLocks noGrp="1"/>
          </p:cNvSpPr>
          <p:nvPr/>
        </p:nvSpPr>
        <p:spPr>
          <a:xfrm>
            <a:off x="913765" y="5364480"/>
            <a:ext cx="10457815" cy="7848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t>Married people have taken more loans who top the list under Family Status</a:t>
            </a:r>
            <a:endParaRPr lang="en-US" sz="1900" dirty="0"/>
          </a:p>
        </p:txBody>
      </p:sp>
      <p:graphicFrame>
        <p:nvGraphicFramePr>
          <p:cNvPr id="7" name="Object 6"/>
          <p:cNvGraphicFramePr/>
          <p:nvPr/>
        </p:nvGraphicFramePr>
        <p:xfrm>
          <a:off x="1054800" y="2012400"/>
          <a:ext cx="5238000" cy="3160800"/>
        </p:xfrm>
        <a:graphic>
          <a:graphicData uri="http://schemas.openxmlformats.org/presentationml/2006/ole">
            <mc:AlternateContent xmlns:mc="http://schemas.openxmlformats.org/markup-compatibility/2006">
              <mc:Choice xmlns:v="urn:schemas-microsoft-com:vml" Requires="v">
                <p:oleObj spid="_x0000_s8" name="" r:id="rId1" imgW="9380220" imgH="3307080" progId="Paint.Picture">
                  <p:embed/>
                </p:oleObj>
              </mc:Choice>
              <mc:Fallback>
                <p:oleObj name="" r:id="rId1" imgW="9380220" imgH="3307080" progId="Paint.Picture">
                  <p:embed/>
                  <p:pic>
                    <p:nvPicPr>
                      <p:cNvPr id="0" name="Picture 7"/>
                      <p:cNvPicPr/>
                      <p:nvPr/>
                    </p:nvPicPr>
                    <p:blipFill>
                      <a:blip r:embed="rId2"/>
                      <a:stretch>
                        <a:fillRect/>
                      </a:stretch>
                    </p:blipFill>
                    <p:spPr>
                      <a:xfrm>
                        <a:off x="1054800" y="2012400"/>
                        <a:ext cx="5238000" cy="316080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lstStyle/>
          <a:p>
            <a:r>
              <a:rPr lang="en-US" sz="3200" dirty="0"/>
              <a:t>7.11 Bivariate Analysis</a:t>
            </a:r>
            <a:endParaRPr lang="en-US" sz="3200" dirty="0"/>
          </a:p>
        </p:txBody>
      </p:sp>
      <p:sp>
        <p:nvSpPr>
          <p:cNvPr id="3" name="Content Placeholder 2"/>
          <p:cNvSpPr>
            <a:spLocks noGrp="1"/>
          </p:cNvSpPr>
          <p:nvPr>
            <p:ph sz="half" idx="1"/>
          </p:nvPr>
        </p:nvSpPr>
        <p:spPr>
          <a:xfrm>
            <a:off x="6445885" y="2286000"/>
            <a:ext cx="4907280" cy="2936240"/>
          </a:xfrm>
        </p:spPr>
        <p:txBody>
          <a:bodyPr>
            <a:normAutofit lnSpcReduction="10000"/>
          </a:bodyPr>
          <a:lstStyle/>
          <a:p>
            <a:pPr marL="0" indent="0">
              <a:buNone/>
            </a:pPr>
            <a:r>
              <a:rPr lang="en-US" sz="2000" dirty="0">
                <a:sym typeface="+mn-ea"/>
              </a:rPr>
              <a:t>ScatterPlot:</a:t>
            </a:r>
            <a:endParaRPr lang="en-US" sz="2000" dirty="0"/>
          </a:p>
          <a:p>
            <a:pPr marL="0" indent="0">
              <a:buNone/>
            </a:pPr>
            <a:r>
              <a:rPr lang="en-US" sz="2000" dirty="0">
                <a:sym typeface="+mn-ea"/>
              </a:rPr>
              <a:t>To display the relationship or correlation between two continuous variables.</a:t>
            </a:r>
            <a:endParaRPr lang="en-US" sz="2000" dirty="0"/>
          </a:p>
          <a:p>
            <a:pPr marL="0" indent="0">
              <a:buNone/>
            </a:pPr>
            <a:endParaRPr lang="en-US" sz="2000" dirty="0"/>
          </a:p>
          <a:p>
            <a:pPr marL="0" indent="0">
              <a:buNone/>
            </a:pPr>
            <a:r>
              <a:rPr lang="en-US" sz="2000" dirty="0"/>
              <a:t>Syntax:</a:t>
            </a:r>
            <a:endParaRPr lang="en-US" sz="2000" dirty="0"/>
          </a:p>
          <a:p>
            <a:pPr marL="0" indent="0">
              <a:buNone/>
            </a:pPr>
            <a:r>
              <a:rPr lang="es-ES" sz="2000"/>
              <a:t>df1.plot.scatter(x='AMT_CREDIT', y='AMT_GOODS_PRICE',marker='o',label='Data Points')</a:t>
            </a:r>
            <a:endParaRPr lang="es-ES" sz="200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
        <p:nvSpPr>
          <p:cNvPr id="12" name="Content Placeholder 2"/>
          <p:cNvSpPr>
            <a:spLocks noGrp="1"/>
          </p:cNvSpPr>
          <p:nvPr/>
        </p:nvSpPr>
        <p:spPr>
          <a:xfrm>
            <a:off x="913765" y="1502410"/>
            <a:ext cx="10440035" cy="52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Credit Amount vs Goods Price</a:t>
            </a:r>
            <a:endParaRPr lang="en-US" sz="2000" dirty="0"/>
          </a:p>
        </p:txBody>
      </p:sp>
      <p:sp>
        <p:nvSpPr>
          <p:cNvPr id="13" name="Content Placeholder 2"/>
          <p:cNvSpPr>
            <a:spLocks noGrp="1"/>
          </p:cNvSpPr>
          <p:nvPr/>
        </p:nvSpPr>
        <p:spPr>
          <a:xfrm>
            <a:off x="913765" y="5364480"/>
            <a:ext cx="10457815" cy="7848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t>Credit Amount has a positive correlation with Goods Price which shows negligible Loan to Risk Ratio</a:t>
            </a:r>
            <a:endParaRPr lang="en-US" sz="1900" dirty="0"/>
          </a:p>
        </p:txBody>
      </p:sp>
      <p:graphicFrame>
        <p:nvGraphicFramePr>
          <p:cNvPr id="4" name="Object 3"/>
          <p:cNvGraphicFramePr/>
          <p:nvPr/>
        </p:nvGraphicFramePr>
        <p:xfrm>
          <a:off x="1054800" y="2012400"/>
          <a:ext cx="5238000" cy="3160800"/>
        </p:xfrm>
        <a:graphic>
          <a:graphicData uri="http://schemas.openxmlformats.org/presentationml/2006/ole">
            <mc:AlternateContent xmlns:mc="http://schemas.openxmlformats.org/markup-compatibility/2006">
              <mc:Choice xmlns:v="urn:schemas-microsoft-com:vml" Requires="v">
                <p:oleObj spid="_x0000_s5" name="" r:id="rId1" imgW="9403080" imgH="3543300" progId="Paint.Picture">
                  <p:embed/>
                </p:oleObj>
              </mc:Choice>
              <mc:Fallback>
                <p:oleObj name="" r:id="rId1" imgW="9403080" imgH="3543300" progId="Paint.Picture">
                  <p:embed/>
                  <p:pic>
                    <p:nvPicPr>
                      <p:cNvPr id="0" name="Picture 4"/>
                      <p:cNvPicPr/>
                      <p:nvPr/>
                    </p:nvPicPr>
                    <p:blipFill>
                      <a:blip r:embed="rId2"/>
                      <a:stretch>
                        <a:fillRect/>
                      </a:stretch>
                    </p:blipFill>
                    <p:spPr>
                      <a:xfrm>
                        <a:off x="1054800" y="2012400"/>
                        <a:ext cx="5238000" cy="3160800"/>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lstStyle/>
          <a:p>
            <a:r>
              <a:rPr lang="en-US" sz="3200" dirty="0"/>
              <a:t>7.13 Multivariate Analysis</a:t>
            </a:r>
            <a:endParaRPr lang="en-US" sz="3200" dirty="0"/>
          </a:p>
        </p:txBody>
      </p:sp>
      <p:sp>
        <p:nvSpPr>
          <p:cNvPr id="3" name="Content Placeholder 2"/>
          <p:cNvSpPr>
            <a:spLocks noGrp="1"/>
          </p:cNvSpPr>
          <p:nvPr>
            <p:ph sz="half" idx="1"/>
          </p:nvPr>
        </p:nvSpPr>
        <p:spPr>
          <a:xfrm>
            <a:off x="6445885" y="2286000"/>
            <a:ext cx="4907280" cy="2936240"/>
          </a:xfrm>
        </p:spPr>
        <p:txBody>
          <a:bodyPr>
            <a:normAutofit lnSpcReduction="10000"/>
          </a:bodyPr>
          <a:lstStyle/>
          <a:p>
            <a:pPr marL="0" indent="0">
              <a:buNone/>
            </a:pPr>
            <a:r>
              <a:rPr lang="en-US" sz="2000" dirty="0">
                <a:sym typeface="+mn-ea"/>
              </a:rPr>
              <a:t>Heatmap:</a:t>
            </a:r>
            <a:endParaRPr lang="en-US" sz="2000" dirty="0"/>
          </a:p>
          <a:p>
            <a:pPr marL="0" indent="0">
              <a:buNone/>
            </a:pPr>
            <a:r>
              <a:rPr lang="en-US" sz="2000" dirty="0">
                <a:sym typeface="+mn-ea"/>
              </a:rPr>
              <a:t>To display the relationship or correlation between two variables.</a:t>
            </a:r>
            <a:endParaRPr lang="en-US" sz="2000" dirty="0"/>
          </a:p>
          <a:p>
            <a:pPr marL="0" indent="0">
              <a:buNone/>
            </a:pPr>
            <a:endParaRPr lang="en-US" sz="2000" dirty="0"/>
          </a:p>
          <a:p>
            <a:pPr marL="0" indent="0">
              <a:buNone/>
            </a:pPr>
            <a:r>
              <a:rPr lang="en-US" sz="2000" dirty="0"/>
              <a:t>Syntax:</a:t>
            </a:r>
            <a:endParaRPr lang="en-US" sz="2000" dirty="0"/>
          </a:p>
          <a:p>
            <a:pPr marL="0" indent="0">
              <a:buNone/>
            </a:pPr>
            <a:r>
              <a:rPr lang="es-ES" sz="2000"/>
              <a:t>sns.heatmap(cor_matrix,annot=True,cmap='coolwarm',linewidth=0.5)</a:t>
            </a:r>
            <a:endParaRPr lang="es-ES" sz="200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
        <p:nvSpPr>
          <p:cNvPr id="12" name="Content Placeholder 2"/>
          <p:cNvSpPr>
            <a:spLocks noGrp="1"/>
          </p:cNvSpPr>
          <p:nvPr/>
        </p:nvSpPr>
        <p:spPr>
          <a:xfrm>
            <a:off x="913765" y="1502410"/>
            <a:ext cx="10440035" cy="52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Correlation Matrix betwen Target, Days Birth, Amount Credit and Amount Income Total</a:t>
            </a:r>
            <a:endParaRPr lang="en-US" sz="2000" dirty="0"/>
          </a:p>
        </p:txBody>
      </p:sp>
      <p:sp>
        <p:nvSpPr>
          <p:cNvPr id="13" name="Content Placeholder 2"/>
          <p:cNvSpPr>
            <a:spLocks noGrp="1"/>
          </p:cNvSpPr>
          <p:nvPr/>
        </p:nvSpPr>
        <p:spPr>
          <a:xfrm>
            <a:off x="913765" y="5364480"/>
            <a:ext cx="10457815" cy="7848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t>Positive correlation found between Total Income and Credit Amount</a:t>
            </a:r>
            <a:endParaRPr lang="en-US" sz="1900" dirty="0"/>
          </a:p>
        </p:txBody>
      </p:sp>
      <p:graphicFrame>
        <p:nvGraphicFramePr>
          <p:cNvPr id="7" name="Object 6"/>
          <p:cNvGraphicFramePr/>
          <p:nvPr/>
        </p:nvGraphicFramePr>
        <p:xfrm>
          <a:off x="1053465" y="2013585"/>
          <a:ext cx="5236210" cy="3159125"/>
        </p:xfrm>
        <a:graphic>
          <a:graphicData uri="http://schemas.openxmlformats.org/presentationml/2006/ole">
            <mc:AlternateContent xmlns:mc="http://schemas.openxmlformats.org/markup-compatibility/2006">
              <mc:Choice xmlns:v="urn:schemas-microsoft-com:vml" Requires="v">
                <p:oleObj spid="_x0000_s8" name="" r:id="rId1" imgW="8717280" imgH="4991100" progId="Paint.Picture">
                  <p:embed/>
                </p:oleObj>
              </mc:Choice>
              <mc:Fallback>
                <p:oleObj name="" r:id="rId1" imgW="8717280" imgH="4991100" progId="Paint.Picture">
                  <p:embed/>
                  <p:pic>
                    <p:nvPicPr>
                      <p:cNvPr id="0" name="Picture 7"/>
                      <p:cNvPicPr/>
                      <p:nvPr/>
                    </p:nvPicPr>
                    <p:blipFill>
                      <a:blip r:embed="rId2"/>
                      <a:stretch>
                        <a:fillRect/>
                      </a:stretch>
                    </p:blipFill>
                    <p:spPr>
                      <a:xfrm>
                        <a:off x="1053465" y="2013585"/>
                        <a:ext cx="5236210" cy="3159125"/>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lstStyle/>
          <a:p>
            <a:r>
              <a:rPr lang="en-US" sz="3200" dirty="0"/>
              <a:t>7.14 Multivariate Analysis</a:t>
            </a:r>
            <a:endParaRPr lang="en-US" sz="3200" dirty="0"/>
          </a:p>
        </p:txBody>
      </p:sp>
      <p:sp>
        <p:nvSpPr>
          <p:cNvPr id="3" name="Content Placeholder 2"/>
          <p:cNvSpPr>
            <a:spLocks noGrp="1"/>
          </p:cNvSpPr>
          <p:nvPr>
            <p:ph sz="half" idx="1"/>
          </p:nvPr>
        </p:nvSpPr>
        <p:spPr>
          <a:xfrm>
            <a:off x="6445885" y="2286000"/>
            <a:ext cx="4907280" cy="2936240"/>
          </a:xfrm>
        </p:spPr>
        <p:txBody>
          <a:bodyPr>
            <a:normAutofit fontScale="90000"/>
          </a:bodyPr>
          <a:lstStyle/>
          <a:p>
            <a:pPr marL="0" indent="0">
              <a:buNone/>
            </a:pPr>
            <a:r>
              <a:rPr lang="en-US" sz="2000" dirty="0">
                <a:sym typeface="+mn-ea"/>
              </a:rPr>
              <a:t>BarPlot:</a:t>
            </a:r>
            <a:endParaRPr lang="en-US" sz="2000" dirty="0"/>
          </a:p>
          <a:p>
            <a:pPr marL="0" indent="0">
              <a:buNone/>
            </a:pPr>
            <a:r>
              <a:rPr lang="en-US" sz="2000" dirty="0">
                <a:sym typeface="+mn-ea"/>
              </a:rPr>
              <a:t>To display the distribution of a categorical variable by showing the values of each category.</a:t>
            </a:r>
            <a:endParaRPr lang="en-US" sz="2000" dirty="0"/>
          </a:p>
          <a:p>
            <a:pPr marL="0" indent="0">
              <a:buNone/>
            </a:pPr>
            <a:endParaRPr lang="en-US" sz="2000" dirty="0"/>
          </a:p>
          <a:p>
            <a:pPr marL="0" indent="0">
              <a:buNone/>
            </a:pPr>
            <a:r>
              <a:rPr lang="en-US" sz="2000" dirty="0"/>
              <a:t>Syntax:</a:t>
            </a:r>
            <a:endParaRPr lang="en-US" sz="2000" dirty="0"/>
          </a:p>
          <a:p>
            <a:pPr marL="0" indent="0">
              <a:buNone/>
            </a:pPr>
            <a:r>
              <a:rPr lang="es-ES" sz="2000"/>
              <a:t>sns.barplot(data=reason_counts, x='CODE_REJECT_REASON', y='Count', ci=None, order=reason_counts['CODE_REJECT_REASON'])</a:t>
            </a:r>
            <a:endParaRPr lang="es-ES" sz="200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
        <p:nvSpPr>
          <p:cNvPr id="12" name="Content Placeholder 2"/>
          <p:cNvSpPr>
            <a:spLocks noGrp="1"/>
          </p:cNvSpPr>
          <p:nvPr/>
        </p:nvSpPr>
        <p:spPr>
          <a:xfrm>
            <a:off x="913765" y="1502410"/>
            <a:ext cx="10440035" cy="52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Contract Status vs Rejection Reason</a:t>
            </a:r>
            <a:endParaRPr lang="en-US" sz="2000" dirty="0"/>
          </a:p>
        </p:txBody>
      </p:sp>
      <p:sp>
        <p:nvSpPr>
          <p:cNvPr id="13" name="Content Placeholder 2"/>
          <p:cNvSpPr>
            <a:spLocks noGrp="1"/>
          </p:cNvSpPr>
          <p:nvPr/>
        </p:nvSpPr>
        <p:spPr>
          <a:xfrm>
            <a:off x="913765" y="5364480"/>
            <a:ext cx="10457815" cy="7848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t>Majority of the loans are approved when compared to Canceled and Refused</a:t>
            </a:r>
            <a:endParaRPr lang="en-US" sz="1900" dirty="0"/>
          </a:p>
        </p:txBody>
      </p:sp>
      <p:graphicFrame>
        <p:nvGraphicFramePr>
          <p:cNvPr id="4" name="Object 3"/>
          <p:cNvGraphicFramePr/>
          <p:nvPr/>
        </p:nvGraphicFramePr>
        <p:xfrm>
          <a:off x="1054800" y="2012400"/>
          <a:ext cx="5238000" cy="3160800"/>
        </p:xfrm>
        <a:graphic>
          <a:graphicData uri="http://schemas.openxmlformats.org/presentationml/2006/ole">
            <mc:AlternateContent xmlns:mc="http://schemas.openxmlformats.org/markup-compatibility/2006">
              <mc:Choice xmlns:v="urn:schemas-microsoft-com:vml" Requires="v">
                <p:oleObj spid="_x0000_s5" name="" r:id="rId1" imgW="9387840" imgH="3307080" progId="Paint.Picture">
                  <p:embed/>
                </p:oleObj>
              </mc:Choice>
              <mc:Fallback>
                <p:oleObj name="" r:id="rId1" imgW="9387840" imgH="3307080" progId="Paint.Picture">
                  <p:embed/>
                  <p:pic>
                    <p:nvPicPr>
                      <p:cNvPr id="0" name="Picture 4"/>
                      <p:cNvPicPr/>
                      <p:nvPr/>
                    </p:nvPicPr>
                    <p:blipFill>
                      <a:blip r:embed="rId2"/>
                      <a:stretch>
                        <a:fillRect/>
                      </a:stretch>
                    </p:blipFill>
                    <p:spPr>
                      <a:xfrm>
                        <a:off x="1054800" y="2012400"/>
                        <a:ext cx="5238000" cy="3160800"/>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lstStyle/>
          <a:p>
            <a:r>
              <a:rPr lang="en-US" sz="3200" dirty="0"/>
              <a:t>7.14 Multivariate Analysis</a:t>
            </a:r>
            <a:endParaRPr lang="en-US" sz="3200" dirty="0"/>
          </a:p>
        </p:txBody>
      </p:sp>
      <p:sp>
        <p:nvSpPr>
          <p:cNvPr id="3" name="Content Placeholder 2"/>
          <p:cNvSpPr>
            <a:spLocks noGrp="1"/>
          </p:cNvSpPr>
          <p:nvPr>
            <p:ph sz="half" idx="1"/>
          </p:nvPr>
        </p:nvSpPr>
        <p:spPr>
          <a:xfrm>
            <a:off x="6445885" y="2286000"/>
            <a:ext cx="4907280" cy="2936240"/>
          </a:xfrm>
        </p:spPr>
        <p:txBody>
          <a:bodyPr>
            <a:normAutofit fontScale="90000"/>
          </a:bodyPr>
          <a:lstStyle/>
          <a:p>
            <a:pPr marL="0" indent="0">
              <a:buNone/>
            </a:pPr>
            <a:r>
              <a:rPr lang="en-US" sz="2000" dirty="0">
                <a:sym typeface="+mn-ea"/>
              </a:rPr>
              <a:t>BarPlot:</a:t>
            </a:r>
            <a:endParaRPr lang="en-US" sz="2000" dirty="0"/>
          </a:p>
          <a:p>
            <a:pPr marL="0" indent="0">
              <a:buNone/>
            </a:pPr>
            <a:r>
              <a:rPr lang="en-US" sz="2000" dirty="0">
                <a:sym typeface="+mn-ea"/>
              </a:rPr>
              <a:t>To display the distribution of a categorical variable by showing the values of each category.</a:t>
            </a:r>
            <a:endParaRPr lang="en-US" sz="2000" dirty="0"/>
          </a:p>
          <a:p>
            <a:pPr marL="0" indent="0">
              <a:buNone/>
            </a:pPr>
            <a:endParaRPr lang="en-US" sz="2000" dirty="0"/>
          </a:p>
          <a:p>
            <a:pPr marL="0" indent="0">
              <a:buNone/>
            </a:pPr>
            <a:r>
              <a:rPr lang="en-US" sz="2000" dirty="0"/>
              <a:t>Syntax:</a:t>
            </a:r>
            <a:endParaRPr lang="en-US" sz="2000" dirty="0"/>
          </a:p>
          <a:p>
            <a:pPr marL="0" indent="0">
              <a:buNone/>
            </a:pPr>
            <a:r>
              <a:rPr lang="es-ES" sz="2000"/>
              <a:t>sns.barplot(data=reason_counts, x='CODE_REJECT_REASON', y='Count', ci=None, order=reason_counts['CODE_REJECT_REASON'])</a:t>
            </a:r>
            <a:endParaRPr lang="es-ES" sz="200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
        <p:nvSpPr>
          <p:cNvPr id="12" name="Content Placeholder 2"/>
          <p:cNvSpPr>
            <a:spLocks noGrp="1"/>
          </p:cNvSpPr>
          <p:nvPr/>
        </p:nvSpPr>
        <p:spPr>
          <a:xfrm>
            <a:off x="913765" y="1502410"/>
            <a:ext cx="10440035" cy="52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Code Rejection Reason Count</a:t>
            </a:r>
            <a:endParaRPr lang="en-US" sz="2000" dirty="0"/>
          </a:p>
        </p:txBody>
      </p:sp>
      <p:sp>
        <p:nvSpPr>
          <p:cNvPr id="13" name="Content Placeholder 2"/>
          <p:cNvSpPr>
            <a:spLocks noGrp="1"/>
          </p:cNvSpPr>
          <p:nvPr/>
        </p:nvSpPr>
        <p:spPr>
          <a:xfrm>
            <a:off x="913765" y="5364480"/>
            <a:ext cx="10457815" cy="7848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t>High Credit, Limit &amp; SCO are the top Credit Rejection reasons</a:t>
            </a:r>
            <a:endParaRPr lang="en-US" sz="1900" dirty="0"/>
          </a:p>
        </p:txBody>
      </p:sp>
      <p:graphicFrame>
        <p:nvGraphicFramePr>
          <p:cNvPr id="7" name="Object 6"/>
          <p:cNvGraphicFramePr/>
          <p:nvPr/>
        </p:nvGraphicFramePr>
        <p:xfrm>
          <a:off x="1054800" y="2012400"/>
          <a:ext cx="5238000" cy="3160800"/>
        </p:xfrm>
        <a:graphic>
          <a:graphicData uri="http://schemas.openxmlformats.org/presentationml/2006/ole">
            <mc:AlternateContent xmlns:mc="http://schemas.openxmlformats.org/markup-compatibility/2006">
              <mc:Choice xmlns:v="urn:schemas-microsoft-com:vml" Requires="v">
                <p:oleObj spid="_x0000_s8" name="" r:id="rId1" imgW="9380220" imgH="3718560" progId="Paint.Picture">
                  <p:embed/>
                </p:oleObj>
              </mc:Choice>
              <mc:Fallback>
                <p:oleObj name="" r:id="rId1" imgW="9380220" imgH="3718560" progId="Paint.Picture">
                  <p:embed/>
                  <p:pic>
                    <p:nvPicPr>
                      <p:cNvPr id="0" name="Picture 7"/>
                      <p:cNvPicPr/>
                      <p:nvPr/>
                    </p:nvPicPr>
                    <p:blipFill>
                      <a:blip r:embed="rId2"/>
                      <a:stretch>
                        <a:fillRect/>
                      </a:stretch>
                    </p:blipFill>
                    <p:spPr>
                      <a:xfrm>
                        <a:off x="1054800" y="2012400"/>
                        <a:ext cx="5238000" cy="3160800"/>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lstStyle/>
          <a:p>
            <a:r>
              <a:rPr lang="en-US" sz="3200" dirty="0"/>
              <a:t>7.15 Multivariate Analysis</a:t>
            </a:r>
            <a:endParaRPr lang="en-US" sz="3200" dirty="0"/>
          </a:p>
        </p:txBody>
      </p:sp>
      <p:sp>
        <p:nvSpPr>
          <p:cNvPr id="3" name="Content Placeholder 2"/>
          <p:cNvSpPr>
            <a:spLocks noGrp="1"/>
          </p:cNvSpPr>
          <p:nvPr>
            <p:ph sz="half" idx="1"/>
          </p:nvPr>
        </p:nvSpPr>
        <p:spPr>
          <a:xfrm>
            <a:off x="6445885" y="2286000"/>
            <a:ext cx="4907280" cy="2936240"/>
          </a:xfrm>
        </p:spPr>
        <p:txBody>
          <a:bodyPr>
            <a:normAutofit fontScale="90000"/>
          </a:bodyPr>
          <a:lstStyle/>
          <a:p>
            <a:pPr marL="0" indent="0">
              <a:buNone/>
            </a:pPr>
            <a:r>
              <a:rPr lang="en-US" sz="2000" dirty="0">
                <a:sym typeface="+mn-ea"/>
              </a:rPr>
              <a:t>Heatmap:</a:t>
            </a:r>
            <a:endParaRPr lang="en-US" sz="2000" dirty="0"/>
          </a:p>
          <a:p>
            <a:pPr marL="0" indent="0">
              <a:buNone/>
            </a:pPr>
            <a:r>
              <a:rPr lang="en-US" sz="2000" dirty="0">
                <a:sym typeface="+mn-ea"/>
              </a:rPr>
              <a:t>To display the used to create a cross-tabulation or contingency table. It is a useful tool for summarizing and analyzing the relationship between two or more categorical variables.</a:t>
            </a:r>
            <a:endParaRPr lang="en-US" sz="2000" dirty="0">
              <a:sym typeface="+mn-ea"/>
            </a:endParaRPr>
          </a:p>
          <a:p>
            <a:pPr marL="0" indent="0">
              <a:buNone/>
            </a:pPr>
            <a:endParaRPr lang="en-US" sz="2000" dirty="0"/>
          </a:p>
          <a:p>
            <a:pPr marL="0" indent="0">
              <a:buNone/>
            </a:pPr>
            <a:r>
              <a:rPr lang="en-US" sz="2000" dirty="0"/>
              <a:t>Syntax:</a:t>
            </a:r>
            <a:endParaRPr lang="en-US" sz="2000" dirty="0"/>
          </a:p>
          <a:p>
            <a:pPr marL="0" indent="0">
              <a:buNone/>
            </a:pPr>
            <a:r>
              <a:rPr lang="es-ES" sz="2000"/>
              <a:t>pd.crosstab(merged_df['NAME_CONTRACT_STATUS'], merged_df['CODE_REJECT_REASON'])</a:t>
            </a:r>
            <a:endParaRPr lang="es-ES" sz="200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
        <p:nvSpPr>
          <p:cNvPr id="12" name="Content Placeholder 2"/>
          <p:cNvSpPr>
            <a:spLocks noGrp="1"/>
          </p:cNvSpPr>
          <p:nvPr/>
        </p:nvSpPr>
        <p:spPr>
          <a:xfrm>
            <a:off x="913765" y="1502410"/>
            <a:ext cx="10440035" cy="52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Name Contract Status and Code Reject Reason</a:t>
            </a:r>
            <a:endParaRPr lang="en-US" sz="2000" dirty="0"/>
          </a:p>
        </p:txBody>
      </p:sp>
      <p:sp>
        <p:nvSpPr>
          <p:cNvPr id="13" name="Content Placeholder 2"/>
          <p:cNvSpPr>
            <a:spLocks noGrp="1"/>
          </p:cNvSpPr>
          <p:nvPr/>
        </p:nvSpPr>
        <p:spPr>
          <a:xfrm>
            <a:off x="913765" y="5364480"/>
            <a:ext cx="10457815" cy="7848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t>Applications are refused for the applicants whose Reject Reason Codes are: CLIENT, SCO, LIMIT, HC.</a:t>
            </a:r>
            <a:endParaRPr lang="en-US" sz="1900" dirty="0"/>
          </a:p>
          <a:p>
            <a:pPr marL="0" indent="0">
              <a:buNone/>
            </a:pPr>
            <a:r>
              <a:rPr lang="en-US" sz="1900" dirty="0"/>
              <a:t>Most of the Applications are approved and few were cancelled whose Reject Reason Code is: XNA</a:t>
            </a:r>
            <a:endParaRPr lang="en-US" sz="1900" dirty="0"/>
          </a:p>
        </p:txBody>
      </p:sp>
      <p:graphicFrame>
        <p:nvGraphicFramePr>
          <p:cNvPr id="4" name="Object 3"/>
          <p:cNvGraphicFramePr/>
          <p:nvPr/>
        </p:nvGraphicFramePr>
        <p:xfrm>
          <a:off x="1054800" y="2012400"/>
          <a:ext cx="5238000" cy="3160800"/>
        </p:xfrm>
        <a:graphic>
          <a:graphicData uri="http://schemas.openxmlformats.org/presentationml/2006/ole">
            <mc:AlternateContent xmlns:mc="http://schemas.openxmlformats.org/markup-compatibility/2006">
              <mc:Choice xmlns:v="urn:schemas-microsoft-com:vml" Requires="v">
                <p:oleObj spid="_x0000_s5" name="" r:id="rId1" imgW="9403080" imgH="3459480" progId="Paint.Picture">
                  <p:embed/>
                </p:oleObj>
              </mc:Choice>
              <mc:Fallback>
                <p:oleObj name="" r:id="rId1" imgW="9403080" imgH="3459480" progId="Paint.Picture">
                  <p:embed/>
                  <p:pic>
                    <p:nvPicPr>
                      <p:cNvPr id="0" name="Picture 4"/>
                      <p:cNvPicPr/>
                      <p:nvPr/>
                    </p:nvPicPr>
                    <p:blipFill>
                      <a:blip r:embed="rId2"/>
                      <a:stretch>
                        <a:fillRect/>
                      </a:stretch>
                    </p:blipFill>
                    <p:spPr>
                      <a:xfrm>
                        <a:off x="1054800" y="2012400"/>
                        <a:ext cx="5238000" cy="3160800"/>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normAutofit/>
          </a:bodyPr>
          <a:lstStyle/>
          <a:p>
            <a:r>
              <a:rPr lang="en-US" sz="3200" dirty="0"/>
              <a:t>7.16 Multivariate Analysis</a:t>
            </a:r>
            <a:endParaRPr lang="en-US" sz="3200" dirty="0"/>
          </a:p>
        </p:txBody>
      </p:sp>
      <p:sp>
        <p:nvSpPr>
          <p:cNvPr id="3" name="Content Placeholder 2"/>
          <p:cNvSpPr>
            <a:spLocks noGrp="1"/>
          </p:cNvSpPr>
          <p:nvPr>
            <p:ph sz="half" idx="1"/>
          </p:nvPr>
        </p:nvSpPr>
        <p:spPr>
          <a:xfrm>
            <a:off x="6445885" y="2286000"/>
            <a:ext cx="4907280" cy="2936240"/>
          </a:xfrm>
        </p:spPr>
        <p:txBody>
          <a:bodyPr>
            <a:normAutofit fontScale="90000" lnSpcReduction="10000"/>
          </a:bodyPr>
          <a:lstStyle/>
          <a:p>
            <a:pPr marL="0" indent="0">
              <a:buNone/>
            </a:pPr>
            <a:r>
              <a:rPr lang="en-US" sz="2000" dirty="0">
                <a:sym typeface="+mn-ea"/>
              </a:rPr>
              <a:t>CountPlot:</a:t>
            </a:r>
            <a:endParaRPr lang="en-US" sz="2000" dirty="0"/>
          </a:p>
          <a:p>
            <a:pPr marL="0" indent="0">
              <a:buNone/>
            </a:pPr>
            <a:r>
              <a:rPr lang="en-US" sz="2000" dirty="0">
                <a:sym typeface="+mn-ea"/>
              </a:rPr>
              <a:t>To display the used to create a cross-tabulation or contingency table. It is a useful tool for summarizing and analyzing the relationship between two or more categorical variables.</a:t>
            </a:r>
            <a:endParaRPr lang="en-US" sz="2000" dirty="0">
              <a:sym typeface="+mn-ea"/>
            </a:endParaRPr>
          </a:p>
          <a:p>
            <a:pPr marL="0" indent="0">
              <a:buNone/>
            </a:pPr>
            <a:endParaRPr lang="en-US" sz="2000" dirty="0"/>
          </a:p>
          <a:p>
            <a:pPr marL="0" indent="0">
              <a:buNone/>
            </a:pPr>
            <a:r>
              <a:rPr lang="en-US" sz="2000" dirty="0"/>
              <a:t>Syntax:</a:t>
            </a:r>
            <a:endParaRPr lang="en-US" sz="2000" dirty="0"/>
          </a:p>
          <a:p>
            <a:pPr marL="0" indent="0">
              <a:buNone/>
            </a:pPr>
            <a:r>
              <a:rPr lang="es-ES" sz="2000"/>
              <a:t>sns.countplot(data=df2, x='NAME_CONTRACT_TYPE', hue='NAME_CONTRACT_STATUS')</a:t>
            </a:r>
            <a:endParaRPr lang="es-ES" sz="200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
        <p:nvSpPr>
          <p:cNvPr id="12" name="Content Placeholder 2"/>
          <p:cNvSpPr>
            <a:spLocks noGrp="1"/>
          </p:cNvSpPr>
          <p:nvPr/>
        </p:nvSpPr>
        <p:spPr>
          <a:xfrm>
            <a:off x="913765" y="1502410"/>
            <a:ext cx="10440035" cy="52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Loans refused the most</a:t>
            </a:r>
            <a:endParaRPr lang="en-US" sz="2000" dirty="0"/>
          </a:p>
        </p:txBody>
      </p:sp>
      <p:sp>
        <p:nvSpPr>
          <p:cNvPr id="13" name="Content Placeholder 2"/>
          <p:cNvSpPr>
            <a:spLocks noGrp="1"/>
          </p:cNvSpPr>
          <p:nvPr/>
        </p:nvSpPr>
        <p:spPr>
          <a:xfrm>
            <a:off x="913765" y="5364480"/>
            <a:ext cx="10457815" cy="7848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t>Cash Loans were refused for more Cash Loans and Revolving loans than Consumer loans</a:t>
            </a:r>
            <a:endParaRPr lang="en-US" sz="1900" dirty="0"/>
          </a:p>
        </p:txBody>
      </p:sp>
      <p:graphicFrame>
        <p:nvGraphicFramePr>
          <p:cNvPr id="7" name="Object 6"/>
          <p:cNvGraphicFramePr/>
          <p:nvPr/>
        </p:nvGraphicFramePr>
        <p:xfrm>
          <a:off x="1054800" y="2012400"/>
          <a:ext cx="5238000" cy="3160800"/>
        </p:xfrm>
        <a:graphic>
          <a:graphicData uri="http://schemas.openxmlformats.org/presentationml/2006/ole">
            <mc:AlternateContent xmlns:mc="http://schemas.openxmlformats.org/markup-compatibility/2006">
              <mc:Choice xmlns:v="urn:schemas-microsoft-com:vml" Requires="v">
                <p:oleObj spid="_x0000_s8" name="" r:id="rId1" imgW="9410700" imgH="4663440" progId="Paint.Picture">
                  <p:embed/>
                </p:oleObj>
              </mc:Choice>
              <mc:Fallback>
                <p:oleObj name="" r:id="rId1" imgW="9410700" imgH="4663440" progId="Paint.Picture">
                  <p:embed/>
                  <p:pic>
                    <p:nvPicPr>
                      <p:cNvPr id="0" name="Picture 7"/>
                      <p:cNvPicPr/>
                      <p:nvPr/>
                    </p:nvPicPr>
                    <p:blipFill>
                      <a:blip r:embed="rId2"/>
                      <a:stretch>
                        <a:fillRect/>
                      </a:stretch>
                    </p:blipFill>
                    <p:spPr>
                      <a:xfrm>
                        <a:off x="1054800" y="2012400"/>
                        <a:ext cx="5238000" cy="316080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Importance of EDA</a:t>
            </a:r>
            <a:endParaRPr lang="en-US" dirty="0"/>
          </a:p>
        </p:txBody>
      </p:sp>
      <p:graphicFrame>
        <p:nvGraphicFramePr>
          <p:cNvPr id="10"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EDA using Pandas</a:t>
            </a:r>
            <a:endParaRPr lang="en-US" dirty="0"/>
          </a:p>
        </p:txBody>
      </p:sp>
      <p:graphicFrame>
        <p:nvGraphicFramePr>
          <p:cNvPr id="40" name="Content Placeholder 2"/>
          <p:cNvGraphicFramePr>
            <a:graphicFrameLocks noGrp="1"/>
          </p:cNvGraphicFramePr>
          <p:nvPr>
            <p:ph idx="1"/>
          </p:nvPr>
        </p:nvGraphicFramePr>
        <p:xfrm>
          <a:off x="82931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Slide Number Placeholder 5"/>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lstStyle/>
          <a:p>
            <a:r>
              <a:rPr lang="en-US" dirty="0"/>
              <a:t>1. Packages and data import</a:t>
            </a:r>
            <a:endParaRPr lang="en-US" dirty="0"/>
          </a:p>
        </p:txBody>
      </p:sp>
      <p:sp>
        <p:nvSpPr>
          <p:cNvPr id="3" name="Content Placeholder 2"/>
          <p:cNvSpPr>
            <a:spLocks noGrp="1"/>
          </p:cNvSpPr>
          <p:nvPr>
            <p:ph idx="1"/>
          </p:nvPr>
        </p:nvSpPr>
        <p:spPr>
          <a:xfrm>
            <a:off x="838200" y="1825625"/>
            <a:ext cx="10515600" cy="4323715"/>
          </a:xfrm>
        </p:spPr>
        <p:txBody>
          <a:bodyPr>
            <a:normAutofit lnSpcReduction="10000"/>
          </a:bodyPr>
          <a:lstStyle/>
          <a:p>
            <a:r>
              <a:rPr lang="en-US" dirty="0"/>
              <a:t>Step 1 : Import pandas to the workplace.</a:t>
            </a:r>
            <a:endParaRPr lang="en-US" dirty="0"/>
          </a:p>
          <a:p>
            <a:pPr lvl="3"/>
            <a:r>
              <a:rPr lang="en-US" dirty="0"/>
              <a:t>Import pandas</a:t>
            </a:r>
            <a:endParaRPr lang="en-US" dirty="0"/>
          </a:p>
          <a:p>
            <a:pPr lvl="3"/>
            <a:r>
              <a:rPr lang="en-US" dirty="0"/>
              <a:t>Import numpy</a:t>
            </a:r>
            <a:endParaRPr lang="en-US" dirty="0"/>
          </a:p>
          <a:p>
            <a:pPr lvl="3"/>
            <a:r>
              <a:rPr lang="en-US" dirty="0"/>
              <a:t>Import matplotlib.pyplot</a:t>
            </a:r>
            <a:endParaRPr lang="en-US" dirty="0"/>
          </a:p>
          <a:p>
            <a:pPr lvl="3"/>
            <a:r>
              <a:rPr lang="en-US" dirty="0"/>
              <a:t>Import seaborn</a:t>
            </a:r>
            <a:endParaRPr lang="en-US" dirty="0"/>
          </a:p>
          <a:p>
            <a:pPr lvl="3"/>
            <a:r>
              <a:rPr lang="en-US" dirty="0"/>
              <a:t>Import warnings</a:t>
            </a:r>
            <a:endParaRPr lang="en-US" dirty="0"/>
          </a:p>
          <a:p>
            <a:pPr lvl="3"/>
            <a:r>
              <a:rPr lang="en-US" dirty="0"/>
              <a:t>Import datetime</a:t>
            </a:r>
            <a:endParaRPr lang="en-US" dirty="0"/>
          </a:p>
          <a:p>
            <a:pPr lvl="3"/>
            <a:endParaRPr lang="en-US" dirty="0"/>
          </a:p>
          <a:p>
            <a:r>
              <a:rPr lang="en-US" dirty="0"/>
              <a:t>Step 2 : Read dataset into Pandas </a:t>
            </a:r>
            <a:r>
              <a:rPr lang="en-US" dirty="0" err="1"/>
              <a:t>dataframe from csv file</a:t>
            </a:r>
            <a:r>
              <a:rPr lang="en-US" dirty="0"/>
              <a:t>.</a:t>
            </a:r>
            <a:endParaRPr lang="en-US" dirty="0"/>
          </a:p>
          <a:p>
            <a:pPr lvl="3"/>
            <a:r>
              <a:rPr lang="en-US" dirty="0"/>
              <a:t>CSV:  pd.</a:t>
            </a:r>
            <a:r>
              <a:rPr lang="en-US" dirty="0" err="1"/>
              <a:t>read_csv</a:t>
            </a:r>
            <a:endParaRPr lang="en-US" dirty="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sz="3600">
                <a:solidFill>
                  <a:schemeClr val="accent1"/>
                </a:solidFill>
              </a:rPr>
              <a:t>2. Descriptive Stats (Pandas)</a:t>
            </a:r>
            <a:endParaRPr lang="en-US" sz="3600">
              <a:solidFill>
                <a:schemeClr val="accent1"/>
              </a:solidFill>
            </a:endParaRPr>
          </a:p>
        </p:txBody>
      </p:sp>
      <p:cxnSp>
        <p:nvCxnSpPr>
          <p:cNvPr id="22" name="Straight Connector 12"/>
          <p:cNvCxnSpPr>
            <a:cxnSpLocks noGrp="1" noRot="1" noChangeAspect="1" noMove="1" noResize="1" noEditPoints="1" noAdjustHandles="1" noChangeArrowheads="1" noChangeShapeType="1"/>
          </p:cNvCxnSpPr>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1700" dirty="0"/>
              <a:t>Used to make preliminary assessments about the population distribution of the variable.</a:t>
            </a:r>
            <a:endParaRPr lang="en-US" sz="1700" dirty="0"/>
          </a:p>
          <a:p>
            <a:r>
              <a:rPr lang="en-US" sz="1700" dirty="0"/>
              <a:t>Commonly used statistics:</a:t>
            </a:r>
            <a:endParaRPr lang="en-US" sz="1700" dirty="0"/>
          </a:p>
          <a:p>
            <a:pPr marL="457200" lvl="1" indent="0">
              <a:buNone/>
            </a:pPr>
            <a:r>
              <a:rPr lang="en-US" sz="1700" dirty="0"/>
              <a:t>1. Central tendency : </a:t>
            </a:r>
            <a:endParaRPr lang="en-US" sz="1700" dirty="0"/>
          </a:p>
          <a:p>
            <a:pPr lvl="2"/>
            <a:r>
              <a:rPr lang="en-US" sz="1700" dirty="0"/>
              <a:t>Mean – The average value of all the data points. : </a:t>
            </a:r>
            <a:r>
              <a:rPr lang="en-US" sz="1700" dirty="0" err="1"/>
              <a:t>dataframe.mean</a:t>
            </a:r>
            <a:r>
              <a:rPr lang="en-US" sz="1700" dirty="0"/>
              <a:t>()</a:t>
            </a:r>
            <a:endParaRPr lang="en-US" sz="1700" dirty="0"/>
          </a:p>
          <a:p>
            <a:pPr lvl="2"/>
            <a:r>
              <a:rPr lang="en-US" sz="1700" dirty="0"/>
              <a:t>Median – The middle value when all the data points are put in an ordered list: </a:t>
            </a:r>
            <a:r>
              <a:rPr lang="en-US" sz="1700" dirty="0" err="1"/>
              <a:t>dataframe.median</a:t>
            </a:r>
            <a:r>
              <a:rPr lang="en-US" sz="1700" dirty="0"/>
              <a:t>()</a:t>
            </a:r>
            <a:endParaRPr lang="en-US" sz="1700" dirty="0"/>
          </a:p>
          <a:p>
            <a:pPr lvl="2"/>
            <a:r>
              <a:rPr lang="en-US" sz="1700" dirty="0"/>
              <a:t>Mode – The data point which occurs the most in the dataset :</a:t>
            </a:r>
            <a:r>
              <a:rPr lang="en-US" sz="1700" dirty="0" err="1"/>
              <a:t>dataframe.mode</a:t>
            </a:r>
            <a:r>
              <a:rPr lang="en-US" sz="1700" dirty="0"/>
              <a:t>()</a:t>
            </a:r>
            <a:endParaRPr lang="en-US" sz="1700" dirty="0"/>
          </a:p>
          <a:p>
            <a:pPr marL="457200" lvl="1" indent="0">
              <a:buNone/>
            </a:pPr>
            <a:r>
              <a:rPr lang="en-US" sz="1700" dirty="0"/>
              <a:t>2. Spread : It is the measure of how far the datapoints are away from the mean or median</a:t>
            </a:r>
            <a:endParaRPr lang="en-US" sz="1700" dirty="0"/>
          </a:p>
          <a:p>
            <a:pPr lvl="2"/>
            <a:r>
              <a:rPr lang="en-US" sz="1700" dirty="0"/>
              <a:t>Variance - The variance is the mean of the squares of the individual deviations: </a:t>
            </a:r>
            <a:r>
              <a:rPr lang="en-US" sz="1700" dirty="0" err="1"/>
              <a:t>dataframe.var</a:t>
            </a:r>
            <a:r>
              <a:rPr lang="en-US" sz="1700" dirty="0"/>
              <a:t>()</a:t>
            </a:r>
            <a:endParaRPr lang="en-US" sz="1700" dirty="0"/>
          </a:p>
          <a:p>
            <a:pPr lvl="2"/>
            <a:r>
              <a:rPr lang="en-US" sz="1700" dirty="0"/>
              <a:t>Standard deviation - The standard deviation is the square root of the </a:t>
            </a:r>
            <a:r>
              <a:rPr lang="en-US" sz="1700" dirty="0" err="1"/>
              <a:t>variance:dataframe.std</a:t>
            </a:r>
            <a:r>
              <a:rPr lang="en-US" sz="1700" dirty="0"/>
              <a:t>()</a:t>
            </a:r>
            <a:endParaRPr lang="en-US" sz="1700" dirty="0"/>
          </a:p>
          <a:p>
            <a:pPr marL="457200" lvl="1" indent="0">
              <a:buNone/>
            </a:pPr>
            <a:r>
              <a:rPr lang="en-US" sz="1700" dirty="0"/>
              <a:t>3. Skewness: It is a measure of asymmetry: </a:t>
            </a:r>
            <a:r>
              <a:rPr lang="en-US" sz="1700" dirty="0" err="1"/>
              <a:t>dataframe.skew</a:t>
            </a:r>
            <a:r>
              <a:rPr lang="en-US" sz="1700" dirty="0"/>
              <a:t>()</a:t>
            </a:r>
            <a:endParaRPr lang="en-US" sz="1700" dirty="0"/>
          </a:p>
        </p:txBody>
      </p:sp>
      <p:sp>
        <p:nvSpPr>
          <p:cNvPr id="6" name="Slide Number Placeholder 5"/>
          <p:cNvSpPr>
            <a:spLocks noGrp="1"/>
          </p:cNvSpPr>
          <p:nvPr>
            <p:ph type="sldNum" sz="quarter" idx="12"/>
          </p:nvPr>
        </p:nvSpPr>
        <p:spPr>
          <a:xfrm>
            <a:off x="10571516" y="6033479"/>
            <a:ext cx="782283" cy="365125"/>
          </a:xfrm>
        </p:spPr>
        <p:txBody>
          <a:bodyPr>
            <a:normAutofit/>
          </a:bodyPr>
          <a:lstStyle/>
          <a:p>
            <a:pPr>
              <a:spcAft>
                <a:spcPts val="600"/>
              </a:spcAft>
            </a:pPr>
            <a:fld id="{32623F8A-0364-714E-9508-CF0D7223CC77}" type="slidenum">
              <a:rPr lang="en-US" sz="1050">
                <a:solidFill>
                  <a:schemeClr val="tx1">
                    <a:alpha val="80000"/>
                  </a:schemeClr>
                </a:solidFill>
              </a:rPr>
            </a:fld>
            <a:endParaRPr lang="en-US" sz="1050">
              <a:solidFill>
                <a:schemeClr val="tx1">
                  <a:alpha val="8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nvSpPr>
        <p:spPr bwMode="ltGray">
          <a:xfrm>
            <a:off x="321564" y="320040"/>
            <a:ext cx="11548872" cy="6217920"/>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Descriptive Stats (contd.)</a:t>
            </a:r>
            <a:endParaRPr lang="en-US">
              <a:solidFill>
                <a:schemeClr val="accent1"/>
              </a:solidFill>
            </a:endParaRPr>
          </a:p>
        </p:txBody>
      </p:sp>
      <p:cxnSp>
        <p:nvCxnSpPr>
          <p:cNvPr id="13" name="Straight Connector 12"/>
          <p:cNvCxnSpPr>
            <a:cxnSpLocks noGrp="1" noRot="1" noChangeAspect="1" noMove="1" noResize="1" noEditPoints="1" noAdjustHandles="1" noChangeArrowheads="1" noChangeShapeType="1"/>
          </p:cNvCxnSpPr>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pPr marL="0" indent="0">
              <a:buNone/>
            </a:pPr>
            <a:r>
              <a:rPr lang="en-US" sz="2400"/>
              <a:t>Other methods to get a quick look on the data:</a:t>
            </a:r>
            <a:endParaRPr lang="en-US" sz="2400"/>
          </a:p>
          <a:p>
            <a:r>
              <a:rPr lang="en-US" sz="2400"/>
              <a:t>Describe() : Summarizes the central tendency, dispersion and shape of a dataset’s distribution, excluding NaN values.</a:t>
            </a:r>
            <a:endParaRPr lang="en-US" sz="2400"/>
          </a:p>
          <a:p>
            <a:pPr lvl="2"/>
            <a:r>
              <a:rPr lang="en-US" sz="2400"/>
              <a:t>Syntax: pandas.dataframe.describe()</a:t>
            </a:r>
            <a:endParaRPr lang="en-US" sz="2400"/>
          </a:p>
          <a:p>
            <a:r>
              <a:rPr lang="en-US" sz="2400"/>
              <a:t>Info() :Prints a concise summary of the dataframe. This method prints information about a dataframe including the index dtype and columns, non-null values and memory usage.</a:t>
            </a:r>
            <a:endParaRPr lang="en-US" sz="2400"/>
          </a:p>
          <a:p>
            <a:pPr lvl="2"/>
            <a:r>
              <a:rPr lang="en-US" sz="2400"/>
              <a:t>Syntax: pandas.dataframe.info()</a:t>
            </a:r>
            <a:endParaRPr lang="en-US" sz="2400"/>
          </a:p>
        </p:txBody>
      </p:sp>
      <p:sp>
        <p:nvSpPr>
          <p:cNvPr id="6" name="Slide Number Placeholder 5"/>
          <p:cNvSpPr>
            <a:spLocks noGrp="1"/>
          </p:cNvSpPr>
          <p:nvPr>
            <p:ph type="sldNum" sz="quarter" idx="12"/>
          </p:nvPr>
        </p:nvSpPr>
        <p:spPr>
          <a:xfrm>
            <a:off x="10571516" y="6033479"/>
            <a:ext cx="782283" cy="365125"/>
          </a:xfrm>
        </p:spPr>
        <p:txBody>
          <a:bodyPr>
            <a:normAutofit/>
          </a:bodyPr>
          <a:lstStyle/>
          <a:p>
            <a:pPr>
              <a:spcAft>
                <a:spcPts val="600"/>
              </a:spcAft>
            </a:pPr>
            <a:fld id="{32623F8A-0364-714E-9508-CF0D7223CC77}" type="slidenum">
              <a:rPr lang="en-US" sz="1050">
                <a:solidFill>
                  <a:schemeClr val="tx1">
                    <a:alpha val="80000"/>
                  </a:schemeClr>
                </a:solidFill>
              </a:rPr>
            </a:fld>
            <a:endParaRPr lang="en-US" sz="1050">
              <a:solidFill>
                <a:schemeClr val="tx1">
                  <a:alpha val="8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nvSpPr>
        <p:spPr bwMode="ltGray">
          <a:xfrm>
            <a:off x="321310" y="320040"/>
            <a:ext cx="11548745" cy="6032500"/>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p:txBody>
          <a:bodyPr/>
          <a:lstStyle/>
          <a:p>
            <a:r>
              <a:rPr lang="en-US"/>
              <a:t>3. Outlier detection</a:t>
            </a:r>
            <a:endParaRPr lang="en-US" dirty="0"/>
          </a:p>
        </p:txBody>
      </p:sp>
      <p:sp>
        <p:nvSpPr>
          <p:cNvPr id="3" name="Content Placeholder 2"/>
          <p:cNvSpPr>
            <a:spLocks noGrp="1"/>
          </p:cNvSpPr>
          <p:nvPr>
            <p:ph idx="1"/>
          </p:nvPr>
        </p:nvSpPr>
        <p:spPr>
          <a:xfrm>
            <a:off x="838200" y="1590040"/>
            <a:ext cx="10515600" cy="4742180"/>
          </a:xfrm>
        </p:spPr>
        <p:txBody>
          <a:bodyPr/>
          <a:lstStyle/>
          <a:p>
            <a:r>
              <a:rPr lang="en-US" dirty="0"/>
              <a:t>An outlier is a point or set of data points that lie away from the rest of the data values of the dataset.. </a:t>
            </a:r>
            <a:endParaRPr lang="en-US" dirty="0"/>
          </a:p>
          <a:p>
            <a:r>
              <a:rPr lang="en-US" dirty="0"/>
              <a:t>Outliers are easily identified by visualizing the data.</a:t>
            </a:r>
            <a:endParaRPr lang="en-US" dirty="0"/>
          </a:p>
          <a:p>
            <a:r>
              <a:rPr lang="en-US" dirty="0"/>
              <a:t>For e.g. </a:t>
            </a:r>
            <a:endParaRPr lang="en-US" dirty="0"/>
          </a:p>
          <a:p>
            <a:pPr lvl="1"/>
            <a:r>
              <a:rPr lang="en-US" dirty="0"/>
              <a:t>In a boxplot, the data points which lie outside the upper and lower bound can be considered as outliers</a:t>
            </a:r>
            <a:endParaRPr lang="en-US" dirty="0"/>
          </a:p>
          <a:p>
            <a:pPr lvl="1"/>
            <a:r>
              <a:rPr lang="en-US" dirty="0"/>
              <a:t>In a scatterplot, the data points which lie outside the groups of datapoints can be considered as outliers</a:t>
            </a:r>
            <a:endParaRPr lang="en-US" dirty="0"/>
          </a:p>
          <a:p>
            <a:pPr marL="457200" lvl="1" indent="0">
              <a:buNone/>
            </a:pPr>
            <a:endParaRPr lang="en-US" dirty="0"/>
          </a:p>
          <a:p>
            <a:endParaRPr lang="en-US" dirty="0"/>
          </a:p>
        </p:txBody>
      </p:sp>
      <p:sp>
        <p:nvSpPr>
          <p:cNvPr id="6" name="Slide Number Placeholder 5"/>
          <p:cNvSpPr>
            <a:spLocks noGrp="1"/>
          </p:cNvSpPr>
          <p:nvPr>
            <p:ph type="sldNum" sz="quarter" idx="12"/>
          </p:nvPr>
        </p:nvSpPr>
        <p:spPr/>
        <p:txBody>
          <a:bodyPr/>
          <a:lstStyle/>
          <a:p>
            <a:fld id="{32623F8A-0364-714E-9508-CF0D7223CC77}" type="slidenum">
              <a:rPr lang="en-US" smtClean="0"/>
            </a:fld>
            <a:endParaRPr lang="en-US" dirty="0"/>
          </a:p>
        </p:txBody>
      </p:sp>
      <p:pic>
        <p:nvPicPr>
          <p:cNvPr id="10" name="Picture 9"/>
          <p:cNvPicPr>
            <a:picLocks noChangeAspect="1"/>
          </p:cNvPicPr>
          <p:nvPr/>
        </p:nvPicPr>
        <p:blipFill>
          <a:blip r:embed="rId1"/>
          <a:stretch>
            <a:fillRect/>
          </a:stretch>
        </p:blipFill>
        <p:spPr>
          <a:xfrm>
            <a:off x="8301990" y="4730115"/>
            <a:ext cx="3027680" cy="1602740"/>
          </a:xfrm>
          <a:prstGeom prst="rect">
            <a:avLst/>
          </a:prstGeom>
        </p:spPr>
      </p:pic>
      <p:graphicFrame>
        <p:nvGraphicFramePr>
          <p:cNvPr id="4" name="Object 3"/>
          <p:cNvGraphicFramePr/>
          <p:nvPr/>
        </p:nvGraphicFramePr>
        <p:xfrm>
          <a:off x="4987925" y="4730115"/>
          <a:ext cx="2997200" cy="1569720"/>
        </p:xfrm>
        <a:graphic>
          <a:graphicData uri="http://schemas.openxmlformats.org/presentationml/2006/ole">
            <mc:AlternateContent xmlns:mc="http://schemas.openxmlformats.org/markup-compatibility/2006">
              <mc:Choice xmlns:v="urn:schemas-microsoft-com:vml" Requires="v">
                <p:oleObj spid="_x0000_s5" name="" r:id="rId2" imgW="5585460" imgH="3817620" progId="Paint.Picture">
                  <p:embed/>
                </p:oleObj>
              </mc:Choice>
              <mc:Fallback>
                <p:oleObj name="" r:id="rId2" imgW="5585460" imgH="3817620" progId="Paint.Picture">
                  <p:embed/>
                  <p:pic>
                    <p:nvPicPr>
                      <p:cNvPr id="0" name="Picture 4"/>
                      <p:cNvPicPr/>
                      <p:nvPr/>
                    </p:nvPicPr>
                    <p:blipFill>
                      <a:blip r:embed="rId3"/>
                      <a:stretch>
                        <a:fillRect/>
                      </a:stretch>
                    </p:blipFill>
                    <p:spPr>
                      <a:xfrm>
                        <a:off x="4987925" y="4730115"/>
                        <a:ext cx="2997200" cy="156972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p:cNvSpPr>
            <a:spLocks noGrp="1" noRot="1" noChangeAspect="1" noMove="1" noResize="1" noEditPoints="1" noAdjustHandles="1" noChangeArrowheads="1" noChangeShapeType="1" noTextEdit="1"/>
          </p:cNvSpPr>
          <p:nvPr/>
        </p:nvSpPr>
        <p:spPr bwMode="ltGray">
          <a:xfrm>
            <a:off x="321310" y="320040"/>
            <a:ext cx="11548745" cy="5904865"/>
          </a:xfrm>
          <a:prstGeom prst="rect">
            <a:avLst/>
          </a:prstGeom>
          <a:solidFill>
            <a:schemeClr val="accent5">
              <a:lumMod val="20000"/>
              <a:lumOff val="8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8966200" y="6356350"/>
            <a:ext cx="2743200" cy="365125"/>
          </a:xfrm>
        </p:spPr>
        <p:txBody>
          <a:bodyPr>
            <a:normAutofit/>
          </a:bodyPr>
          <a:lstStyle/>
          <a:p>
            <a:pPr>
              <a:spcAft>
                <a:spcPts val="600"/>
              </a:spcAft>
            </a:pPr>
            <a:fld id="{32623F8A-0364-714E-9508-CF0D7223CC77}" type="slidenum">
              <a:rPr lang="en-US" smtClean="0">
                <a:solidFill>
                  <a:schemeClr val="tx1">
                    <a:lumMod val="75000"/>
                    <a:lumOff val="25000"/>
                  </a:schemeClr>
                </a:solidFill>
              </a:rPr>
            </a:fld>
            <a:endParaRPr lang="en-US">
              <a:solidFill>
                <a:schemeClr val="tx1">
                  <a:lumMod val="75000"/>
                  <a:lumOff val="25000"/>
                </a:schemeClr>
              </a:solidFill>
            </a:endParaRPr>
          </a:p>
        </p:txBody>
      </p:sp>
      <p:sp>
        <p:nvSpPr>
          <p:cNvPr id="4" name="Content Placeholder 3"/>
          <p:cNvSpPr/>
          <p:nvPr>
            <p:ph idx="1"/>
          </p:nvPr>
        </p:nvSpPr>
        <p:spPr>
          <a:xfrm>
            <a:off x="1040130" y="1485265"/>
            <a:ext cx="10313670" cy="4205605"/>
          </a:xfrm>
        </p:spPr>
        <p:txBody>
          <a:bodyPr>
            <a:normAutofit lnSpcReduction="10000"/>
          </a:bodyPr>
          <a:p>
            <a:pPr marL="0" indent="0">
              <a:buNone/>
            </a:pPr>
            <a:r>
              <a:rPr lang="en-US" sz="2220"/>
              <a:t>Detecting Null-values:</a:t>
            </a:r>
            <a:endParaRPr lang="en-US" sz="2220"/>
          </a:p>
          <a:p>
            <a:r>
              <a:rPr lang="en-US" sz="2220"/>
              <a:t>isnull(): It is used as an alias for dataframe</a:t>
            </a:r>
            <a:endParaRPr lang="en-US" sz="2220"/>
          </a:p>
          <a:p>
            <a:r>
              <a:rPr lang="en-US" sz="2220"/>
              <a:t>isna(): This function returns the dataframe with boolean values indicating missing values.</a:t>
            </a:r>
            <a:endParaRPr lang="en-US" sz="2220"/>
          </a:p>
          <a:p>
            <a:endParaRPr lang="en-US" sz="2220"/>
          </a:p>
          <a:p>
            <a:pPr marL="0" indent="0">
              <a:buNone/>
            </a:pPr>
            <a:r>
              <a:rPr lang="en-US" sz="2220"/>
              <a:t>Dropping the rows with null values:</a:t>
            </a:r>
            <a:endParaRPr lang="en-US" sz="2220"/>
          </a:p>
          <a:p>
            <a:r>
              <a:rPr lang="en-US" sz="2220"/>
              <a:t>dropna(): This function is used to delete rows or columns with null values.</a:t>
            </a:r>
            <a:endParaRPr lang="en-US" sz="2220"/>
          </a:p>
          <a:p>
            <a:endParaRPr lang="en-US" sz="2220"/>
          </a:p>
          <a:p>
            <a:pPr marL="0" indent="0">
              <a:buNone/>
            </a:pPr>
            <a:r>
              <a:rPr lang="en-US" sz="2220"/>
              <a:t>Replacing missing values:</a:t>
            </a:r>
            <a:endParaRPr lang="en-US" sz="2220"/>
          </a:p>
          <a:p>
            <a:r>
              <a:rPr lang="en-US" sz="2220"/>
              <a:t>fillna(): Used this function to impute the missing values with values like mean, median, mode.</a:t>
            </a:r>
            <a:endParaRPr lang="en-US" sz="2220"/>
          </a:p>
        </p:txBody>
      </p:sp>
      <p:sp>
        <p:nvSpPr>
          <p:cNvPr id="5" name="Title 1"/>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4. Null values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9584</Words>
  <Application>WPS Presentation</Application>
  <PresentationFormat>Widescreen</PresentationFormat>
  <Paragraphs>339</Paragraphs>
  <Slides>28</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17</vt:i4>
      </vt:variant>
      <vt:variant>
        <vt:lpstr>幻灯片标题</vt:lpstr>
      </vt:variant>
      <vt:variant>
        <vt:i4>28</vt:i4>
      </vt:variant>
    </vt:vector>
  </HeadingPairs>
  <TitlesOfParts>
    <vt:vector size="56" baseType="lpstr">
      <vt:lpstr>Arial</vt:lpstr>
      <vt:lpstr>SimSun</vt:lpstr>
      <vt:lpstr>Wingdings</vt:lpstr>
      <vt:lpstr>-apple-system</vt:lpstr>
      <vt:lpstr>Segoe Print</vt:lpstr>
      <vt:lpstr>Calibri</vt:lpstr>
      <vt:lpstr>Calibri Light</vt:lpstr>
      <vt:lpstr>Microsoft YaHei</vt:lpstr>
      <vt:lpstr>Arial Unicode MS</vt:lpstr>
      <vt:lpstr>Office Theme</vt:lpstr>
      <vt:lpstr>1_Office Theme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Exploratory Data Analysis by A.R. Premkumar</vt:lpstr>
      <vt:lpstr>What is Exploratory Data Analysis</vt:lpstr>
      <vt:lpstr>Importance of EDA</vt:lpstr>
      <vt:lpstr>EDA using Pandas</vt:lpstr>
      <vt:lpstr>1. Packages and data import</vt:lpstr>
      <vt:lpstr>2. Descriptive Stats (Pandas)</vt:lpstr>
      <vt:lpstr>Descriptive Stats (contd.)</vt:lpstr>
      <vt:lpstr>Outlier detection</vt:lpstr>
      <vt:lpstr>4. Visualization</vt:lpstr>
      <vt:lpstr>4. Visualization</vt:lpstr>
      <vt:lpstr>4. Visualization</vt:lpstr>
      <vt:lpstr>6. Problem Statement</vt:lpstr>
      <vt:lpstr>Scatterplot, Pieplot</vt:lpstr>
      <vt:lpstr>7.1 Univariate Analysis</vt:lpstr>
      <vt:lpstr>7.1 Univariate Analysis</vt:lpstr>
      <vt:lpstr>7.1 Univariate Analysis</vt:lpstr>
      <vt:lpstr>7.1 Univariate Analysis</vt:lpstr>
      <vt:lpstr>7.1 Univariate Analysis</vt:lpstr>
      <vt:lpstr>7.1 Univariate Analysis</vt:lpstr>
      <vt:lpstr>7.1 Univariate Analysis</vt:lpstr>
      <vt:lpstr>7.1 Univariate Analysis</vt:lpstr>
      <vt:lpstr>7.9 Bivariate Analysis</vt:lpstr>
      <vt:lpstr>7.10 Bivariate Analysis</vt:lpstr>
      <vt:lpstr>7.11 Bivariate Analysis</vt:lpstr>
      <vt:lpstr>7.13 Multivariate Analysis</vt:lpstr>
      <vt:lpstr>7.14 Multivariate Analysis</vt:lpstr>
      <vt:lpstr>7.14 Multivariate Analysis</vt:lpstr>
      <vt:lpstr>7.15 Multivariate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Genc, Yegin</dc:creator>
  <cp:lastModifiedBy>Prem</cp:lastModifiedBy>
  <cp:revision>52</cp:revision>
  <dcterms:created xsi:type="dcterms:W3CDTF">2022-02-22T21:57:00Z</dcterms:created>
  <dcterms:modified xsi:type="dcterms:W3CDTF">2023-11-04T18:21:46Z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A5E18E447F054788A93814A7A2B83F00</vt:lpwstr>
  </property>
  <property fmtid="{D5CDD505-2E9C-101B-9397-08002B2CF9AE}" pid="3" name="KSOProductBuildVer">
    <vt:lpwstr>1033-11.2.0.11225</vt:lpwstr>
  </property>
</Properties>
</file>