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69" r:id="rId3"/>
    <p:sldId id="257" r:id="rId4"/>
    <p:sldId id="258" r:id="rId5"/>
    <p:sldId id="259" r:id="rId6"/>
    <p:sldId id="260" r:id="rId7"/>
    <p:sldId id="261" r:id="rId8"/>
    <p:sldId id="267" r:id="rId9"/>
    <p:sldId id="268"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116004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2F9F3-9A67-478B-B1D5-24898CB06FE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370567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331256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1358147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3934568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02F9F3-9A67-478B-B1D5-24898CB06FE2}"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2255426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02F9F3-9A67-478B-B1D5-24898CB06FE2}" type="datetimeFigureOut">
              <a:rPr lang="en-IN" smtClean="0"/>
              <a:t>05-10-2022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51782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80486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138664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218715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2F9F3-9A67-478B-B1D5-24898CB06FE2}"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17367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2F9F3-9A67-478B-B1D5-24898CB06FE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292481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2F9F3-9A67-478B-B1D5-24898CB06FE2}"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357908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2F9F3-9A67-478B-B1D5-24898CB06FE2}"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60583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2F9F3-9A67-478B-B1D5-24898CB06FE2}"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295486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2F9F3-9A67-478B-B1D5-24898CB06FE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100361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2F9F3-9A67-478B-B1D5-24898CB06FE2}"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733714-BBB6-4F2F-930D-2BBFE988EE1E}" type="slidenum">
              <a:rPr lang="en-IN" smtClean="0"/>
              <a:t>‹#›</a:t>
            </a:fld>
            <a:endParaRPr lang="en-IN"/>
          </a:p>
        </p:txBody>
      </p:sp>
    </p:spTree>
    <p:extLst>
      <p:ext uri="{BB962C8B-B14F-4D97-AF65-F5344CB8AC3E}">
        <p14:creationId xmlns:p14="http://schemas.microsoft.com/office/powerpoint/2010/main" val="250346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B02F9F3-9A67-478B-B1D5-24898CB06FE2}" type="datetimeFigureOut">
              <a:rPr lang="en-IN" smtClean="0"/>
              <a:t>05-10-2022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733714-BBB6-4F2F-930D-2BBFE988EE1E}" type="slidenum">
              <a:rPr lang="en-IN" smtClean="0"/>
              <a:t>‹#›</a:t>
            </a:fld>
            <a:endParaRPr lang="en-IN"/>
          </a:p>
        </p:txBody>
      </p:sp>
    </p:spTree>
    <p:extLst>
      <p:ext uri="{BB962C8B-B14F-4D97-AF65-F5344CB8AC3E}">
        <p14:creationId xmlns:p14="http://schemas.microsoft.com/office/powerpoint/2010/main" val="346330587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C2D9-6FE4-46B8-8B35-F0E91C7B016D}"/>
              </a:ext>
            </a:extLst>
          </p:cNvPr>
          <p:cNvSpPr>
            <a:spLocks noGrp="1"/>
          </p:cNvSpPr>
          <p:nvPr>
            <p:ph type="ctrTitle"/>
          </p:nvPr>
        </p:nvSpPr>
        <p:spPr>
          <a:xfrm>
            <a:off x="1455938" y="1122363"/>
            <a:ext cx="9212062" cy="955012"/>
          </a:xfrm>
        </p:spPr>
        <p:txBody>
          <a:bodyPr>
            <a:normAutofit/>
          </a:bodyPr>
          <a:lstStyle/>
          <a:p>
            <a:r>
              <a:rPr lang="en-IN" sz="2400" dirty="0"/>
              <a:t>Problem Statement</a:t>
            </a:r>
          </a:p>
        </p:txBody>
      </p:sp>
      <p:sp>
        <p:nvSpPr>
          <p:cNvPr id="3" name="Subtitle 2">
            <a:extLst>
              <a:ext uri="{FF2B5EF4-FFF2-40B4-BE49-F238E27FC236}">
                <a16:creationId xmlns:a16="http://schemas.microsoft.com/office/drawing/2014/main" id="{3166FA56-4BBD-45D8-B3B2-CA817C090B4E}"/>
              </a:ext>
            </a:extLst>
          </p:cNvPr>
          <p:cNvSpPr>
            <a:spLocks noGrp="1"/>
          </p:cNvSpPr>
          <p:nvPr>
            <p:ph type="subTitle" idx="1"/>
          </p:nvPr>
        </p:nvSpPr>
        <p:spPr>
          <a:xfrm>
            <a:off x="1524000" y="2370338"/>
            <a:ext cx="9144000" cy="3879542"/>
          </a:xfrm>
        </p:spPr>
        <p:txBody>
          <a:bodyPr>
            <a:normAutofit fontScale="85000" lnSpcReduction="10000"/>
          </a:bodyPr>
          <a:lstStyle/>
          <a:p>
            <a:pPr algn="l"/>
            <a:r>
              <a:rPr lang="en-US" dirty="0"/>
              <a:t>In recent years, water quality has been threatened for various reasons. So, water caliber modeling and prediction have become very important to control water pollution. This proposed system presents a Classification model using different Machine learning algorithms for the purpose of analyzing water quality data from different water samples. There are certain limits of pollutants that water species can tolerate. Exceeding the limits affects the existence of creatures and threatens their lives. Utmost ambient water bodies similar as gutters, rivers, lakes, and streams have specific quality norms that indicate their quality. It is very important to have a new approach to analyze, predict and classify the caliber of water, based on the dimensions and properties of the water. This proposed system focuses on various statistical methods including sampling techniques like Over Sampling, Outlier detection and removal, correlation techniques and advanced machine learning algorithms in supervised learning which are used to predict the water potability classification. The water quality is veritably important in ensuring citizens get to drink clean water. Application of random forest algorithm as a data mining method to predict clean water sample based on the water quality parameters can ease the work of the laboratory technologist by prognosticating which water samples should proceed to the next step of analysis.</a:t>
            </a:r>
            <a:endParaRPr lang="en-IN" dirty="0"/>
          </a:p>
        </p:txBody>
      </p:sp>
    </p:spTree>
    <p:extLst>
      <p:ext uri="{BB962C8B-B14F-4D97-AF65-F5344CB8AC3E}">
        <p14:creationId xmlns:p14="http://schemas.microsoft.com/office/powerpoint/2010/main" val="304712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C42C-325D-4C09-97EE-5332B1764B93}"/>
              </a:ext>
            </a:extLst>
          </p:cNvPr>
          <p:cNvSpPr>
            <a:spLocks noGrp="1"/>
          </p:cNvSpPr>
          <p:nvPr>
            <p:ph type="title"/>
          </p:nvPr>
        </p:nvSpPr>
        <p:spPr/>
        <p:txBody>
          <a:bodyPr/>
          <a:lstStyle/>
          <a:p>
            <a:r>
              <a:rPr lang="en-IN" dirty="0"/>
              <a:t>Test Results</a:t>
            </a:r>
          </a:p>
        </p:txBody>
      </p:sp>
      <p:pic>
        <p:nvPicPr>
          <p:cNvPr id="4" name="Content Placeholder 3">
            <a:extLst>
              <a:ext uri="{FF2B5EF4-FFF2-40B4-BE49-F238E27FC236}">
                <a16:creationId xmlns:a16="http://schemas.microsoft.com/office/drawing/2014/main" id="{C7E78106-DA84-47AD-AD33-E785F1C463BB}"/>
              </a:ext>
            </a:extLst>
          </p:cNvPr>
          <p:cNvPicPr>
            <a:picLocks noGrp="1" noChangeAspect="1"/>
          </p:cNvPicPr>
          <p:nvPr>
            <p:ph idx="1"/>
          </p:nvPr>
        </p:nvPicPr>
        <p:blipFill>
          <a:blip r:embed="rId2"/>
          <a:stretch>
            <a:fillRect/>
          </a:stretch>
        </p:blipFill>
        <p:spPr>
          <a:xfrm>
            <a:off x="1618210" y="2974019"/>
            <a:ext cx="8761413" cy="2601158"/>
          </a:xfrm>
          <a:prstGeom prst="rect">
            <a:avLst/>
          </a:prstGeom>
        </p:spPr>
      </p:pic>
    </p:spTree>
    <p:extLst>
      <p:ext uri="{BB962C8B-B14F-4D97-AF65-F5344CB8AC3E}">
        <p14:creationId xmlns:p14="http://schemas.microsoft.com/office/powerpoint/2010/main" val="183210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B4A3-23F8-406B-81E0-538A359C930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2819D71-A9A9-4B01-A119-543967FC406E}"/>
              </a:ext>
            </a:extLst>
          </p:cNvPr>
          <p:cNvSpPr>
            <a:spLocks noGrp="1"/>
          </p:cNvSpPr>
          <p:nvPr>
            <p:ph idx="1"/>
          </p:nvPr>
        </p:nvSpPr>
        <p:spPr/>
        <p:txBody>
          <a:bodyPr>
            <a:normAutofit lnSpcReduction="10000"/>
          </a:bodyPr>
          <a:lstStyle/>
          <a:p>
            <a:pPr algn="just">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Access to safe drinking water is essential factor to health, a basic human right and a element of effective policy for health protection. It is important as a health factor and development issue at a national, regional and local level. In some regions, it has been found that investments in water supply and sanitation can yield a net economic benefit successfully. since the reductions in adverse health effects and health care costs outweigh the costs of undertaking the interventions.</a:t>
            </a:r>
          </a:p>
          <a:p>
            <a:pPr algn="just">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Likewise our model predicts whether the water is safe to drink or not using few parameters such as Ph value, conductivity, hardness, etc.,</a:t>
            </a:r>
          </a:p>
          <a:p>
            <a:pPr algn="just">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The data were collected and trained using a machine learning algorithm, and the predicted data has been tested</a:t>
            </a:r>
            <a:endParaRPr lang="en-IN" dirty="0"/>
          </a:p>
        </p:txBody>
      </p:sp>
    </p:spTree>
    <p:extLst>
      <p:ext uri="{BB962C8B-B14F-4D97-AF65-F5344CB8AC3E}">
        <p14:creationId xmlns:p14="http://schemas.microsoft.com/office/powerpoint/2010/main" val="392372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5F59-4BEB-4F57-9357-03CC707D3AFC}"/>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9EF17B02-449A-4F87-A711-6A3F8B915AD8}"/>
              </a:ext>
            </a:extLst>
          </p:cNvPr>
          <p:cNvSpPr>
            <a:spLocks noGrp="1"/>
          </p:cNvSpPr>
          <p:nvPr>
            <p:ph idx="1"/>
          </p:nvPr>
        </p:nvSpPr>
        <p:spPr/>
        <p:txBody>
          <a:bodyPr/>
          <a:lstStyle/>
          <a:p>
            <a:r>
              <a:rPr lang="en-IN" dirty="0"/>
              <a:t>Now a days water has been polluting a lot by industries and etc. In order to make sure that the particular water is drinkable or not is very important. That motivated me to propose a system that having an new approach by analysing the data and applying the machine learning algorithms.</a:t>
            </a:r>
          </a:p>
        </p:txBody>
      </p:sp>
    </p:spTree>
    <p:extLst>
      <p:ext uri="{BB962C8B-B14F-4D97-AF65-F5344CB8AC3E}">
        <p14:creationId xmlns:p14="http://schemas.microsoft.com/office/powerpoint/2010/main" val="233285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260F-D3D0-49D3-B73A-8414969F7F3C}"/>
              </a:ext>
            </a:extLst>
          </p:cNvPr>
          <p:cNvSpPr>
            <a:spLocks noGrp="1"/>
          </p:cNvSpPr>
          <p:nvPr>
            <p:ph type="title"/>
          </p:nvPr>
        </p:nvSpPr>
        <p:spPr/>
        <p:txBody>
          <a:bodyPr/>
          <a:lstStyle/>
          <a:p>
            <a:r>
              <a:rPr lang="en-IN" b="1" dirty="0">
                <a:latin typeface="Times New Roman" pitchFamily="18" charset="0"/>
                <a:cs typeface="Times New Roman" pitchFamily="18" charset="0"/>
              </a:rPr>
              <a:t>DESIGN AND METHODOLOGIES</a:t>
            </a:r>
            <a:endParaRPr lang="en-IN" dirty="0"/>
          </a:p>
        </p:txBody>
      </p:sp>
      <p:sp>
        <p:nvSpPr>
          <p:cNvPr id="3" name="Content Placeholder 2">
            <a:extLst>
              <a:ext uri="{FF2B5EF4-FFF2-40B4-BE49-F238E27FC236}">
                <a16:creationId xmlns:a16="http://schemas.microsoft.com/office/drawing/2014/main" id="{805B764B-1A71-422E-B6AC-821196B7C22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a:t>
            </a:r>
          </a:p>
          <a:p>
            <a:pPr marL="0" indent="0" algn="just">
              <a:buFont typeface="Wingdings" pitchFamily="2" charset="2"/>
              <a:buNone/>
            </a:pP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Data collection and Data gathering.</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MODULE 2:</a:t>
            </a:r>
          </a:p>
          <a:p>
            <a:pPr marL="0" indent="0" algn="just">
              <a:buFont typeface="Wingdings" pitchFamily="2" charset="2"/>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Performing Exploratory Data analysis and pre-processing of data.</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MODULE 3:</a:t>
            </a:r>
          </a:p>
          <a:p>
            <a:pPr marL="0" indent="0" algn="just">
              <a:buFont typeface="Wingdings" pitchFamily="2" charset="2"/>
              <a:buNone/>
            </a:pPr>
            <a:r>
              <a:rPr lang="en-US" dirty="0">
                <a:latin typeface="Times New Roman" panose="02020603050405020304" pitchFamily="18" charset="0"/>
                <a:cs typeface="Times New Roman" panose="02020603050405020304" pitchFamily="18" charset="0"/>
              </a:rPr>
              <a:t>     Applying Statistical methods of machine learning.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4:</a:t>
            </a:r>
          </a:p>
          <a:p>
            <a:pPr marL="0" indent="0" algn="just">
              <a:buFont typeface="Wingdings" pitchFamily="2" charset="2"/>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Applying Efficient Algorithms ,Training and Testing the Data.  </a:t>
            </a:r>
          </a:p>
          <a:p>
            <a:endParaRPr lang="en-IN" dirty="0"/>
          </a:p>
        </p:txBody>
      </p:sp>
    </p:spTree>
    <p:extLst>
      <p:ext uri="{BB962C8B-B14F-4D97-AF65-F5344CB8AC3E}">
        <p14:creationId xmlns:p14="http://schemas.microsoft.com/office/powerpoint/2010/main" val="96743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B9E0-48A9-4B51-B284-5958CB15D8BC}"/>
              </a:ext>
            </a:extLst>
          </p:cNvPr>
          <p:cNvSpPr>
            <a:spLocks noGrp="1"/>
          </p:cNvSpPr>
          <p:nvPr>
            <p:ph type="title"/>
          </p:nvPr>
        </p:nvSpPr>
        <p:spPr>
          <a:xfrm>
            <a:off x="1154954" y="838200"/>
            <a:ext cx="8761413" cy="842432"/>
          </a:xfrm>
        </p:spPr>
        <p:txBody>
          <a:bodyPr>
            <a:normAutofit fontScale="90000"/>
          </a:bodyPr>
          <a:lstStyle/>
          <a:p>
            <a:r>
              <a:rPr lang="en-US" sz="4000" dirty="0">
                <a:solidFill>
                  <a:sysClr val="windowText" lastClr="000000"/>
                </a:solidFill>
                <a:latin typeface="Times New Roman" panose="02020603050405020304" pitchFamily="18" charset="0"/>
                <a:cs typeface="Times New Roman" panose="02020603050405020304" pitchFamily="18" charset="0"/>
              </a:rPr>
              <a:t>Module-1</a:t>
            </a:r>
            <a:br>
              <a:rPr lang="en-US" sz="4000" dirty="0">
                <a:solidFill>
                  <a:sysClr val="windowText" lastClr="000000"/>
                </a:solidFill>
                <a:latin typeface="Times New Roman" panose="02020603050405020304" pitchFamily="18"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A244FF1F-BCA6-4170-A2D6-9F3EF49D4734}"/>
              </a:ext>
            </a:extLst>
          </p:cNvPr>
          <p:cNvSpPr>
            <a:spLocks noGrp="1"/>
          </p:cNvSpPr>
          <p:nvPr>
            <p:ph idx="1"/>
          </p:nvPr>
        </p:nvSpPr>
        <p:spPr/>
        <p:txBody>
          <a:bodyPr/>
          <a:lstStyle/>
          <a:p>
            <a:pPr marL="0" lvl="0" indent="0" defTabSz="914400">
              <a:lnSpc>
                <a:spcPct val="90000"/>
              </a:lnSpc>
              <a:spcBef>
                <a:spcPts val="1200"/>
              </a:spcBef>
              <a:buClr>
                <a:srgbClr val="D34817">
                  <a:lumMod val="75000"/>
                </a:srgbClr>
              </a:buClr>
              <a:buSzPct val="85000"/>
              <a:buNone/>
              <a:defRPr/>
            </a:pPr>
            <a:r>
              <a:rPr lang="en-US" dirty="0">
                <a:solidFill>
                  <a:sysClr val="windowText" lastClr="000000"/>
                </a:solidFill>
                <a:latin typeface="Times New Roman" panose="02020603050405020304" pitchFamily="18" charset="0"/>
                <a:cs typeface="Times New Roman" panose="02020603050405020304" pitchFamily="18" charset="0"/>
              </a:rPr>
              <a:t>Data Collection</a:t>
            </a:r>
          </a:p>
          <a:p>
            <a:pPr marL="0" lvl="0" indent="0" defTabSz="914400">
              <a:lnSpc>
                <a:spcPct val="90000"/>
              </a:lnSpc>
              <a:spcBef>
                <a:spcPts val="1200"/>
              </a:spcBef>
              <a:buClr>
                <a:srgbClr val="D34817">
                  <a:lumMod val="75000"/>
                </a:srgbClr>
              </a:buClr>
              <a:buSzPct val="85000"/>
              <a:buNone/>
              <a:defRPr/>
            </a:pPr>
            <a:r>
              <a:rPr lang="en-US" dirty="0">
                <a:solidFill>
                  <a:sysClr val="windowText" lastClr="000000"/>
                </a:solidFill>
                <a:latin typeface="Times New Roman" panose="02020603050405020304" pitchFamily="18" charset="0"/>
                <a:cs typeface="Times New Roman" panose="02020603050405020304" pitchFamily="18" charset="0"/>
              </a:rPr>
              <a:t>Step:1 Collection of data From Kaggle and retrieving the data in </a:t>
            </a:r>
            <a:r>
              <a:rPr lang="en-US" dirty="0" err="1">
                <a:solidFill>
                  <a:sysClr val="windowText" lastClr="000000"/>
                </a:solidFill>
                <a:latin typeface="Times New Roman" panose="02020603050405020304" pitchFamily="18" charset="0"/>
                <a:cs typeface="Times New Roman" panose="02020603050405020304" pitchFamily="18" charset="0"/>
              </a:rPr>
              <a:t>Jupyter</a:t>
            </a:r>
            <a:r>
              <a:rPr lang="en-US" dirty="0">
                <a:solidFill>
                  <a:sysClr val="windowText" lastClr="000000"/>
                </a:solidFill>
                <a:latin typeface="Times New Roman" panose="02020603050405020304" pitchFamily="18" charset="0"/>
                <a:cs typeface="Times New Roman" panose="02020603050405020304" pitchFamily="18" charset="0"/>
              </a:rPr>
              <a:t> note book using Pandas.</a:t>
            </a:r>
          </a:p>
          <a:p>
            <a:endParaRPr lang="en-IN" dirty="0"/>
          </a:p>
        </p:txBody>
      </p:sp>
      <p:pic>
        <p:nvPicPr>
          <p:cNvPr id="8" name="Picture 7">
            <a:extLst>
              <a:ext uri="{FF2B5EF4-FFF2-40B4-BE49-F238E27FC236}">
                <a16:creationId xmlns:a16="http://schemas.microsoft.com/office/drawing/2014/main" id="{1818EEC7-43E9-4AAC-A18A-98043CB863C8}"/>
              </a:ext>
            </a:extLst>
          </p:cNvPr>
          <p:cNvPicPr>
            <a:picLocks noChangeAspect="1"/>
          </p:cNvPicPr>
          <p:nvPr/>
        </p:nvPicPr>
        <p:blipFill>
          <a:blip r:embed="rId2"/>
          <a:stretch>
            <a:fillRect/>
          </a:stretch>
        </p:blipFill>
        <p:spPr>
          <a:xfrm>
            <a:off x="3568822" y="3356991"/>
            <a:ext cx="4287915" cy="2227063"/>
          </a:xfrm>
          <a:prstGeom prst="rect">
            <a:avLst/>
          </a:prstGeom>
        </p:spPr>
      </p:pic>
    </p:spTree>
    <p:extLst>
      <p:ext uri="{BB962C8B-B14F-4D97-AF65-F5344CB8AC3E}">
        <p14:creationId xmlns:p14="http://schemas.microsoft.com/office/powerpoint/2010/main" val="398594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99CE-8D3A-476D-B8CA-65D390D3152C}"/>
              </a:ext>
            </a:extLst>
          </p:cNvPr>
          <p:cNvSpPr>
            <a:spLocks noGrp="1"/>
          </p:cNvSpPr>
          <p:nvPr>
            <p:ph type="title"/>
          </p:nvPr>
        </p:nvSpPr>
        <p:spPr/>
        <p:txBody>
          <a:bodyPr/>
          <a:lstStyle/>
          <a:p>
            <a:r>
              <a:rPr lang="en-IN" dirty="0"/>
              <a:t>Module-2</a:t>
            </a:r>
          </a:p>
        </p:txBody>
      </p:sp>
      <p:sp>
        <p:nvSpPr>
          <p:cNvPr id="3" name="Content Placeholder 2">
            <a:extLst>
              <a:ext uri="{FF2B5EF4-FFF2-40B4-BE49-F238E27FC236}">
                <a16:creationId xmlns:a16="http://schemas.microsoft.com/office/drawing/2014/main" id="{9B17A7C4-2055-4FA0-AB3D-38336B6F744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Performing Exploratory Data analysis and pre-processing of data.</a:t>
            </a:r>
          </a:p>
          <a:p>
            <a:r>
              <a:rPr lang="en-US" dirty="0">
                <a:latin typeface="Times New Roman" panose="02020603050405020304" pitchFamily="18" charset="0"/>
                <a:cs typeface="Times New Roman" panose="02020603050405020304" pitchFamily="18" charset="0"/>
              </a:rPr>
              <a:t>Step 1: In ED analysis, Firstly check the shape of the data set. Further, check that there are Null values present or not and we can find in the below image that </a:t>
            </a:r>
            <a:r>
              <a:rPr lang="en-US" dirty="0" err="1">
                <a:latin typeface="Times New Roman" panose="02020603050405020304" pitchFamily="18" charset="0"/>
                <a:cs typeface="Times New Roman" panose="02020603050405020304" pitchFamily="18" charset="0"/>
              </a:rPr>
              <a:t>ph</a:t>
            </a:r>
            <a:r>
              <a:rPr lang="en-US" dirty="0">
                <a:latin typeface="Times New Roman" panose="02020603050405020304" pitchFamily="18" charset="0"/>
                <a:cs typeface="Times New Roman" panose="02020603050405020304" pitchFamily="18" charset="0"/>
              </a:rPr>
              <a:t>, Sulfate, Trihalomethanes contain NULL values. Further, check the information of the data set.</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B1D7AE5-58CA-455B-93A2-144007DBE4EC}"/>
              </a:ext>
            </a:extLst>
          </p:cNvPr>
          <p:cNvPicPr>
            <a:picLocks noChangeAspect="1"/>
          </p:cNvPicPr>
          <p:nvPr/>
        </p:nvPicPr>
        <p:blipFill>
          <a:blip r:embed="rId2"/>
          <a:stretch>
            <a:fillRect/>
          </a:stretch>
        </p:blipFill>
        <p:spPr>
          <a:xfrm>
            <a:off x="3549088" y="3797925"/>
            <a:ext cx="4998391" cy="2664296"/>
          </a:xfrm>
          <a:prstGeom prst="rect">
            <a:avLst/>
          </a:prstGeom>
        </p:spPr>
      </p:pic>
    </p:spTree>
    <p:extLst>
      <p:ext uri="{BB962C8B-B14F-4D97-AF65-F5344CB8AC3E}">
        <p14:creationId xmlns:p14="http://schemas.microsoft.com/office/powerpoint/2010/main" val="422845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4D40-6735-4554-9B54-9E9E78F81E03}"/>
              </a:ext>
            </a:extLst>
          </p:cNvPr>
          <p:cNvSpPr>
            <a:spLocks noGrp="1"/>
          </p:cNvSpPr>
          <p:nvPr>
            <p:ph type="title"/>
          </p:nvPr>
        </p:nvSpPr>
        <p:spPr/>
        <p:txBody>
          <a:bodyPr/>
          <a:lstStyle/>
          <a:p>
            <a:r>
              <a:rPr lang="en-IN" dirty="0"/>
              <a:t>Module-3</a:t>
            </a:r>
          </a:p>
        </p:txBody>
      </p:sp>
      <p:sp>
        <p:nvSpPr>
          <p:cNvPr id="3" name="Content Placeholder 2">
            <a:extLst>
              <a:ext uri="{FF2B5EF4-FFF2-40B4-BE49-F238E27FC236}">
                <a16:creationId xmlns:a16="http://schemas.microsoft.com/office/drawing/2014/main" id="{61125D2F-7FC2-4BA0-85DB-F08BBA94A084}"/>
              </a:ext>
            </a:extLst>
          </p:cNvPr>
          <p:cNvSpPr>
            <a:spLocks noGrp="1"/>
          </p:cNvSpPr>
          <p:nvPr>
            <p:ph idx="1"/>
          </p:nvPr>
        </p:nvSpPr>
        <p:spPr/>
        <p:txBody>
          <a:bodyPr>
            <a:normAutofit/>
          </a:bodyPr>
          <a:lstStyle/>
          <a:p>
            <a:pPr marL="0" indent="0" algn="just">
              <a:lnSpc>
                <a:spcPct val="100000"/>
              </a:lnSpc>
              <a:buClr>
                <a:srgbClr val="D34817">
                  <a:lumMod val="75000"/>
                </a:srgbClr>
              </a:buClr>
              <a:buFont typeface="Wingdings" pitchFamily="2" charset="2"/>
              <a:buNone/>
              <a:defRPr/>
            </a:pPr>
            <a:r>
              <a:rPr lang="en-US" dirty="0">
                <a:solidFill>
                  <a:prstClr val="black"/>
                </a:solidFill>
                <a:latin typeface="Times New Roman" panose="02020603050405020304" pitchFamily="18" charset="0"/>
                <a:cs typeface="Times New Roman" panose="02020603050405020304" pitchFamily="18" charset="0"/>
              </a:rPr>
              <a:t>Applying Statistical methods like Over Sampling, Outlier Detection and removal.</a:t>
            </a:r>
          </a:p>
          <a:p>
            <a:pPr lvl="0" algn="just" defTabSz="914400">
              <a:spcBef>
                <a:spcPts val="0"/>
              </a:spcBef>
              <a:buClrTx/>
              <a:buSzTx/>
              <a:buFont typeface="Wingdings" panose="05000000000000000000"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As the data is imbalanced we performed Over Sampling to equalize the data in respective of our dependent variable. Over sampling is a technique to balance Uneven datasets by keeping all of the data in the majority class and increasing the size of the minority class. It is a significant technique data scientists can use to extract more accurate information from originally imbalanced datasets.</a:t>
            </a:r>
          </a:p>
          <a:p>
            <a:pPr algn="just">
              <a:lnSpc>
                <a:spcPct val="100000"/>
              </a:lnSpc>
              <a:buClr>
                <a:srgbClr val="D34817">
                  <a:lumMod val="75000"/>
                </a:srgbClr>
              </a:buClr>
              <a:buFont typeface="Wingdings" pitchFamily="2" charset="2"/>
              <a:buChar char="Ø"/>
              <a:defRPr/>
            </a:pPr>
            <a:r>
              <a:rPr lang="en-US" dirty="0">
                <a:solidFill>
                  <a:prstClr val="black"/>
                </a:solidFill>
                <a:latin typeface="Times New Roman" panose="02020603050405020304" pitchFamily="18" charset="0"/>
                <a:cs typeface="Times New Roman" panose="02020603050405020304" pitchFamily="18" charset="0"/>
              </a:rPr>
              <a:t>Having an outlier is not good to train the data.so using Empirical Formula technique we detected and removed  the Outlier.</a:t>
            </a:r>
            <a:r>
              <a:rPr lang="en-US" dirty="0">
                <a:solidFill>
                  <a:prstClr val="black"/>
                </a:solidFill>
                <a:latin typeface="Times New Roman" pitchFamily="18" charset="0"/>
                <a:ea typeface="MingLiU-ExtB" pitchFamily="18" charset="-120"/>
                <a:cs typeface="Times New Roman" pitchFamily="18" charset="0"/>
              </a:rPr>
              <a:t> </a:t>
            </a:r>
            <a:r>
              <a:rPr lang="en-US" dirty="0">
                <a:solidFill>
                  <a:prstClr val="black"/>
                </a:solidFill>
                <a:latin typeface="Times New Roman" panose="02020603050405020304" pitchFamily="18" charset="0"/>
                <a:cs typeface="Times New Roman" panose="02020603050405020304" pitchFamily="18" charset="0"/>
              </a:rPr>
              <a:t>It is a key tool in safeguarding data quality, as anomalous data and errors can be removed and analyzed once identified. Outlier detection is an significant part of each stage of the machine learning process.</a:t>
            </a:r>
          </a:p>
          <a:p>
            <a:endParaRPr lang="en-IN" dirty="0"/>
          </a:p>
        </p:txBody>
      </p:sp>
    </p:spTree>
    <p:extLst>
      <p:ext uri="{BB962C8B-B14F-4D97-AF65-F5344CB8AC3E}">
        <p14:creationId xmlns:p14="http://schemas.microsoft.com/office/powerpoint/2010/main" val="362900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AFC2-0322-4B2A-98AB-BF98E111289E}"/>
              </a:ext>
            </a:extLst>
          </p:cNvPr>
          <p:cNvSpPr>
            <a:spLocks noGrp="1"/>
          </p:cNvSpPr>
          <p:nvPr>
            <p:ph type="title"/>
          </p:nvPr>
        </p:nvSpPr>
        <p:spPr/>
        <p:txBody>
          <a:bodyPr/>
          <a:lstStyle/>
          <a:p>
            <a:r>
              <a:rPr lang="en-IN" dirty="0"/>
              <a:t>Module-4</a:t>
            </a:r>
          </a:p>
        </p:txBody>
      </p:sp>
      <p:sp>
        <p:nvSpPr>
          <p:cNvPr id="3" name="Content Placeholder 2">
            <a:extLst>
              <a:ext uri="{FF2B5EF4-FFF2-40B4-BE49-F238E27FC236}">
                <a16:creationId xmlns:a16="http://schemas.microsoft.com/office/drawing/2014/main" id="{CD0F803D-E08A-4B96-8756-2FED3762F47B}"/>
              </a:ext>
            </a:extLst>
          </p:cNvPr>
          <p:cNvSpPr>
            <a:spLocks noGrp="1"/>
          </p:cNvSpPr>
          <p:nvPr>
            <p:ph idx="1"/>
          </p:nvPr>
        </p:nvSpPr>
        <p:spPr/>
        <p:txBody>
          <a:bodyPr>
            <a:normAutofit/>
          </a:bodyPr>
          <a:lstStyle/>
          <a:p>
            <a:pPr marL="0" lvl="0" indent="0" algn="just" defTabSz="914400" fontAlgn="base">
              <a:spcBef>
                <a:spcPts val="0"/>
              </a:spcBef>
              <a:buClr>
                <a:srgbClr val="D34817">
                  <a:lumMod val="75000"/>
                </a:srgbClr>
              </a:buClr>
              <a:buSzPct val="85000"/>
              <a:buNone/>
              <a:defRPr/>
            </a:pPr>
            <a:r>
              <a:rPr lang="en-US" dirty="0">
                <a:solidFill>
                  <a:srgbClr val="050505"/>
                </a:solidFill>
                <a:latin typeface="Times New Roman" panose="02020603050405020304" pitchFamily="18" charset="0"/>
                <a:cs typeface="Times New Roman" panose="02020603050405020304" pitchFamily="18" charset="0"/>
              </a:rPr>
              <a:t>Training the Model</a:t>
            </a:r>
          </a:p>
          <a:p>
            <a:pPr marL="0" lvl="0" indent="0" algn="just" defTabSz="914400" fontAlgn="base">
              <a:spcBef>
                <a:spcPts val="0"/>
              </a:spcBef>
              <a:buClr>
                <a:srgbClr val="D34817">
                  <a:lumMod val="75000"/>
                </a:srgbClr>
              </a:buClr>
              <a:buSzPct val="85000"/>
              <a:buNone/>
              <a:defRPr/>
            </a:pPr>
            <a:r>
              <a:rPr lang="en-US" dirty="0">
                <a:solidFill>
                  <a:srgbClr val="050505"/>
                </a:solidFill>
                <a:latin typeface="Times New Roman" panose="02020603050405020304" pitchFamily="18" charset="0"/>
                <a:cs typeface="Times New Roman" panose="02020603050405020304" pitchFamily="18" charset="0"/>
              </a:rPr>
              <a:t>Divide the data into the separate independent and dependent features. All the features are independent except Potability because Potability is our dependent feature.</a:t>
            </a:r>
          </a:p>
          <a:p>
            <a:pPr marL="0" lvl="0" indent="0" algn="just" defTabSz="914400" fontAlgn="base">
              <a:spcBef>
                <a:spcPts val="0"/>
              </a:spcBef>
              <a:buClr>
                <a:srgbClr val="D34817">
                  <a:lumMod val="75000"/>
                </a:srgbClr>
              </a:buClr>
              <a:buSzPct val="85000"/>
              <a:buNone/>
              <a:defRPr/>
            </a:pPr>
            <a:r>
              <a:rPr lang="en-US" dirty="0">
                <a:solidFill>
                  <a:srgbClr val="050505"/>
                </a:solidFill>
                <a:latin typeface="Times New Roman" panose="02020603050405020304" pitchFamily="18" charset="0"/>
                <a:cs typeface="Times New Roman" panose="02020603050405020304" pitchFamily="18" charset="0"/>
              </a:rPr>
              <a:t>Now, Split the data set into the training and testing by using the </a:t>
            </a:r>
            <a:r>
              <a:rPr lang="en-US" dirty="0" err="1">
                <a:solidFill>
                  <a:srgbClr val="050505"/>
                </a:solidFill>
                <a:latin typeface="Times New Roman" panose="02020603050405020304" pitchFamily="18" charset="0"/>
                <a:cs typeface="Times New Roman" panose="02020603050405020304" pitchFamily="18" charset="0"/>
              </a:rPr>
              <a:t>train_test_split</a:t>
            </a:r>
            <a:r>
              <a:rPr lang="en-US" dirty="0">
                <a:solidFill>
                  <a:srgbClr val="050505"/>
                </a:solidFill>
                <a:latin typeface="Times New Roman" panose="02020603050405020304" pitchFamily="18" charset="0"/>
                <a:cs typeface="Times New Roman" panose="02020603050405020304" pitchFamily="18" charset="0"/>
              </a:rPr>
              <a:t> function which returns four data sets.</a:t>
            </a:r>
            <a:endParaRPr lang="en-IN" dirty="0">
              <a:solidFill>
                <a:sysClr val="windowText" lastClr="000000"/>
              </a:solidFill>
              <a:latin typeface="Rockwell" panose="02060603020205020403"/>
            </a:endParaRPr>
          </a:p>
          <a:p>
            <a:endParaRPr lang="en-IN" dirty="0"/>
          </a:p>
          <a:p>
            <a:endParaRPr lang="en-IN" dirty="0"/>
          </a:p>
          <a:p>
            <a:endParaRPr lang="en-IN" dirty="0"/>
          </a:p>
          <a:p>
            <a:pPr marL="0" indent="0">
              <a:buNone/>
            </a:pPr>
            <a:r>
              <a:rPr lang="en-US" dirty="0">
                <a:solidFill>
                  <a:prstClr val="black"/>
                </a:solidFill>
                <a:latin typeface="Times New Roman" panose="02020603050405020304" pitchFamily="18" charset="0"/>
                <a:cs typeface="Times New Roman" panose="02020603050405020304" pitchFamily="18" charset="0"/>
              </a:rPr>
              <a:t>Likewise, define the different classifier models and train the model using the data set ( </a:t>
            </a:r>
            <a:r>
              <a:rPr lang="en-US" dirty="0" err="1">
                <a:solidFill>
                  <a:prstClr val="black"/>
                </a:solidFill>
                <a:latin typeface="Times New Roman" panose="02020603050405020304" pitchFamily="18" charset="0"/>
                <a:cs typeface="Times New Roman" panose="02020603050405020304" pitchFamily="18" charset="0"/>
              </a:rPr>
              <a:t>X_train</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Y_train</a:t>
            </a:r>
            <a:r>
              <a:rPr lang="en-US" dirty="0">
                <a:solidFill>
                  <a:prstClr val="black"/>
                </a:solidFill>
                <a:latin typeface="Times New Roman" panose="02020603050405020304" pitchFamily="18"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05B054C4-F1D3-4443-8C7C-9F712C0C8CF8}"/>
              </a:ext>
            </a:extLst>
          </p:cNvPr>
          <p:cNvPicPr>
            <a:picLocks noChangeAspect="1"/>
          </p:cNvPicPr>
          <p:nvPr/>
        </p:nvPicPr>
        <p:blipFill rotWithShape="1">
          <a:blip r:embed="rId2">
            <a:extLst>
              <a:ext uri="{28A0092B-C50C-407E-A947-70E740481C1C}">
                <a14:useLocalDpi xmlns:a14="http://schemas.microsoft.com/office/drawing/2010/main" val="0"/>
              </a:ext>
            </a:extLst>
          </a:blip>
          <a:srcRect r="10615" b="64215"/>
          <a:stretch/>
        </p:blipFill>
        <p:spPr>
          <a:xfrm>
            <a:off x="1331640" y="4057095"/>
            <a:ext cx="5832648" cy="821326"/>
          </a:xfrm>
          <a:prstGeom prst="rect">
            <a:avLst/>
          </a:prstGeom>
        </p:spPr>
      </p:pic>
    </p:spTree>
    <p:extLst>
      <p:ext uri="{BB962C8B-B14F-4D97-AF65-F5344CB8AC3E}">
        <p14:creationId xmlns:p14="http://schemas.microsoft.com/office/powerpoint/2010/main" val="330599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C26B-F915-446B-963E-4E37AE3BDF17}"/>
              </a:ext>
            </a:extLst>
          </p:cNvPr>
          <p:cNvSpPr>
            <a:spLocks noGrp="1"/>
          </p:cNvSpPr>
          <p:nvPr>
            <p:ph type="title"/>
          </p:nvPr>
        </p:nvSpPr>
        <p:spPr/>
        <p:txBody>
          <a:bodyPr/>
          <a:lstStyle/>
          <a:p>
            <a:r>
              <a:rPr lang="en-IN" dirty="0"/>
              <a:t>Data Flow Diagram</a:t>
            </a:r>
          </a:p>
        </p:txBody>
      </p:sp>
      <p:pic>
        <p:nvPicPr>
          <p:cNvPr id="5" name="Content Placeholder 7">
            <a:extLst>
              <a:ext uri="{FF2B5EF4-FFF2-40B4-BE49-F238E27FC236}">
                <a16:creationId xmlns:a16="http://schemas.microsoft.com/office/drawing/2014/main" id="{383ED978-66E5-4291-924F-BDE3388B50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290623" y="2603500"/>
            <a:ext cx="4555066" cy="3416300"/>
          </a:xfrm>
          <a:prstGeom prst="rect">
            <a:avLst/>
          </a:prstGeom>
        </p:spPr>
      </p:pic>
    </p:spTree>
    <p:extLst>
      <p:ext uri="{BB962C8B-B14F-4D97-AF65-F5344CB8AC3E}">
        <p14:creationId xmlns:p14="http://schemas.microsoft.com/office/powerpoint/2010/main" val="339547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A74A-325B-4287-9888-F38219D0FA52}"/>
              </a:ext>
            </a:extLst>
          </p:cNvPr>
          <p:cNvSpPr>
            <a:spLocks noGrp="1"/>
          </p:cNvSpPr>
          <p:nvPr>
            <p:ph type="title"/>
          </p:nvPr>
        </p:nvSpPr>
        <p:spPr/>
        <p:txBody>
          <a:bodyPr/>
          <a:lstStyle/>
          <a:p>
            <a:r>
              <a:rPr lang="en-US" sz="3200" dirty="0"/>
              <a:t>Efficiency of the Proposed System</a:t>
            </a:r>
            <a:endParaRPr lang="en-IN" sz="3200" dirty="0"/>
          </a:p>
        </p:txBody>
      </p:sp>
      <p:sp>
        <p:nvSpPr>
          <p:cNvPr id="3" name="Content Placeholder 2">
            <a:extLst>
              <a:ext uri="{FF2B5EF4-FFF2-40B4-BE49-F238E27FC236}">
                <a16:creationId xmlns:a16="http://schemas.microsoft.com/office/drawing/2014/main" id="{F7B6C2F6-23F0-4324-A372-17B67C96829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It is observed that human beings are mostly machine dependent. It has become a normal tendency of people to move towards sources that reduce their work. The idea of this project mostly evolves to find better efficient algorithm with the processing time of the tests performed while data collecting and analyzing the water samples. The proposed system will achieve high classification. Therefore portability feature is estimated with good accuracy. For future purposes, this project is capable of predicting portability by providing web page access also. This project has served its importance and will gain more recognition in the following years.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18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192</TotalTime>
  <Words>896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Rockwell</vt:lpstr>
      <vt:lpstr>Times New Roman</vt:lpstr>
      <vt:lpstr>Wingdings</vt:lpstr>
      <vt:lpstr>Wingdings 3</vt:lpstr>
      <vt:lpstr>Ion Boardroom</vt:lpstr>
      <vt:lpstr>Problem Statement</vt:lpstr>
      <vt:lpstr>Motivation</vt:lpstr>
      <vt:lpstr>DESIGN AND METHODOLOGIES</vt:lpstr>
      <vt:lpstr>Module-1 </vt:lpstr>
      <vt:lpstr>Module-2</vt:lpstr>
      <vt:lpstr>Module-3</vt:lpstr>
      <vt:lpstr>Module-4</vt:lpstr>
      <vt:lpstr>Data Flow Diagram</vt:lpstr>
      <vt:lpstr>Efficiency of the Proposed System</vt:lpstr>
      <vt:lpstr>Test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PREM CHAND</dc:creator>
  <cp:lastModifiedBy>A PREM CHAND</cp:lastModifiedBy>
  <cp:revision>10</cp:revision>
  <dcterms:created xsi:type="dcterms:W3CDTF">2022-10-05T06:04:24Z</dcterms:created>
  <dcterms:modified xsi:type="dcterms:W3CDTF">2022-10-05T09:16:58Z</dcterms:modified>
</cp:coreProperties>
</file>