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20897-1E4F-43CA-A21D-08B51F7D14D1}" type="datetimeFigureOut">
              <a:rPr lang="en-IN" smtClean="0"/>
              <a:t>01-03-2024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F4BEC-78D1-41AA-AD32-8400568AF462}" type="slidenum">
              <a:rPr lang="en-IN" smtClean="0"/>
              <a:t>‹#›</a:t>
            </a:fld>
            <a:endParaRPr lang="en-IN"/>
          </a:p>
        </p:txBody>
      </p:sp>
    </p:spTree>
    <p:extLst>
      <p:ext uri="{BB962C8B-B14F-4D97-AF65-F5344CB8AC3E}">
        <p14:creationId xmlns:p14="http://schemas.microsoft.com/office/powerpoint/2010/main" val="262220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60A1-8720-9AAE-B159-3C185B2D4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E48A1C-B8A3-8082-ABB2-0064E8B8F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0C43F8-6F38-D0AD-C5E6-DCA12143710E}"/>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5" name="Footer Placeholder 4">
            <a:extLst>
              <a:ext uri="{FF2B5EF4-FFF2-40B4-BE49-F238E27FC236}">
                <a16:creationId xmlns:a16="http://schemas.microsoft.com/office/drawing/2014/main" id="{7D43B68B-44D8-63C0-17C8-7C1BDDE44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8AE2B-E24B-6835-1957-8BBD25C68278}"/>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79520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A8C-E9AA-B666-94CD-D1E7D1821E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E6C5E-7FA2-1200-C634-4EFB20FA93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85DC39-0FF7-D7B4-0996-0AC034646517}"/>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5" name="Footer Placeholder 4">
            <a:extLst>
              <a:ext uri="{FF2B5EF4-FFF2-40B4-BE49-F238E27FC236}">
                <a16:creationId xmlns:a16="http://schemas.microsoft.com/office/drawing/2014/main" id="{59D5007C-DDA8-06AD-3F5C-A61B4C4A6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70A6C-5873-66E8-D932-24738008C7D9}"/>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58354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439A44-90BF-8FF6-EF1D-60075D1DFA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A6691D-2DFF-7D49-0AD1-9BB3C8F8DB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D6921-1DBB-9629-1385-8AC7F70FE82A}"/>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5" name="Footer Placeholder 4">
            <a:extLst>
              <a:ext uri="{FF2B5EF4-FFF2-40B4-BE49-F238E27FC236}">
                <a16:creationId xmlns:a16="http://schemas.microsoft.com/office/drawing/2014/main" id="{DC83BA7F-8930-08DA-97AF-D6405F6A8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7FBD7-DBE8-A2FD-21E9-F83A3E6E85B2}"/>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109014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2EAF-563C-51CC-949C-C7DDD165D0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519E40-80C7-27B3-B677-DCC701CAF5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A36F97-3AFD-0F3F-FEB4-38A4909DDDC8}"/>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5" name="Footer Placeholder 4">
            <a:extLst>
              <a:ext uri="{FF2B5EF4-FFF2-40B4-BE49-F238E27FC236}">
                <a16:creationId xmlns:a16="http://schemas.microsoft.com/office/drawing/2014/main" id="{13F99EC0-A3B2-3402-4D4D-B835A5A79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3365C-6AC7-85C7-B73B-423FA39F16B7}"/>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67612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DA50-875C-84A6-D247-EE20C6EE6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E380F0-D0DA-9404-7D2D-8268B90A6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8D76BD-ADEE-B362-9682-BE1B46E42E08}"/>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5" name="Footer Placeholder 4">
            <a:extLst>
              <a:ext uri="{FF2B5EF4-FFF2-40B4-BE49-F238E27FC236}">
                <a16:creationId xmlns:a16="http://schemas.microsoft.com/office/drawing/2014/main" id="{1324E007-8022-7D5A-3726-2376542848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FA5EC-AA74-DF74-74C7-367F89F61CF5}"/>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356267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E758-CD1D-7F52-D9D9-492B05C6AA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6D50B6-A8DE-DDE1-5BC6-BAF7C46FB2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A59498-F47E-82B1-CA9F-1CABFDDB81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3594C0-8C83-7241-7D1E-7DCB91DCD410}"/>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6" name="Footer Placeholder 5">
            <a:extLst>
              <a:ext uri="{FF2B5EF4-FFF2-40B4-BE49-F238E27FC236}">
                <a16:creationId xmlns:a16="http://schemas.microsoft.com/office/drawing/2014/main" id="{0976B022-C013-ECAA-D1CF-C2F4A4A259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D4D6A2-DBA5-CD72-A3E7-B5DE39C11CDB}"/>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38322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E30E-B055-EE15-018C-4D110C2BBB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68D36B-77C0-3D38-9C96-769BF9BE9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1C7FA0-1988-4678-878C-180590C051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57C0C2-7322-FD0A-A4D9-D02998847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70EC28-830A-5EC4-C6BC-A13B3E38C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BC853F-9F9D-7ECF-4A31-90FBF519CA2E}"/>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8" name="Footer Placeholder 7">
            <a:extLst>
              <a:ext uri="{FF2B5EF4-FFF2-40B4-BE49-F238E27FC236}">
                <a16:creationId xmlns:a16="http://schemas.microsoft.com/office/drawing/2014/main" id="{83F7525C-0993-C2BB-6696-0683371E70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6580CD-0591-2A86-200E-740515277749}"/>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2593154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0ED7-150E-BEFE-C341-1022E5123B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2EEDA5-356C-CA7A-F4BA-0DA76CD49916}"/>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4" name="Footer Placeholder 3">
            <a:extLst>
              <a:ext uri="{FF2B5EF4-FFF2-40B4-BE49-F238E27FC236}">
                <a16:creationId xmlns:a16="http://schemas.microsoft.com/office/drawing/2014/main" id="{018D8E64-18F5-3A2B-BE1B-E276724B7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8428DF-847C-475D-EE38-785ED7D0F6B7}"/>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202183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16361-8356-FCE4-575D-1957417432C3}"/>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3" name="Footer Placeholder 2">
            <a:extLst>
              <a:ext uri="{FF2B5EF4-FFF2-40B4-BE49-F238E27FC236}">
                <a16:creationId xmlns:a16="http://schemas.microsoft.com/office/drawing/2014/main" id="{1C599605-686D-EAEF-700B-BCA5B93D44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C02BB3-AFFE-46D9-C4CC-C20EEE872DE7}"/>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292381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DD90-190B-2B86-D306-541E860BC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B16B25-F49A-1EA0-EC7E-22A4EBED2D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F055DE-789C-6329-F9A5-15AD63B63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AFBAD-4131-B30D-7460-BFAD9059887C}"/>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6" name="Footer Placeholder 5">
            <a:extLst>
              <a:ext uri="{FF2B5EF4-FFF2-40B4-BE49-F238E27FC236}">
                <a16:creationId xmlns:a16="http://schemas.microsoft.com/office/drawing/2014/main" id="{D4457C39-C519-3612-499E-E67C9F857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3AE2D7-3663-5433-C91B-87D57B6096AE}"/>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2223961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2801-B407-7A19-C1E8-2C09F0C9B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1980C1-9E52-B21E-0046-536354C37A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EBE008-3BE4-BE06-13FF-92A20D61C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71273-D5F7-7959-E364-C7FE4BA87976}"/>
              </a:ext>
            </a:extLst>
          </p:cNvPr>
          <p:cNvSpPr>
            <a:spLocks noGrp="1"/>
          </p:cNvSpPr>
          <p:nvPr>
            <p:ph type="dt" sz="half" idx="10"/>
          </p:nvPr>
        </p:nvSpPr>
        <p:spPr/>
        <p:txBody>
          <a:bodyPr/>
          <a:lstStyle/>
          <a:p>
            <a:fld id="{9C4E0422-6C1C-472D-993C-751C043F42EA}" type="datetimeFigureOut">
              <a:rPr lang="en-IN" smtClean="0"/>
              <a:t>01-03-2024</a:t>
            </a:fld>
            <a:endParaRPr lang="en-IN"/>
          </a:p>
        </p:txBody>
      </p:sp>
      <p:sp>
        <p:nvSpPr>
          <p:cNvPr id="6" name="Footer Placeholder 5">
            <a:extLst>
              <a:ext uri="{FF2B5EF4-FFF2-40B4-BE49-F238E27FC236}">
                <a16:creationId xmlns:a16="http://schemas.microsoft.com/office/drawing/2014/main" id="{151A3B39-D482-0739-659C-732C7F7AB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2DC453-C974-636E-2E71-25CE0FD16327}"/>
              </a:ext>
            </a:extLst>
          </p:cNvPr>
          <p:cNvSpPr>
            <a:spLocks noGrp="1"/>
          </p:cNvSpPr>
          <p:nvPr>
            <p:ph type="sldNum" sz="quarter" idx="12"/>
          </p:nvPr>
        </p:nvSpPr>
        <p:spPr/>
        <p:txBody>
          <a:bodyPr/>
          <a:lstStyle/>
          <a:p>
            <a:fld id="{C9D76D77-E8F2-40AB-B10C-C87DEA79F7A5}" type="slidenum">
              <a:rPr lang="en-IN" smtClean="0"/>
              <a:t>‹#›</a:t>
            </a:fld>
            <a:endParaRPr lang="en-IN"/>
          </a:p>
        </p:txBody>
      </p:sp>
    </p:spTree>
    <p:extLst>
      <p:ext uri="{BB962C8B-B14F-4D97-AF65-F5344CB8AC3E}">
        <p14:creationId xmlns:p14="http://schemas.microsoft.com/office/powerpoint/2010/main" val="39909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22DD3-400A-BDD6-B265-D6D875835A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50F197-EA2E-2924-3E1E-AA106E9CC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F7386-9C15-B07F-E859-01AB17AA6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0422-6C1C-472D-993C-751C043F42EA}" type="datetimeFigureOut">
              <a:rPr lang="en-IN" smtClean="0"/>
              <a:t>01-03-2024</a:t>
            </a:fld>
            <a:endParaRPr lang="en-IN"/>
          </a:p>
        </p:txBody>
      </p:sp>
      <p:sp>
        <p:nvSpPr>
          <p:cNvPr id="5" name="Footer Placeholder 4">
            <a:extLst>
              <a:ext uri="{FF2B5EF4-FFF2-40B4-BE49-F238E27FC236}">
                <a16:creationId xmlns:a16="http://schemas.microsoft.com/office/drawing/2014/main" id="{2AAC998D-1EA6-82D3-39FD-5C6AB44F22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9DEAEF-FE61-8F61-ED92-E473B44EB0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76D77-E8F2-40AB-B10C-C87DEA79F7A5}" type="slidenum">
              <a:rPr lang="en-IN" smtClean="0"/>
              <a:t>‹#›</a:t>
            </a:fld>
            <a:endParaRPr lang="en-IN"/>
          </a:p>
        </p:txBody>
      </p:sp>
    </p:spTree>
    <p:extLst>
      <p:ext uri="{BB962C8B-B14F-4D97-AF65-F5344CB8AC3E}">
        <p14:creationId xmlns:p14="http://schemas.microsoft.com/office/powerpoint/2010/main" val="336952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1169-BC16-8CFE-6D13-9C1797F83771}"/>
              </a:ext>
            </a:extLst>
          </p:cNvPr>
          <p:cNvSpPr>
            <a:spLocks noGrp="1"/>
          </p:cNvSpPr>
          <p:nvPr>
            <p:ph type="ctrTitle"/>
          </p:nvPr>
        </p:nvSpPr>
        <p:spPr/>
        <p:txBody>
          <a:bodyPr/>
          <a:lstStyle/>
          <a:p>
            <a:r>
              <a:rPr lang="en-US"/>
              <a:t>React</a:t>
            </a:r>
            <a:br>
              <a:rPr lang="en-IN" dirty="0"/>
            </a:br>
            <a:endParaRPr lang="en-IN" dirty="0"/>
          </a:p>
        </p:txBody>
      </p:sp>
    </p:spTree>
    <p:extLst>
      <p:ext uri="{BB962C8B-B14F-4D97-AF65-F5344CB8AC3E}">
        <p14:creationId xmlns:p14="http://schemas.microsoft.com/office/powerpoint/2010/main" val="59180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15194-6D26-2574-DCA3-BDA7FBA3B089}"/>
              </a:ext>
            </a:extLst>
          </p:cNvPr>
          <p:cNvSpPr txBox="1"/>
          <p:nvPr/>
        </p:nvSpPr>
        <p:spPr>
          <a:xfrm>
            <a:off x="744070" y="555810"/>
            <a:ext cx="10148047" cy="6186309"/>
          </a:xfrm>
          <a:prstGeom prst="rect">
            <a:avLst/>
          </a:prstGeom>
          <a:noFill/>
        </p:spPr>
        <p:txBody>
          <a:bodyPr wrap="square" rtlCol="0">
            <a:spAutoFit/>
          </a:bodyPr>
          <a:lstStyle/>
          <a:p>
            <a:pPr marL="342900" indent="-342900">
              <a:buAutoNum type="arabicPeriod"/>
            </a:pPr>
            <a:r>
              <a:rPr lang="en-IN" dirty="0">
                <a:latin typeface="Tw Cen MT" panose="020B0602020104020603" pitchFamily="34" charset="0"/>
              </a:rPr>
              <a:t>What is React </a:t>
            </a:r>
            <a:r>
              <a:rPr lang="en-IN" dirty="0" err="1">
                <a:latin typeface="Tw Cen MT" panose="020B0602020104020603" pitchFamily="34" charset="0"/>
              </a:rPr>
              <a:t>Js</a:t>
            </a:r>
            <a:r>
              <a:rPr lang="en-IN" dirty="0">
                <a:latin typeface="Tw Cen MT" panose="020B0602020104020603" pitchFamily="34" charset="0"/>
              </a:rPr>
              <a:t>?</a:t>
            </a:r>
            <a:endParaRPr lang="en-IN" b="1" dirty="0">
              <a:latin typeface="Tw Cen MT" panose="020B0602020104020603" pitchFamily="34" charset="0"/>
            </a:endParaRPr>
          </a:p>
          <a:p>
            <a:r>
              <a:rPr lang="en-IN" dirty="0" err="1">
                <a:latin typeface="Tw Cen MT" panose="020B0602020104020603" pitchFamily="34" charset="0"/>
              </a:rPr>
              <a:t>ans</a:t>
            </a:r>
            <a:r>
              <a:rPr lang="en-IN" dirty="0">
                <a:latin typeface="Tw Cen MT" panose="020B0602020104020603" pitchFamily="34" charset="0"/>
              </a:rPr>
              <a:t>: </a:t>
            </a:r>
            <a:r>
              <a:rPr lang="en-US" i="0" dirty="0">
                <a:solidFill>
                  <a:srgbClr val="000000"/>
                </a:solidFill>
                <a:effectLst/>
                <a:latin typeface="Tw Cen MT" panose="020B0602020104020603" pitchFamily="34" charset="0"/>
              </a:rPr>
              <a:t>React is a User Interface library, it is used for building user interfaces , particularly for single-page </a:t>
            </a:r>
          </a:p>
          <a:p>
            <a:r>
              <a:rPr lang="en-US" dirty="0">
                <a:solidFill>
                  <a:srgbClr val="000000"/>
                </a:solidFill>
                <a:latin typeface="Tw Cen MT" panose="020B0602020104020603" pitchFamily="34" charset="0"/>
              </a:rPr>
              <a:t>Application.</a:t>
            </a:r>
          </a:p>
          <a:p>
            <a:r>
              <a:rPr lang="en-US" i="0" dirty="0">
                <a:solidFill>
                  <a:srgbClr val="000000"/>
                </a:solidFill>
                <a:effectLst/>
                <a:latin typeface="Tw Cen MT" panose="020B0602020104020603" pitchFamily="34" charset="0"/>
              </a:rPr>
              <a:t>Example: </a:t>
            </a:r>
          </a:p>
          <a:p>
            <a:r>
              <a:rPr lang="en-US" dirty="0">
                <a:solidFill>
                  <a:srgbClr val="000000"/>
                </a:solidFill>
                <a:latin typeface="Tw Cen MT" panose="020B0602020104020603" pitchFamily="34" charset="0"/>
              </a:rPr>
              <a:t> import React from ‘react’;</a:t>
            </a:r>
          </a:p>
          <a:p>
            <a:r>
              <a:rPr lang="en-US" dirty="0">
                <a:solidFill>
                  <a:srgbClr val="000000"/>
                </a:solidFill>
                <a:latin typeface="Tw Cen MT" panose="020B0602020104020603" pitchFamily="34" charset="0"/>
              </a:rPr>
              <a:t> Import React Dom from ‘react-</a:t>
            </a:r>
            <a:r>
              <a:rPr lang="en-US" dirty="0" err="1">
                <a:solidFill>
                  <a:srgbClr val="000000"/>
                </a:solidFill>
                <a:latin typeface="Tw Cen MT" panose="020B0602020104020603" pitchFamily="34" charset="0"/>
              </a:rPr>
              <a:t>dom</a:t>
            </a:r>
            <a:r>
              <a:rPr lang="en-US" dirty="0">
                <a:solidFill>
                  <a:srgbClr val="000000"/>
                </a:solidFill>
                <a:latin typeface="Tw Cen MT" panose="020B0602020104020603" pitchFamily="34" charset="0"/>
              </a:rPr>
              <a:t>’;</a:t>
            </a:r>
          </a:p>
          <a:p>
            <a:endParaRPr lang="en-US" dirty="0">
              <a:solidFill>
                <a:srgbClr val="000000"/>
              </a:solidFill>
              <a:latin typeface="Tw Cen MT" panose="020B0602020104020603" pitchFamily="34" charset="0"/>
            </a:endParaRPr>
          </a:p>
          <a:p>
            <a:r>
              <a:rPr lang="en-US" dirty="0">
                <a:solidFill>
                  <a:srgbClr val="000000"/>
                </a:solidFill>
                <a:latin typeface="Tw Cen MT" panose="020B0602020104020603" pitchFamily="34" charset="0"/>
              </a:rPr>
              <a:t>Class hello extends </a:t>
            </a:r>
            <a:r>
              <a:rPr lang="en-US" dirty="0" err="1">
                <a:solidFill>
                  <a:srgbClr val="000000"/>
                </a:solidFill>
                <a:latin typeface="Tw Cen MT" panose="020B0602020104020603" pitchFamily="34" charset="0"/>
              </a:rPr>
              <a:t>React,component</a:t>
            </a:r>
            <a:r>
              <a:rPr lang="en-US" dirty="0">
                <a:solidFill>
                  <a:srgbClr val="000000"/>
                </a:solidFill>
                <a:latin typeface="Tw Cen MT" panose="020B0602020104020603" pitchFamily="34" charset="0"/>
              </a:rPr>
              <a:t>{</a:t>
            </a:r>
          </a:p>
          <a:p>
            <a:r>
              <a:rPr lang="en-US" dirty="0">
                <a:solidFill>
                  <a:srgbClr val="000000"/>
                </a:solidFill>
                <a:latin typeface="Tw Cen MT" panose="020B0602020104020603" pitchFamily="34" charset="0"/>
              </a:rPr>
              <a:t>Render(){</a:t>
            </a:r>
          </a:p>
          <a:p>
            <a:r>
              <a:rPr lang="en-US" dirty="0">
                <a:solidFill>
                  <a:srgbClr val="000000"/>
                </a:solidFill>
                <a:latin typeface="Tw Cen MT" panose="020B0602020104020603" pitchFamily="34" charset="0"/>
              </a:rPr>
              <a:t>Return &lt;h1&gt;hello&lt;/h1&gt;</a:t>
            </a:r>
          </a:p>
          <a:p>
            <a:r>
              <a:rPr lang="en-US" dirty="0">
                <a:solidFill>
                  <a:srgbClr val="000000"/>
                </a:solidFill>
                <a:latin typeface="Tw Cen MT" panose="020B0602020104020603" pitchFamily="34" charset="0"/>
              </a:rPr>
              <a:t>}}</a:t>
            </a:r>
          </a:p>
          <a:p>
            <a:r>
              <a:rPr lang="en-US" dirty="0">
                <a:solidFill>
                  <a:srgbClr val="000000"/>
                </a:solidFill>
                <a:latin typeface="Tw Cen MT" panose="020B0602020104020603" pitchFamily="34" charset="0"/>
              </a:rPr>
              <a:t>React </a:t>
            </a:r>
            <a:r>
              <a:rPr lang="en-US" dirty="0" err="1">
                <a:solidFill>
                  <a:srgbClr val="000000"/>
                </a:solidFill>
                <a:latin typeface="Tw Cen MT" panose="020B0602020104020603" pitchFamily="34" charset="0"/>
              </a:rPr>
              <a:t>dom.render</a:t>
            </a:r>
            <a:r>
              <a:rPr lang="en-US" dirty="0">
                <a:solidFill>
                  <a:srgbClr val="000000"/>
                </a:solidFill>
                <a:latin typeface="Tw Cen MT" panose="020B0602020104020603" pitchFamily="34" charset="0"/>
              </a:rPr>
              <a:t> (&lt;hello name=“world”&gt;</a:t>
            </a:r>
          </a:p>
          <a:p>
            <a:r>
              <a:rPr lang="en-US" dirty="0" err="1">
                <a:solidFill>
                  <a:srgbClr val="000000"/>
                </a:solidFill>
                <a:latin typeface="Tw Cen MT" panose="020B0602020104020603" pitchFamily="34" charset="0"/>
              </a:rPr>
              <a:t>Document.getElementById</a:t>
            </a:r>
            <a:r>
              <a:rPr lang="en-US" dirty="0">
                <a:solidFill>
                  <a:srgbClr val="000000"/>
                </a:solidFill>
                <a:latin typeface="Tw Cen MT" panose="020B0602020104020603" pitchFamily="34" charset="0"/>
              </a:rPr>
              <a:t>(‘root’)</a:t>
            </a:r>
          </a:p>
          <a:p>
            <a:r>
              <a:rPr lang="en-US" dirty="0">
                <a:solidFill>
                  <a:srgbClr val="000000"/>
                </a:solidFill>
                <a:latin typeface="Tw Cen MT" panose="020B0602020104020603" pitchFamily="34" charset="0"/>
              </a:rPr>
              <a:t>);</a:t>
            </a:r>
          </a:p>
          <a:p>
            <a:endParaRPr lang="en-US" dirty="0">
              <a:solidFill>
                <a:srgbClr val="000000"/>
              </a:solidFill>
              <a:latin typeface="Tw Cen MT" panose="020B0602020104020603" pitchFamily="34" charset="0"/>
            </a:endParaRPr>
          </a:p>
          <a:p>
            <a:r>
              <a:rPr lang="en-US" dirty="0">
                <a:solidFill>
                  <a:srgbClr val="000000"/>
                </a:solidFill>
                <a:latin typeface="Tw Cen MT" panose="020B0602020104020603" pitchFamily="34" charset="0"/>
              </a:rPr>
              <a:t>2.</a:t>
            </a:r>
            <a:r>
              <a:rPr lang="en-US" dirty="0"/>
              <a:t> What is NPM in React </a:t>
            </a:r>
            <a:r>
              <a:rPr lang="en-US" dirty="0" err="1"/>
              <a:t>Js</a:t>
            </a:r>
            <a:r>
              <a:rPr lang="en-US" dirty="0"/>
              <a:t>?</a:t>
            </a:r>
            <a:endParaRPr lang="en-US" dirty="0">
              <a:solidFill>
                <a:srgbClr val="000000"/>
              </a:solidFill>
              <a:latin typeface="Tw Cen MT" panose="020B0602020104020603" pitchFamily="34" charset="0"/>
            </a:endParaRPr>
          </a:p>
          <a:p>
            <a:r>
              <a:rPr lang="en-US" dirty="0" err="1">
                <a:solidFill>
                  <a:srgbClr val="000000"/>
                </a:solidFill>
                <a:latin typeface="Tw Cen MT" panose="020B0602020104020603" pitchFamily="34" charset="0"/>
              </a:rPr>
              <a:t>ans</a:t>
            </a:r>
            <a:r>
              <a:rPr lang="en-US" dirty="0">
                <a:solidFill>
                  <a:srgbClr val="000000"/>
                </a:solidFill>
                <a:latin typeface="Tw Cen MT" panose="020B0602020104020603" pitchFamily="34" charset="0"/>
              </a:rPr>
              <a:t>: NPM in react </a:t>
            </a:r>
            <a:r>
              <a:rPr lang="en-US" dirty="0" err="1">
                <a:solidFill>
                  <a:srgbClr val="000000"/>
                </a:solidFill>
                <a:latin typeface="Tw Cen MT" panose="020B0602020104020603" pitchFamily="34" charset="0"/>
              </a:rPr>
              <a:t>js</a:t>
            </a:r>
            <a:r>
              <a:rPr lang="en-US" dirty="0">
                <a:solidFill>
                  <a:srgbClr val="000000"/>
                </a:solidFill>
                <a:latin typeface="Tw Cen MT" panose="020B0602020104020603" pitchFamily="34" charset="0"/>
              </a:rPr>
              <a:t> is used for the node package manager.</a:t>
            </a:r>
          </a:p>
          <a:p>
            <a:r>
              <a:rPr lang="en-US" sz="1800" kern="100" dirty="0">
                <a:effectLst/>
                <a:latin typeface="Tw Cen MT" panose="020B0602020104020603" pitchFamily="34" charset="0"/>
                <a:ea typeface="Calibri" panose="020F0502020204030204" pitchFamily="34" charset="0"/>
                <a:cs typeface="Shruti" panose="020B0502040204020203" pitchFamily="34" charset="0"/>
              </a:rPr>
              <a:t>NPM is commonly used to install React and its related dependencies, manage project dependencies, and run scripts.</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endParaRPr lang="en-IN" dirty="0">
              <a:latin typeface="Tw Cen MT" panose="020B0602020104020603" pitchFamily="34" charset="0"/>
            </a:endParaRPr>
          </a:p>
          <a:p>
            <a:endParaRPr lang="en-IN" dirty="0">
              <a:latin typeface="Tw Cen MT" panose="020B0602020104020603" pitchFamily="34" charset="0"/>
            </a:endParaRPr>
          </a:p>
          <a:p>
            <a:endParaRPr lang="en-IN" dirty="0">
              <a:latin typeface="Tw Cen MT" panose="020B0602020104020603" pitchFamily="34" charset="0"/>
            </a:endParaRPr>
          </a:p>
        </p:txBody>
      </p:sp>
    </p:spTree>
    <p:extLst>
      <p:ext uri="{BB962C8B-B14F-4D97-AF65-F5344CB8AC3E}">
        <p14:creationId xmlns:p14="http://schemas.microsoft.com/office/powerpoint/2010/main" val="2642601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B5B67-1DEC-3F6F-BF18-51096203146A}"/>
              </a:ext>
            </a:extLst>
          </p:cNvPr>
          <p:cNvSpPr txBox="1"/>
          <p:nvPr/>
        </p:nvSpPr>
        <p:spPr>
          <a:xfrm>
            <a:off x="627529" y="484094"/>
            <a:ext cx="10246659" cy="6114494"/>
          </a:xfrm>
          <a:prstGeom prst="rect">
            <a:avLst/>
          </a:prstGeom>
          <a:noFill/>
        </p:spPr>
        <p:txBody>
          <a:bodyPr wrap="square" rtlCol="0">
            <a:spAutoFit/>
          </a:bodyPr>
          <a:lstStyle/>
          <a:p>
            <a:r>
              <a:rPr lang="en-US" dirty="0">
                <a:latin typeface="Tw Cen MT" panose="020B0602020104020603" pitchFamily="34" charset="0"/>
              </a:rPr>
              <a:t>3. What is the role of node </a:t>
            </a:r>
            <a:r>
              <a:rPr lang="en-US" dirty="0" err="1">
                <a:latin typeface="Tw Cen MT" panose="020B0602020104020603" pitchFamily="34" charset="0"/>
              </a:rPr>
              <a:t>js</a:t>
            </a:r>
            <a:r>
              <a:rPr lang="en-US" dirty="0">
                <a:latin typeface="Tw Cen MT" panose="020B0602020104020603" pitchFamily="34" charset="0"/>
              </a:rPr>
              <a:t> in react </a:t>
            </a:r>
            <a:r>
              <a:rPr lang="en-US" dirty="0" err="1">
                <a:latin typeface="Tw Cen MT" panose="020B0602020104020603" pitchFamily="34" charset="0"/>
              </a:rPr>
              <a:t>js</a:t>
            </a:r>
            <a:r>
              <a:rPr lang="en-US" dirty="0">
                <a:latin typeface="Tw Cen MT" panose="020B0602020104020603" pitchFamily="34" charset="0"/>
              </a:rPr>
              <a:t> ?</a:t>
            </a:r>
          </a:p>
          <a:p>
            <a:r>
              <a:rPr lang="en-US" dirty="0">
                <a:latin typeface="Tw Cen MT" panose="020B0602020104020603" pitchFamily="34" charset="0"/>
              </a:rPr>
              <a:t>And: node </a:t>
            </a:r>
            <a:r>
              <a:rPr lang="en-US" dirty="0" err="1">
                <a:latin typeface="Tw Cen MT" panose="020B0602020104020603" pitchFamily="34" charset="0"/>
              </a:rPr>
              <a:t>js</a:t>
            </a:r>
            <a:r>
              <a:rPr lang="en-US" dirty="0">
                <a:latin typeface="Tw Cen MT" panose="020B0602020104020603" pitchFamily="34" charset="0"/>
              </a:rPr>
              <a:t> is used when </a:t>
            </a:r>
            <a:r>
              <a:rPr lang="en-US" b="0" i="0" dirty="0">
                <a:solidFill>
                  <a:srgbClr val="4D5156"/>
                </a:solidFill>
                <a:effectLst/>
                <a:latin typeface="Tw Cen MT" panose="020B0602020104020603" pitchFamily="34" charset="0"/>
              </a:rPr>
              <a:t>React renders  components on the frontend, while Node. </a:t>
            </a:r>
            <a:r>
              <a:rPr lang="en-US" b="0" i="0" dirty="0" err="1">
                <a:solidFill>
                  <a:srgbClr val="4D5156"/>
                </a:solidFill>
                <a:effectLst/>
                <a:latin typeface="Tw Cen MT" panose="020B0602020104020603" pitchFamily="34" charset="0"/>
              </a:rPr>
              <a:t>js</a:t>
            </a:r>
            <a:r>
              <a:rPr lang="en-US" b="0" i="0" dirty="0">
                <a:solidFill>
                  <a:srgbClr val="4D5156"/>
                </a:solidFill>
                <a:effectLst/>
                <a:latin typeface="Tw Cen MT" panose="020B0602020104020603" pitchFamily="34" charset="0"/>
              </a:rPr>
              <a:t> </a:t>
            </a:r>
            <a:r>
              <a:rPr lang="en-US" b="0" i="0" dirty="0">
                <a:solidFill>
                  <a:srgbClr val="040C28"/>
                </a:solidFill>
                <a:effectLst/>
                <a:latin typeface="Tw Cen MT" panose="020B0602020104020603" pitchFamily="34" charset="0"/>
              </a:rPr>
              <a:t>manages server-side data communication</a:t>
            </a:r>
            <a:r>
              <a:rPr lang="en-US" b="0" i="0" dirty="0">
                <a:solidFill>
                  <a:srgbClr val="4D5156"/>
                </a:solidFill>
                <a:effectLst/>
                <a:latin typeface="Tw Cen MT" panose="020B0602020104020603" pitchFamily="34" charset="0"/>
              </a:rPr>
              <a:t>. The synergy between React and Node. </a:t>
            </a:r>
            <a:r>
              <a:rPr lang="en-US" b="0" i="0" dirty="0" err="1">
                <a:solidFill>
                  <a:srgbClr val="4D5156"/>
                </a:solidFill>
                <a:effectLst/>
                <a:latin typeface="Tw Cen MT" panose="020B0602020104020603" pitchFamily="34" charset="0"/>
              </a:rPr>
              <a:t>js</a:t>
            </a:r>
            <a:r>
              <a:rPr lang="en-US" b="0" i="0" dirty="0">
                <a:solidFill>
                  <a:srgbClr val="4D5156"/>
                </a:solidFill>
                <a:effectLst/>
                <a:latin typeface="Tw Cen MT" panose="020B0602020104020603" pitchFamily="34" charset="0"/>
              </a:rPr>
              <a:t> creates a cohesive and responsive web application. </a:t>
            </a:r>
            <a:r>
              <a:rPr lang="en-US" sz="1800" dirty="0">
                <a:effectLst/>
                <a:latin typeface="Tw Cen MT" panose="020B0602020104020603" pitchFamily="34" charset="0"/>
                <a:ea typeface="Calibri" panose="020F0502020204030204" pitchFamily="34" charset="0"/>
                <a:cs typeface="Shruti" panose="020B0502040204020203" pitchFamily="34" charset="0"/>
              </a:rPr>
              <a:t>It is commonly used for setting up development servers, building tools, and running scripts in React.js projects.</a:t>
            </a:r>
          </a:p>
          <a:p>
            <a:endParaRPr lang="en-US" b="0" i="0" dirty="0">
              <a:solidFill>
                <a:srgbClr val="4D5156"/>
              </a:solidFill>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dirty="0">
                <a:solidFill>
                  <a:srgbClr val="4D5156"/>
                </a:solidFill>
                <a:effectLst/>
                <a:latin typeface="Tw Cen MT" panose="020B0602020104020603" pitchFamily="34" charset="0"/>
                <a:ea typeface="Calibri" panose="020F0502020204030204" pitchFamily="34" charset="0"/>
                <a:cs typeface="Shruti" panose="020B0502040204020203" pitchFamily="34" charset="0"/>
              </a:rPr>
              <a:t>4.</a:t>
            </a:r>
            <a:r>
              <a:rPr lang="en-US" sz="1800" kern="100" dirty="0">
                <a:effectLst/>
                <a:latin typeface="Tw Cen MT" panose="020B0602020104020603" pitchFamily="34" charset="0"/>
                <a:ea typeface="Calibri" panose="020F0502020204030204" pitchFamily="34" charset="0"/>
                <a:cs typeface="Shruti" panose="020B0502040204020203" pitchFamily="34" charset="0"/>
              </a:rPr>
              <a:t> . What is CLI command In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r>
              <a:rPr lang="en-US" sz="1800" dirty="0" err="1">
                <a:effectLst/>
                <a:latin typeface="Tw Cen MT" panose="020B0602020104020603" pitchFamily="34" charset="0"/>
                <a:ea typeface="Calibri" panose="020F0502020204030204" pitchFamily="34" charset="0"/>
                <a:cs typeface="Shruti" panose="020B0502040204020203" pitchFamily="34" charset="0"/>
              </a:rPr>
              <a:t>Ans:CLI</a:t>
            </a:r>
            <a:r>
              <a:rPr lang="en-US" sz="1800" dirty="0">
                <a:effectLst/>
                <a:latin typeface="Tw Cen MT" panose="020B0602020104020603" pitchFamily="34" charset="0"/>
                <a:ea typeface="Calibri" panose="020F0502020204030204" pitchFamily="34" charset="0"/>
                <a:cs typeface="Shruti" panose="020B0502040204020203" pitchFamily="34" charset="0"/>
              </a:rPr>
              <a:t> stands for Command Line Interface. In React.js, the CLI command usually refers to the commands provided by tools like Create React App, which is a popular toolchain for building React applications. These commands allow developers to create, build, and manage React projects through the command line.</a:t>
            </a:r>
          </a:p>
          <a:p>
            <a:endParaRPr lang="en-US" b="0" i="0" dirty="0">
              <a:solidFill>
                <a:srgbClr val="4D5156"/>
              </a:solidFill>
              <a:latin typeface="Tw Cen MT" panose="020B0602020104020603" pitchFamily="34" charset="0"/>
              <a:ea typeface="Calibri" panose="020F0502020204030204" pitchFamily="34" charset="0"/>
              <a:cs typeface="Shruti" panose="020B0502040204020203" pitchFamily="34" charset="0"/>
            </a:endParaRPr>
          </a:p>
          <a:p>
            <a:r>
              <a:rPr lang="en-US" sz="1800" kern="100" dirty="0">
                <a:effectLst/>
                <a:latin typeface="Tw Cen MT" panose="020B0602020104020603" pitchFamily="34" charset="0"/>
                <a:ea typeface="Calibri" panose="020F0502020204030204" pitchFamily="34" charset="0"/>
                <a:cs typeface="Shruti" panose="020B0502040204020203" pitchFamily="34" charset="0"/>
              </a:rPr>
              <a:t>5. What are Components in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r>
              <a:rPr lang="en-US" sz="1800" dirty="0">
                <a:effectLst/>
                <a:latin typeface="Tw Cen MT" panose="020B0602020104020603" pitchFamily="34" charset="0"/>
                <a:ea typeface="Calibri" panose="020F0502020204030204" pitchFamily="34" charset="0"/>
                <a:cs typeface="Shruti" panose="020B0502040204020203" pitchFamily="34" charset="0"/>
              </a:rPr>
              <a:t>Ans: They are reusable and independent pieces of UI that can be composed together to build complex user interfaces. Components can be either functional or class-based and encapsulate both the structure and behavior of a UI element.</a:t>
            </a: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6. What are Header and Content Components in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r>
              <a:rPr lang="en-US" sz="1800" dirty="0">
                <a:effectLst/>
                <a:latin typeface="Tw Cen MT" panose="020B0602020104020603" pitchFamily="34" charset="0"/>
                <a:ea typeface="Calibri" panose="020F0502020204030204" pitchFamily="34" charset="0"/>
                <a:cs typeface="Shruti" panose="020B0502040204020203" pitchFamily="34" charset="0"/>
              </a:rPr>
              <a:t>Ans: Header and Content components are examples of components in a React.js application. The Header component might contain the navigation bar or branding elements, while the Content component could display the main content of the application</a:t>
            </a:r>
            <a:endParaRPr lang="en-US" b="0" i="0" dirty="0">
              <a:solidFill>
                <a:srgbClr val="4D5156"/>
              </a:solidFill>
              <a:effectLst/>
              <a:latin typeface="Tw Cen MT" panose="020B0602020104020603" pitchFamily="34" charset="0"/>
            </a:endParaRPr>
          </a:p>
          <a:p>
            <a:endParaRPr lang="en-IN" dirty="0">
              <a:latin typeface="Tw Cen MT" panose="020B0602020104020603" pitchFamily="34" charset="0"/>
            </a:endParaRPr>
          </a:p>
        </p:txBody>
      </p:sp>
    </p:spTree>
    <p:extLst>
      <p:ext uri="{BB962C8B-B14F-4D97-AF65-F5344CB8AC3E}">
        <p14:creationId xmlns:p14="http://schemas.microsoft.com/office/powerpoint/2010/main" val="366781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8A3EC-852D-AC93-D01D-A0A4EE27A304}"/>
              </a:ext>
            </a:extLst>
          </p:cNvPr>
          <p:cNvSpPr txBox="1"/>
          <p:nvPr/>
        </p:nvSpPr>
        <p:spPr>
          <a:xfrm>
            <a:off x="797859" y="519953"/>
            <a:ext cx="9861176" cy="6694140"/>
          </a:xfrm>
          <a:prstGeom prst="rect">
            <a:avLst/>
          </a:prstGeom>
          <a:noFill/>
        </p:spPr>
        <p:txBody>
          <a:bodyPr wrap="square" rtlCol="0">
            <a:spAutoFit/>
          </a:bodyPr>
          <a:lstStyle/>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7. How to install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 on Windows, Linux Operating System? How to Install NPM and How to check the version of NPM?</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Ans: To install React.js on Windows, Linux, or any other operating system, you can use Node Package Manager. First, ensure you have Node.js installed. Then, you can install React.js using the following command.</a:t>
            </a: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bash</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err="1">
                <a:effectLst/>
                <a:latin typeface="Tw Cen MT" panose="020B0602020104020603" pitchFamily="34" charset="0"/>
                <a:ea typeface="Calibri" panose="020F0502020204030204" pitchFamily="34" charset="0"/>
                <a:cs typeface="Shruti" panose="020B0502040204020203" pitchFamily="34" charset="0"/>
              </a:rPr>
              <a:t>npm</a:t>
            </a:r>
            <a:r>
              <a:rPr lang="en-US" sz="1800" kern="100" dirty="0">
                <a:effectLst/>
                <a:latin typeface="Tw Cen MT" panose="020B0602020104020603" pitchFamily="34" charset="0"/>
                <a:ea typeface="Calibri" panose="020F0502020204030204" pitchFamily="34" charset="0"/>
                <a:cs typeface="Shruti" panose="020B0502040204020203" pitchFamily="34" charset="0"/>
              </a:rPr>
              <a:t> install -g create-react-app</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To install NPM, you typically install Node.js, and NPM comes bundled with it. To check the version of NPM, you can run:</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```bash</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err="1">
                <a:effectLst/>
                <a:latin typeface="Tw Cen MT" panose="020B0602020104020603" pitchFamily="34" charset="0"/>
                <a:ea typeface="Calibri" panose="020F0502020204030204" pitchFamily="34" charset="0"/>
                <a:cs typeface="Shruti" panose="020B0502040204020203" pitchFamily="34" charset="0"/>
              </a:rPr>
              <a:t>npm</a:t>
            </a:r>
            <a:r>
              <a:rPr lang="en-US" sz="1800" kern="100" dirty="0">
                <a:effectLst/>
                <a:latin typeface="Tw Cen MT" panose="020B0602020104020603" pitchFamily="34" charset="0"/>
                <a:ea typeface="Calibri" panose="020F0502020204030204" pitchFamily="34" charset="0"/>
                <a:cs typeface="Shruti" panose="020B0502040204020203" pitchFamily="34" charset="0"/>
              </a:rPr>
              <a:t> -v</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endParaRPr lang="en-IN" dirty="0">
              <a:latin typeface="Tw Cen MT" panose="020B0602020104020603" pitchFamily="34" charset="0"/>
            </a:endParaRPr>
          </a:p>
        </p:txBody>
      </p:sp>
    </p:spTree>
    <p:extLst>
      <p:ext uri="{BB962C8B-B14F-4D97-AF65-F5344CB8AC3E}">
        <p14:creationId xmlns:p14="http://schemas.microsoft.com/office/powerpoint/2010/main" val="384810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F78F2-BBF1-A171-3EF5-88DE28B9A976}"/>
              </a:ext>
            </a:extLst>
          </p:cNvPr>
          <p:cNvSpPr txBox="1"/>
          <p:nvPr/>
        </p:nvSpPr>
        <p:spPr>
          <a:xfrm>
            <a:off x="887506" y="484094"/>
            <a:ext cx="9861176" cy="5622052"/>
          </a:xfrm>
          <a:prstGeom prst="rect">
            <a:avLst/>
          </a:prstGeom>
          <a:noFill/>
        </p:spPr>
        <p:txBody>
          <a:bodyPr wrap="square" rtlCol="0">
            <a:spAutoFit/>
          </a:bodyPr>
          <a:lstStyle/>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8. How to check the version of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To check the version of React.js installed in your project, you can navigate to your project directory and run:</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```bash</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err="1">
                <a:effectLst/>
                <a:latin typeface="Tw Cen MT" panose="020B0602020104020603" pitchFamily="34" charset="0"/>
                <a:ea typeface="Calibri" panose="020F0502020204030204" pitchFamily="34" charset="0"/>
                <a:cs typeface="Shruti" panose="020B0502040204020203" pitchFamily="34" charset="0"/>
              </a:rPr>
              <a:t>npm</a:t>
            </a:r>
            <a:r>
              <a:rPr lang="en-US" sz="1800" kern="100" dirty="0">
                <a:effectLst/>
                <a:latin typeface="Tw Cen MT" panose="020B0602020104020603" pitchFamily="34" charset="0"/>
                <a:ea typeface="Calibri" panose="020F0502020204030204" pitchFamily="34" charset="0"/>
                <a:cs typeface="Shruti" panose="020B0502040204020203" pitchFamily="34" charset="0"/>
              </a:rPr>
              <a:t> list react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This will display the version of React.js installed in your project.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r>
              <a:rPr lang="en-IN" dirty="0">
                <a:latin typeface="Tw Cen MT" panose="020B0602020104020603" pitchFamily="34" charset="0"/>
              </a:rPr>
              <a:t> </a:t>
            </a: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9. How to change components of React </a:t>
            </a:r>
            <a:r>
              <a:rPr lang="en-US" sz="18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8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800" kern="100" dirty="0">
                <a:effectLst/>
                <a:latin typeface="Tw Cen MT" panose="020B0602020104020603" pitchFamily="34" charset="0"/>
                <a:ea typeface="Calibri" panose="020F0502020204030204" pitchFamily="34" charset="0"/>
                <a:cs typeface="Shruti" panose="020B0502040204020203" pitchFamily="34" charset="0"/>
              </a:rPr>
              <a:t>To change components in React.js, you typically edit the JSX files where the components are defined. You can modify the structure and behavior of components by editing their code directly.</a:t>
            </a:r>
            <a:endParaRPr lang="en-IN" sz="1800" kern="100" dirty="0">
              <a:effectLst/>
              <a:latin typeface="Tw Cen MT" panose="020B0602020104020603" pitchFamily="34" charset="0"/>
              <a:ea typeface="Calibri" panose="020F0502020204030204" pitchFamily="34" charset="0"/>
              <a:cs typeface="Shruti" panose="020B0502040204020203" pitchFamily="34" charset="0"/>
            </a:endParaRPr>
          </a:p>
          <a:p>
            <a:endParaRPr lang="en-IN" dirty="0">
              <a:latin typeface="Tw Cen MT" panose="020B0602020104020603" pitchFamily="34" charset="0"/>
            </a:endParaRPr>
          </a:p>
        </p:txBody>
      </p:sp>
    </p:spTree>
    <p:extLst>
      <p:ext uri="{BB962C8B-B14F-4D97-AF65-F5344CB8AC3E}">
        <p14:creationId xmlns:p14="http://schemas.microsoft.com/office/powerpoint/2010/main" val="215428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035094-B043-7760-2688-34134E9A8B32}"/>
              </a:ext>
            </a:extLst>
          </p:cNvPr>
          <p:cNvSpPr txBox="1"/>
          <p:nvPr/>
        </p:nvSpPr>
        <p:spPr>
          <a:xfrm>
            <a:off x="502024" y="439271"/>
            <a:ext cx="10434917" cy="5970865"/>
          </a:xfrm>
          <a:prstGeom prst="rect">
            <a:avLst/>
          </a:prstGeom>
          <a:noFill/>
        </p:spPr>
        <p:txBody>
          <a:bodyPr wrap="square" rtlCol="0">
            <a:spAutoFit/>
          </a:bodyPr>
          <a:lstStyle/>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10. How to Create a List View in React </a:t>
            </a:r>
            <a:r>
              <a:rPr lang="en-US" sz="1200" kern="100" dirty="0" err="1">
                <a:effectLst/>
                <a:latin typeface="Tw Cen MT" panose="020B0602020104020603" pitchFamily="34" charset="0"/>
                <a:ea typeface="Calibri" panose="020F0502020204030204" pitchFamily="34" charset="0"/>
                <a:cs typeface="Shruti" panose="020B0502040204020203" pitchFamily="34" charset="0"/>
              </a:rPr>
              <a:t>Js</a:t>
            </a:r>
            <a:r>
              <a:rPr lang="en-US" sz="12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To create a list view in React.js, you can use the `map()` function to iterate over an array of data and render a list of items. Here's a simple example:</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import React from 'react';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function </a:t>
            </a:r>
            <a:r>
              <a:rPr lang="en-US" sz="1200" kern="100" dirty="0" err="1">
                <a:effectLst/>
                <a:latin typeface="Tw Cen MT" panose="020B0602020104020603" pitchFamily="34" charset="0"/>
                <a:ea typeface="Calibri" panose="020F0502020204030204" pitchFamily="34" charset="0"/>
                <a:cs typeface="Shruti" panose="020B0502040204020203" pitchFamily="34" charset="0"/>
              </a:rPr>
              <a:t>ListView</a:t>
            </a:r>
            <a:r>
              <a:rPr lang="en-US" sz="1200" kern="100" dirty="0">
                <a:effectLst/>
                <a:latin typeface="Tw Cen MT" panose="020B0602020104020603" pitchFamily="34" charset="0"/>
                <a:ea typeface="Calibri" panose="020F0502020204030204" pitchFamily="34" charset="0"/>
                <a:cs typeface="Shruti" panose="020B0502040204020203" pitchFamily="34" charset="0"/>
              </a:rPr>
              <a:t>() {</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const items = ['Item 1', 'Item 2', 'Item 3’];</a:t>
            </a: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return (</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&lt;</a:t>
            </a:r>
            <a:r>
              <a:rPr lang="en-US" sz="1200" kern="100" dirty="0" err="1">
                <a:effectLst/>
                <a:latin typeface="Tw Cen MT" panose="020B0602020104020603" pitchFamily="34" charset="0"/>
                <a:ea typeface="Calibri" panose="020F0502020204030204" pitchFamily="34" charset="0"/>
                <a:cs typeface="Shruti" panose="020B0502040204020203" pitchFamily="34" charset="0"/>
              </a:rPr>
              <a:t>ul</a:t>
            </a:r>
            <a:r>
              <a:rPr lang="en-US" sz="1200" kern="100" dirty="0">
                <a:effectLst/>
                <a:latin typeface="Tw Cen MT" panose="020B0602020104020603" pitchFamily="34" charset="0"/>
                <a:ea typeface="Calibri" panose="020F0502020204030204" pitchFamily="34" charset="0"/>
                <a:cs typeface="Shruti" panose="020B0502040204020203" pitchFamily="34" charset="0"/>
              </a:rPr>
              <a:t>&gt;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a:t>
            </a:r>
            <a:r>
              <a:rPr lang="en-US" sz="1200" kern="100" dirty="0" err="1">
                <a:effectLst/>
                <a:latin typeface="Tw Cen MT" panose="020B0602020104020603" pitchFamily="34" charset="0"/>
                <a:ea typeface="Calibri" panose="020F0502020204030204" pitchFamily="34" charset="0"/>
                <a:cs typeface="Shruti" panose="020B0502040204020203" pitchFamily="34" charset="0"/>
              </a:rPr>
              <a:t>items.map</a:t>
            </a:r>
            <a:r>
              <a:rPr lang="en-US" sz="1200" kern="100" dirty="0">
                <a:effectLst/>
                <a:latin typeface="Tw Cen MT" panose="020B0602020104020603" pitchFamily="34" charset="0"/>
                <a:ea typeface="Calibri" panose="020F0502020204030204" pitchFamily="34" charset="0"/>
                <a:cs typeface="Shruti" panose="020B0502040204020203" pitchFamily="34" charset="0"/>
              </a:rPr>
              <a:t>((item, index) =&gt; (</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&lt;li key={index}&gt;{item}&lt;/li&gt;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a:t>
            </a: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&lt;/</a:t>
            </a:r>
            <a:r>
              <a:rPr lang="en-US" sz="1200" kern="100" dirty="0" err="1">
                <a:effectLst/>
                <a:latin typeface="Tw Cen MT" panose="020B0602020104020603" pitchFamily="34" charset="0"/>
                <a:ea typeface="Calibri" panose="020F0502020204030204" pitchFamily="34" charset="0"/>
                <a:cs typeface="Shruti" panose="020B0502040204020203" pitchFamily="34" charset="0"/>
              </a:rPr>
              <a:t>ul</a:t>
            </a:r>
            <a:r>
              <a:rPr lang="en-US" sz="1200" kern="100" dirty="0">
                <a:effectLst/>
                <a:latin typeface="Tw Cen MT" panose="020B0602020104020603" pitchFamily="34" charset="0"/>
                <a:ea typeface="Calibri" panose="020F0502020204030204" pitchFamily="34" charset="0"/>
                <a:cs typeface="Shruti" panose="020B0502040204020203" pitchFamily="34" charset="0"/>
              </a:rPr>
              <a:t>&gt;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  );</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pPr algn="just">
              <a:lnSpc>
                <a:spcPct val="150000"/>
              </a:lnSpc>
              <a:spcAft>
                <a:spcPts val="800"/>
              </a:spcAft>
            </a:pPr>
            <a:r>
              <a:rPr lang="en-US" sz="1200" kern="100" dirty="0">
                <a:effectLst/>
                <a:latin typeface="Tw Cen MT" panose="020B0602020104020603" pitchFamily="34" charset="0"/>
                <a:ea typeface="Calibri" panose="020F0502020204030204" pitchFamily="34" charset="0"/>
                <a:cs typeface="Shruti" panose="020B0502040204020203" pitchFamily="34" charset="0"/>
              </a:rPr>
              <a:t>}</a:t>
            </a:r>
            <a:endParaRPr lang="en-IN" sz="1200" kern="100" dirty="0">
              <a:effectLst/>
              <a:latin typeface="Tw Cen MT" panose="020B0602020104020603" pitchFamily="34" charset="0"/>
              <a:ea typeface="Calibri" panose="020F0502020204030204" pitchFamily="34" charset="0"/>
              <a:cs typeface="Shruti" panose="020B0502040204020203" pitchFamily="34" charset="0"/>
            </a:endParaRPr>
          </a:p>
          <a:p>
            <a:endParaRPr lang="en-IN" sz="1200" dirty="0">
              <a:latin typeface="Tw Cen MT" panose="020B0602020104020603" pitchFamily="34" charset="0"/>
            </a:endParaRPr>
          </a:p>
        </p:txBody>
      </p:sp>
    </p:spTree>
    <p:extLst>
      <p:ext uri="{BB962C8B-B14F-4D97-AF65-F5344CB8AC3E}">
        <p14:creationId xmlns:p14="http://schemas.microsoft.com/office/powerpoint/2010/main" val="26630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214E9-782F-2BC0-3D11-EACAA970961D}"/>
              </a:ext>
            </a:extLst>
          </p:cNvPr>
          <p:cNvSpPr txBox="1"/>
          <p:nvPr/>
        </p:nvSpPr>
        <p:spPr>
          <a:xfrm>
            <a:off x="564776" y="493059"/>
            <a:ext cx="10802471" cy="646331"/>
          </a:xfrm>
          <a:prstGeom prst="rect">
            <a:avLst/>
          </a:prstGeom>
          <a:noFill/>
        </p:spPr>
        <p:txBody>
          <a:bodyPr wrap="square" rtlCol="0">
            <a:spAutoFit/>
          </a:bodyPr>
          <a:lstStyle/>
          <a:p>
            <a:r>
              <a:rPr lang="en-US" dirty="0"/>
              <a:t>11.Create Increment decrement state change by button click?</a:t>
            </a:r>
          </a:p>
          <a:p>
            <a:r>
              <a:rPr lang="en-US" dirty="0"/>
              <a:t>Ans:</a:t>
            </a:r>
            <a:endParaRPr lang="en-IN" dirty="0"/>
          </a:p>
        </p:txBody>
      </p:sp>
      <p:pic>
        <p:nvPicPr>
          <p:cNvPr id="4" name="Picture 3">
            <a:extLst>
              <a:ext uri="{FF2B5EF4-FFF2-40B4-BE49-F238E27FC236}">
                <a16:creationId xmlns:a16="http://schemas.microsoft.com/office/drawing/2014/main" id="{D9F92F95-6410-DB76-530B-B7404E49FCC4}"/>
              </a:ext>
            </a:extLst>
          </p:cNvPr>
          <p:cNvPicPr>
            <a:picLocks noChangeAspect="1"/>
          </p:cNvPicPr>
          <p:nvPr/>
        </p:nvPicPr>
        <p:blipFill>
          <a:blip r:embed="rId2"/>
          <a:stretch>
            <a:fillRect/>
          </a:stretch>
        </p:blipFill>
        <p:spPr>
          <a:xfrm>
            <a:off x="1219200" y="850259"/>
            <a:ext cx="9920190" cy="5631742"/>
          </a:xfrm>
          <a:prstGeom prst="rect">
            <a:avLst/>
          </a:prstGeom>
        </p:spPr>
      </p:pic>
    </p:spTree>
    <p:extLst>
      <p:ext uri="{BB962C8B-B14F-4D97-AF65-F5344CB8AC3E}">
        <p14:creationId xmlns:p14="http://schemas.microsoft.com/office/powerpoint/2010/main" val="3088746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711</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Tw Cen MT</vt:lpstr>
      <vt:lpstr>Office Theme</vt:lpstr>
      <vt:lpstr>React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diya panchal</dc:creator>
  <cp:lastModifiedBy>diya panchal</cp:lastModifiedBy>
  <cp:revision>4</cp:revision>
  <dcterms:created xsi:type="dcterms:W3CDTF">2024-02-26T15:08:44Z</dcterms:created>
  <dcterms:modified xsi:type="dcterms:W3CDTF">2024-03-01T14:18:58Z</dcterms:modified>
</cp:coreProperties>
</file>