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2B324-73ED-4CE3-8BFA-52BA0590BC53}"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28691-EB86-4F10-806F-B0166A6D4CFE}" type="slidenum">
              <a:rPr lang="en-IN" smtClean="0"/>
              <a:t>‹#›</a:t>
            </a:fld>
            <a:endParaRPr lang="en-IN"/>
          </a:p>
        </p:txBody>
      </p:sp>
    </p:spTree>
    <p:extLst>
      <p:ext uri="{BB962C8B-B14F-4D97-AF65-F5344CB8AC3E}">
        <p14:creationId xmlns:p14="http://schemas.microsoft.com/office/powerpoint/2010/main" val="410889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7AC6-E159-D750-0C3E-C24A0C75E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B37FD4-1CFA-3FEE-F2A7-AC6ECEBCA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3EC20A-8633-17CC-B8B8-671AA34A5C19}"/>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E40566BA-DC58-E93F-EEC0-5A7F51084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5EB13-31B3-E865-91A3-1ED1057E86C6}"/>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343469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A3FA-4A8C-ACA4-1417-D1454B01B4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08FF7C-7D7C-DAA3-53A7-AFD6DCF18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3F6D6-E13B-1B04-B116-42A299FE05E7}"/>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AECA6318-5C30-5C01-FD38-58CC94D14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9656D-A1AA-2936-4EF1-FA1B6891E24E}"/>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55979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FF767-BF6C-1266-CE83-62A6B10A18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4E064-3EA9-1ACB-E698-EB815B149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C6B04-605A-AF4E-F847-6F48C38FCD77}"/>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6C94EC7F-2828-8652-91EE-38D450D8B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7C6CB-8227-87E5-6AA5-AE7506413E20}"/>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402081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756D-4605-05B2-03F6-65B7DCEEA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EF41D-3AE7-D4BF-F82D-AE2760C7B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FD1E5-3B15-A092-F099-8FC603A48534}"/>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381F9489-2801-E31C-D33C-5761AEEC00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ECE38-93D8-FCB2-9F24-E3005177C5B2}"/>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8613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58A7-9C10-4BE4-E4A9-966641F76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F88E4D-F753-387B-AE6C-D675F4FAA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6DDAB5-EBD5-F5F8-C0C0-5DF01F79367E}"/>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DB417060-AAC5-FED3-C8C3-4978F95BB7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63606-AE7E-CF75-C1C9-20674F79B111}"/>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20237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2C2E-C18F-3836-2D25-CD9BEE714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C68B2-D4A8-564F-5B36-EF894D32BF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CCC519-79E9-7E3B-E0A9-4EDBF3CC6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D04130-CFAA-E499-E841-9ADE58E59DC8}"/>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6" name="Footer Placeholder 5">
            <a:extLst>
              <a:ext uri="{FF2B5EF4-FFF2-40B4-BE49-F238E27FC236}">
                <a16:creationId xmlns:a16="http://schemas.microsoft.com/office/drawing/2014/main" id="{80CD9223-D722-996C-C141-A8515C589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19ACE-3874-F321-FB73-8A6B7305C1AB}"/>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55640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2EC0-DC15-3950-1410-A96BA40687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517CD-4E30-E557-6458-D6D9E5816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4AAEA5-9ED1-5CF5-6B36-CE2C258FB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17DE5F-526D-4D5C-043C-844D50385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4E30F-77C4-206C-05C3-A78366889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8F4305-4889-19E8-F0DD-406F3029893D}"/>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8" name="Footer Placeholder 7">
            <a:extLst>
              <a:ext uri="{FF2B5EF4-FFF2-40B4-BE49-F238E27FC236}">
                <a16:creationId xmlns:a16="http://schemas.microsoft.com/office/drawing/2014/main" id="{20A66B4A-A1C3-6C58-AC35-E702FC7630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BB5343-BD0D-C390-D7C0-97AE26D3DC67}"/>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35782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96CC-72DB-EDA5-66CD-5F357304FA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1769B3-AA32-6435-2F65-FA14EEA8EFB9}"/>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4" name="Footer Placeholder 3">
            <a:extLst>
              <a:ext uri="{FF2B5EF4-FFF2-40B4-BE49-F238E27FC236}">
                <a16:creationId xmlns:a16="http://schemas.microsoft.com/office/drawing/2014/main" id="{806405E4-40F0-1BC7-DE42-DFD41878A4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C1F4CC-82C1-9233-6761-C2C7797D90B4}"/>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369054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A2756-8637-C8D4-A979-F208EC908805}"/>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3" name="Footer Placeholder 2">
            <a:extLst>
              <a:ext uri="{FF2B5EF4-FFF2-40B4-BE49-F238E27FC236}">
                <a16:creationId xmlns:a16="http://schemas.microsoft.com/office/drawing/2014/main" id="{3F07D3CD-093C-F18D-B030-97E08C0484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6A7D7F-8890-337D-88B8-A3C5C2468382}"/>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181421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8575-B393-35D4-2585-F37AFA3DC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3294A-0D75-6272-6AB8-EB506DB06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BAAB54-5DD5-7D5C-0B47-28DD49285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26E34-436C-8BAA-E4DD-FE91AD599053}"/>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6" name="Footer Placeholder 5">
            <a:extLst>
              <a:ext uri="{FF2B5EF4-FFF2-40B4-BE49-F238E27FC236}">
                <a16:creationId xmlns:a16="http://schemas.microsoft.com/office/drawing/2014/main" id="{2A0EA4CD-B08C-AACB-195D-A35E8E2E5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FDA52E-D458-68B1-380C-8E8C0F360A7C}"/>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133302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74B5-8860-DB79-3CDC-9A266A716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90738D-9450-F89D-FE5A-3A08AC83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F99B67-AB23-3AEF-8BDE-A0294EB9E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BA55C-6048-74CE-9FD4-24C26C95748F}"/>
              </a:ext>
            </a:extLst>
          </p:cNvPr>
          <p:cNvSpPr>
            <a:spLocks noGrp="1"/>
          </p:cNvSpPr>
          <p:nvPr>
            <p:ph type="dt" sz="half" idx="10"/>
          </p:nvPr>
        </p:nvSpPr>
        <p:spPr/>
        <p:txBody>
          <a:bodyPr/>
          <a:lstStyle/>
          <a:p>
            <a:fld id="{7B59114D-7D1F-47E1-8FC4-CB0C922E8BDD}" type="datetimeFigureOut">
              <a:rPr lang="en-IN" smtClean="0"/>
              <a:t>29-10-2023</a:t>
            </a:fld>
            <a:endParaRPr lang="en-IN"/>
          </a:p>
        </p:txBody>
      </p:sp>
      <p:sp>
        <p:nvSpPr>
          <p:cNvPr id="6" name="Footer Placeholder 5">
            <a:extLst>
              <a:ext uri="{FF2B5EF4-FFF2-40B4-BE49-F238E27FC236}">
                <a16:creationId xmlns:a16="http://schemas.microsoft.com/office/drawing/2014/main" id="{F301A684-74E7-C026-E2D5-E954889A1F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13C33-D41E-81D9-DBD3-D5F5DE5677DB}"/>
              </a:ext>
            </a:extLst>
          </p:cNvPr>
          <p:cNvSpPr>
            <a:spLocks noGrp="1"/>
          </p:cNvSpPr>
          <p:nvPr>
            <p:ph type="sldNum" sz="quarter" idx="12"/>
          </p:nvPr>
        </p:nvSpPr>
        <p:spPr/>
        <p:txBody>
          <a:bodyPr/>
          <a:lstStyle/>
          <a:p>
            <a:fld id="{7979B049-FA61-4E40-977F-866EDFD7DBEA}" type="slidenum">
              <a:rPr lang="en-IN" smtClean="0"/>
              <a:t>‹#›</a:t>
            </a:fld>
            <a:endParaRPr lang="en-IN"/>
          </a:p>
        </p:txBody>
      </p:sp>
    </p:spTree>
    <p:extLst>
      <p:ext uri="{BB962C8B-B14F-4D97-AF65-F5344CB8AC3E}">
        <p14:creationId xmlns:p14="http://schemas.microsoft.com/office/powerpoint/2010/main" val="373152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09A3D-4E0D-A3BC-0BA9-B1FB020F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63785F-775D-0863-FE5E-0ECD04A3A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3FEC5-73DC-5611-43B0-EBD782FB9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9114D-7D1F-47E1-8FC4-CB0C922E8BDD}" type="datetimeFigureOut">
              <a:rPr lang="en-IN" smtClean="0"/>
              <a:t>29-10-2023</a:t>
            </a:fld>
            <a:endParaRPr lang="en-IN"/>
          </a:p>
        </p:txBody>
      </p:sp>
      <p:sp>
        <p:nvSpPr>
          <p:cNvPr id="5" name="Footer Placeholder 4">
            <a:extLst>
              <a:ext uri="{FF2B5EF4-FFF2-40B4-BE49-F238E27FC236}">
                <a16:creationId xmlns:a16="http://schemas.microsoft.com/office/drawing/2014/main" id="{A0563327-4C1B-D0DB-2066-63FF915A8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1C51ED-ACE0-7D9F-2FB7-8DE55FA9A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9B049-FA61-4E40-977F-866EDFD7DBEA}" type="slidenum">
              <a:rPr lang="en-IN" smtClean="0"/>
              <a:t>‹#›</a:t>
            </a:fld>
            <a:endParaRPr lang="en-IN"/>
          </a:p>
        </p:txBody>
      </p:sp>
    </p:spTree>
    <p:extLst>
      <p:ext uri="{BB962C8B-B14F-4D97-AF65-F5344CB8AC3E}">
        <p14:creationId xmlns:p14="http://schemas.microsoft.com/office/powerpoint/2010/main" val="368482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3714C2-5FAF-BB87-AD55-2A92699532D2}"/>
              </a:ext>
            </a:extLst>
          </p:cNvPr>
          <p:cNvSpPr txBox="1"/>
          <p:nvPr/>
        </p:nvSpPr>
        <p:spPr>
          <a:xfrm>
            <a:off x="188259" y="277906"/>
            <a:ext cx="11905129" cy="6740307"/>
          </a:xfrm>
          <a:prstGeom prst="rect">
            <a:avLst/>
          </a:prstGeom>
          <a:noFill/>
        </p:spPr>
        <p:txBody>
          <a:bodyPr wrap="square" rtlCol="0">
            <a:spAutoFit/>
          </a:bodyPr>
          <a:lstStyle/>
          <a:p>
            <a:pPr marL="342900" indent="-342900">
              <a:buAutoNum type="arabicPeriod"/>
            </a:pPr>
            <a:r>
              <a:rPr lang="en-US" b="0" i="0" dirty="0">
                <a:solidFill>
                  <a:srgbClr val="343541"/>
                </a:solidFill>
                <a:effectLst/>
                <a:latin typeface="Söhne"/>
              </a:rPr>
              <a:t>What are the advantages of Bootstrap?</a:t>
            </a:r>
          </a:p>
          <a:p>
            <a:pPr algn="l"/>
            <a:r>
              <a:rPr lang="en-US" b="0" i="0" dirty="0">
                <a:solidFill>
                  <a:srgbClr val="374151"/>
                </a:solidFill>
                <a:effectLst/>
                <a:latin typeface="Söhne"/>
              </a:rPr>
              <a:t>Bootstrap is a popular front-end framework that offers numerous advantages for web development. Here are some of the key advantages of using Bootstrap:</a:t>
            </a:r>
          </a:p>
          <a:p>
            <a:pPr algn="l">
              <a:buFont typeface="+mj-lt"/>
              <a:buAutoNum type="arabicPeriod"/>
            </a:pPr>
            <a:r>
              <a:rPr lang="en-US" b="1" i="0" dirty="0">
                <a:solidFill>
                  <a:srgbClr val="374151"/>
                </a:solidFill>
                <a:effectLst/>
                <a:latin typeface="Söhne"/>
              </a:rPr>
              <a:t>Rapid Development</a:t>
            </a:r>
            <a:r>
              <a:rPr lang="en-US" b="0" i="0" dirty="0">
                <a:solidFill>
                  <a:srgbClr val="374151"/>
                </a:solidFill>
                <a:effectLst/>
                <a:latin typeface="Söhne"/>
              </a:rPr>
              <a:t>: Bootstrap provides a set of pre-designed and responsive UI components (e.g., buttons, forms, navigation bars, modals) that you can readily use in your projects. This saves time and speeds up the development process.</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 Bootstrap is built with a mobile-first approach, meaning it's designed to work on various screen sizes and devices. It offers a responsive grid system that automatically adjusts the layout to fit the screen size, making it easier to create mobile-friendly websites.</a:t>
            </a:r>
          </a:p>
          <a:p>
            <a:pPr algn="l">
              <a:buFont typeface="+mj-lt"/>
              <a:buAutoNum type="arabicPeriod"/>
            </a:pPr>
            <a:r>
              <a:rPr lang="en-US" b="1" i="0" dirty="0">
                <a:solidFill>
                  <a:srgbClr val="374151"/>
                </a:solidFill>
                <a:effectLst/>
                <a:latin typeface="Söhne"/>
              </a:rPr>
              <a:t>Consistency</a:t>
            </a:r>
            <a:r>
              <a:rPr lang="en-US" b="0" i="0" dirty="0">
                <a:solidFill>
                  <a:srgbClr val="374151"/>
                </a:solidFill>
                <a:effectLst/>
                <a:latin typeface="Söhne"/>
              </a:rPr>
              <a:t>: Bootstrap ensures a consistent and cohesive look and feel throughout your project. It follows a style guide, which helps in maintaining a uniform design across the entire application.</a:t>
            </a:r>
          </a:p>
          <a:p>
            <a:pPr algn="l">
              <a:buFont typeface="+mj-lt"/>
              <a:buAutoNum type="arabicPeriod"/>
            </a:pPr>
            <a:r>
              <a:rPr lang="en-US" b="1" i="0" dirty="0">
                <a:solidFill>
                  <a:srgbClr val="374151"/>
                </a:solidFill>
                <a:effectLst/>
                <a:latin typeface="Söhne"/>
              </a:rPr>
              <a:t>Customization</a:t>
            </a:r>
            <a:r>
              <a:rPr lang="en-US" b="0" i="0" dirty="0">
                <a:solidFill>
                  <a:srgbClr val="374151"/>
                </a:solidFill>
                <a:effectLst/>
                <a:latin typeface="Söhne"/>
              </a:rPr>
              <a:t>: While Bootstrap provides a default theme, it's highly customizable. You can use the customizer tool to select the specific components and styles you need for your project. Additionally, you can override Bootstrap's default CSS with your own styles, giving you full control over the design.</a:t>
            </a:r>
          </a:p>
          <a:p>
            <a:pPr algn="l">
              <a:buFont typeface="+mj-lt"/>
              <a:buAutoNum type="arabicPeriod"/>
            </a:pPr>
            <a:r>
              <a:rPr lang="en-US" b="1" i="0" dirty="0">
                <a:solidFill>
                  <a:srgbClr val="374151"/>
                </a:solidFill>
                <a:effectLst/>
                <a:latin typeface="Söhne"/>
              </a:rPr>
              <a:t>Cross-Browser Compatibility</a:t>
            </a:r>
            <a:r>
              <a:rPr lang="en-US" b="0" i="0" dirty="0">
                <a:solidFill>
                  <a:srgbClr val="374151"/>
                </a:solidFill>
                <a:effectLst/>
                <a:latin typeface="Söhne"/>
              </a:rPr>
              <a:t>: Bootstrap is tested and compatible with various web browsers, including Chrome, Firefox, Safari, and Internet Explorer, ensuring that your website functions correctly on most platforms.</a:t>
            </a:r>
          </a:p>
          <a:p>
            <a:pPr algn="l">
              <a:buFont typeface="+mj-lt"/>
              <a:buAutoNum type="arabicPeriod"/>
            </a:pPr>
            <a:r>
              <a:rPr lang="en-US" b="1" i="0" dirty="0">
                <a:solidFill>
                  <a:srgbClr val="374151"/>
                </a:solidFill>
                <a:effectLst/>
                <a:latin typeface="Söhne"/>
              </a:rPr>
              <a:t>Open Source and Community Support</a:t>
            </a:r>
            <a:r>
              <a:rPr lang="en-US" b="0" i="0" dirty="0">
                <a:solidFill>
                  <a:srgbClr val="374151"/>
                </a:solidFill>
                <a:effectLst/>
                <a:latin typeface="Söhne"/>
              </a:rPr>
              <a:t>: Bootstrap is open-source, which means it's free to use and has a large community of developers contributing to its development and providing support. You can find extensive documentation, tutorials, and third-party resources to assist you.</a:t>
            </a:r>
          </a:p>
          <a:p>
            <a:pPr algn="l">
              <a:buFont typeface="+mj-lt"/>
              <a:buAutoNum type="arabicPeriod"/>
            </a:pPr>
            <a:r>
              <a:rPr lang="en-US" b="1" i="0" dirty="0">
                <a:solidFill>
                  <a:srgbClr val="374151"/>
                </a:solidFill>
                <a:effectLst/>
                <a:latin typeface="Söhne"/>
              </a:rPr>
              <a:t>Accessibility</a:t>
            </a:r>
            <a:r>
              <a:rPr lang="en-US" b="0" i="0" dirty="0">
                <a:solidFill>
                  <a:srgbClr val="374151"/>
                </a:solidFill>
                <a:effectLst/>
                <a:latin typeface="Söhne"/>
              </a:rPr>
              <a:t>: Bootstrap places a strong emphasis on creating accessible websites. It includes ARIA roles and attributes for screen readers and focuses on keyboard navigation for enhanced accessibility.</a:t>
            </a:r>
          </a:p>
          <a:p>
            <a:pPr algn="l">
              <a:buFont typeface="+mj-lt"/>
              <a:buAutoNum type="arabicPeriod"/>
            </a:pPr>
            <a:r>
              <a:rPr lang="en-US" b="1" i="0" dirty="0">
                <a:solidFill>
                  <a:srgbClr val="374151"/>
                </a:solidFill>
                <a:effectLst/>
                <a:latin typeface="Söhne"/>
              </a:rPr>
              <a:t>Modularity</a:t>
            </a:r>
            <a:r>
              <a:rPr lang="en-US" b="0" i="0" dirty="0">
                <a:solidFill>
                  <a:srgbClr val="374151"/>
                </a:solidFill>
                <a:effectLst/>
                <a:latin typeface="Söhne"/>
              </a:rPr>
              <a:t>: Bootstrap is built using a modular approach. You can include only the components you need, reducing the size of your CSS and JavaScript files and improving page load times.</a:t>
            </a:r>
          </a:p>
          <a:p>
            <a:pPr algn="l">
              <a:buFont typeface="+mj-lt"/>
              <a:buAutoNum type="arabicPeriod"/>
            </a:pPr>
            <a:r>
              <a:rPr lang="en-US" b="0" i="0" dirty="0">
                <a:solidFill>
                  <a:srgbClr val="374151"/>
                </a:solidFill>
                <a:effectLst/>
                <a:latin typeface="Söhne"/>
              </a:rPr>
              <a:t>development.</a:t>
            </a:r>
          </a:p>
          <a:p>
            <a:endParaRPr lang="en-IN" dirty="0"/>
          </a:p>
        </p:txBody>
      </p:sp>
    </p:spTree>
    <p:extLst>
      <p:ext uri="{BB962C8B-B14F-4D97-AF65-F5344CB8AC3E}">
        <p14:creationId xmlns:p14="http://schemas.microsoft.com/office/powerpoint/2010/main" val="351877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4332D-2CA8-1187-2E3A-0C4245E1AAFF}"/>
              </a:ext>
            </a:extLst>
          </p:cNvPr>
          <p:cNvPicPr>
            <a:picLocks noChangeAspect="1"/>
          </p:cNvPicPr>
          <p:nvPr/>
        </p:nvPicPr>
        <p:blipFill>
          <a:blip r:embed="rId2"/>
          <a:stretch>
            <a:fillRect/>
          </a:stretch>
        </p:blipFill>
        <p:spPr>
          <a:xfrm>
            <a:off x="1048870" y="253524"/>
            <a:ext cx="9762017" cy="6350952"/>
          </a:xfrm>
          <a:prstGeom prst="rect">
            <a:avLst/>
          </a:prstGeom>
        </p:spPr>
      </p:pic>
    </p:spTree>
    <p:extLst>
      <p:ext uri="{BB962C8B-B14F-4D97-AF65-F5344CB8AC3E}">
        <p14:creationId xmlns:p14="http://schemas.microsoft.com/office/powerpoint/2010/main" val="217255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2A57FE-E8A0-173F-810D-41A75DF1793F}"/>
              </a:ext>
            </a:extLst>
          </p:cNvPr>
          <p:cNvSpPr txBox="1"/>
          <p:nvPr/>
        </p:nvSpPr>
        <p:spPr>
          <a:xfrm>
            <a:off x="179294" y="286871"/>
            <a:ext cx="11627224" cy="5078313"/>
          </a:xfrm>
          <a:prstGeom prst="rect">
            <a:avLst/>
          </a:prstGeom>
          <a:noFill/>
        </p:spPr>
        <p:txBody>
          <a:bodyPr wrap="square" rtlCol="0">
            <a:spAutoFit/>
          </a:bodyPr>
          <a:lstStyle/>
          <a:p>
            <a:r>
              <a:rPr lang="en-US" b="1" i="0" dirty="0">
                <a:effectLst/>
                <a:latin typeface="Söhne"/>
              </a:rPr>
              <a:t>Grid Layout</a:t>
            </a:r>
            <a:r>
              <a:rPr lang="en-US" b="0" i="0" dirty="0">
                <a:solidFill>
                  <a:srgbClr val="374151"/>
                </a:solidFill>
                <a:effectLst/>
                <a:latin typeface="Söhne"/>
              </a:rPr>
              <a:t>: Thumbnails are often used in a grid layout to display multiple items side by side. You can use Bootstrap's grid system to create a grid of thumbnails. </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 Bootstrap's grid system and responsive utilities ensure that your thumbnail grid adapts to different screen sizes and devices.</a:t>
            </a:r>
          </a:p>
          <a:p>
            <a:pPr algn="l"/>
            <a:r>
              <a:rPr lang="en-US" b="0" i="0" dirty="0">
                <a:solidFill>
                  <a:srgbClr val="374151"/>
                </a:solidFill>
                <a:effectLst/>
                <a:latin typeface="Söhne"/>
              </a:rPr>
              <a:t>By following these steps, you can create a set of responsive thumbnails using Bootstrap. You can customize the styling and layout to match your specific design requirements and include any content you'd like within the thumbnail containers. Thumbnails are commonly used for image galleries, product listings, and more on websites.</a:t>
            </a:r>
          </a:p>
          <a:p>
            <a:endParaRPr lang="en-US" dirty="0">
              <a:solidFill>
                <a:srgbClr val="374151"/>
              </a:solidFill>
              <a:latin typeface="Söhne"/>
            </a:endParaRPr>
          </a:p>
          <a:p>
            <a:r>
              <a:rPr lang="en-US" dirty="0">
                <a:solidFill>
                  <a:srgbClr val="374151"/>
                </a:solidFill>
                <a:latin typeface="Söhne"/>
              </a:rPr>
              <a:t>7.</a:t>
            </a:r>
            <a:r>
              <a:rPr lang="en-IN" dirty="0"/>
              <a:t> In Bootstrap 4, what is flexbox?</a:t>
            </a:r>
            <a:endParaRPr lang="en-US" dirty="0">
              <a:solidFill>
                <a:srgbClr val="374151"/>
              </a:solidFill>
              <a:latin typeface="Söhne"/>
            </a:endParaRPr>
          </a:p>
          <a:p>
            <a:pPr algn="l"/>
            <a:r>
              <a:rPr lang="en-US" dirty="0">
                <a:solidFill>
                  <a:srgbClr val="374151"/>
                </a:solidFill>
                <a:latin typeface="Söhne"/>
              </a:rPr>
              <a:t>Ans: </a:t>
            </a:r>
            <a:r>
              <a:rPr lang="en-US" b="0" i="0" dirty="0">
                <a:solidFill>
                  <a:srgbClr val="374151"/>
                </a:solidFill>
                <a:effectLst/>
                <a:latin typeface="Söhne"/>
              </a:rPr>
              <a:t>In Bootstrap 4, Flexbox (short for "Flexible Box Layout") is a powerful CSS layout model that is used to create flexible and efficient page layouts. Bootstrap 4 introduced a significant shift toward using Flexbox as the primary layout system for its grid components, replacing the traditional float-based layout system that was used in Bootstrap 3.</a:t>
            </a:r>
          </a:p>
          <a:p>
            <a:pPr algn="l"/>
            <a:r>
              <a:rPr lang="en-US" b="0" i="0" dirty="0">
                <a:solidFill>
                  <a:srgbClr val="374151"/>
                </a:solidFill>
                <a:effectLst/>
                <a:latin typeface="Söhne"/>
              </a:rPr>
              <a:t>Here are the key points to understand about Flexbox in Bootstrap 4:</a:t>
            </a:r>
          </a:p>
          <a:p>
            <a:pPr algn="l">
              <a:buFont typeface="+mj-lt"/>
              <a:buAutoNum type="arabicPeriod"/>
            </a:pPr>
            <a:r>
              <a:rPr lang="en-US" b="1" i="0" dirty="0">
                <a:solidFill>
                  <a:srgbClr val="374151"/>
                </a:solidFill>
                <a:effectLst/>
                <a:latin typeface="Söhne"/>
              </a:rPr>
              <a:t>Responsive Layout</a:t>
            </a:r>
            <a:r>
              <a:rPr lang="en-US" b="0" i="0" dirty="0">
                <a:solidFill>
                  <a:srgbClr val="374151"/>
                </a:solidFill>
                <a:effectLst/>
                <a:latin typeface="Söhne"/>
              </a:rPr>
              <a:t>: Flexbox makes it easier to create responsive layouts that adapt to different screen sizes and devices. It simplifies the process of building complex grid structures and aligning content both horizontally and vertically.</a:t>
            </a:r>
          </a:p>
          <a:p>
            <a:pPr algn="l">
              <a:buFont typeface="+mj-lt"/>
              <a:buAutoNum type="arabicPeriod"/>
            </a:pPr>
            <a:r>
              <a:rPr lang="en-US" b="1" i="0" dirty="0">
                <a:solidFill>
                  <a:srgbClr val="374151"/>
                </a:solidFill>
                <a:effectLst/>
                <a:latin typeface="Söhne"/>
              </a:rPr>
              <a:t>Equal Height Columns</a:t>
            </a:r>
            <a:r>
              <a:rPr lang="en-US" b="0" i="0" dirty="0">
                <a:solidFill>
                  <a:srgbClr val="374151"/>
                </a:solidFill>
                <a:effectLst/>
                <a:latin typeface="Söhne"/>
              </a:rPr>
              <a:t>: One of the notable advantages of Flexbox is its ability to create equal height columns without the need for complex workarounds or JavaScript. This is particularly useful for creating grids of content with consistent heights.</a:t>
            </a:r>
          </a:p>
          <a:p>
            <a:endParaRPr lang="en-US" dirty="0">
              <a:solidFill>
                <a:srgbClr val="374151"/>
              </a:solidFill>
              <a:latin typeface="Söhne"/>
            </a:endParaRPr>
          </a:p>
        </p:txBody>
      </p:sp>
    </p:spTree>
    <p:extLst>
      <p:ext uri="{BB962C8B-B14F-4D97-AF65-F5344CB8AC3E}">
        <p14:creationId xmlns:p14="http://schemas.microsoft.com/office/powerpoint/2010/main" val="210457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7721C-ADAB-CDC5-2F45-7FCC3C60B91C}"/>
              </a:ext>
            </a:extLst>
          </p:cNvPr>
          <p:cNvSpPr txBox="1"/>
          <p:nvPr/>
        </p:nvSpPr>
        <p:spPr>
          <a:xfrm>
            <a:off x="286871" y="349624"/>
            <a:ext cx="11465858" cy="313932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No More </a:t>
            </a:r>
            <a:r>
              <a:rPr lang="en-US" b="1" i="0" dirty="0" err="1">
                <a:solidFill>
                  <a:srgbClr val="374151"/>
                </a:solidFill>
                <a:effectLst/>
                <a:latin typeface="Söhne"/>
              </a:rPr>
              <a:t>Clearfix</a:t>
            </a:r>
            <a:r>
              <a:rPr lang="en-US" b="0" i="0" dirty="0">
                <a:solidFill>
                  <a:srgbClr val="374151"/>
                </a:solidFill>
                <a:effectLst/>
                <a:latin typeface="Söhne"/>
              </a:rPr>
              <a:t>: With Flexbox, there is no need for the traditional </a:t>
            </a:r>
            <a:r>
              <a:rPr lang="en-US" b="0" i="0" dirty="0" err="1">
                <a:solidFill>
                  <a:srgbClr val="374151"/>
                </a:solidFill>
                <a:effectLst/>
                <a:latin typeface="Söhne"/>
              </a:rPr>
              <a:t>clearfix</a:t>
            </a:r>
            <a:r>
              <a:rPr lang="en-US" b="0" i="0" dirty="0">
                <a:solidFill>
                  <a:srgbClr val="374151"/>
                </a:solidFill>
                <a:effectLst/>
                <a:latin typeface="Söhne"/>
              </a:rPr>
              <a:t> techniques that were used in Bootstrap 3 to prevent columns from overlapping. Flexbox handles the alignment and spacing of columns more naturally.</a:t>
            </a:r>
          </a:p>
          <a:p>
            <a:pPr algn="l">
              <a:buFont typeface="+mj-lt"/>
              <a:buAutoNum type="arabicPeriod"/>
            </a:pPr>
            <a:r>
              <a:rPr lang="en-US" b="1" i="0" dirty="0">
                <a:solidFill>
                  <a:srgbClr val="374151"/>
                </a:solidFill>
                <a:effectLst/>
                <a:latin typeface="Söhne"/>
              </a:rPr>
              <a:t>Ordering</a:t>
            </a:r>
            <a:r>
              <a:rPr lang="en-US" b="0" i="0" dirty="0">
                <a:solidFill>
                  <a:srgbClr val="374151"/>
                </a:solidFill>
                <a:effectLst/>
                <a:latin typeface="Söhne"/>
              </a:rPr>
              <a:t>: Flexbox allows for easy reordering of content within a row, which can be useful for creating alternative layouts on different devices</a:t>
            </a:r>
          </a:p>
          <a:p>
            <a:pPr algn="l">
              <a:buFont typeface="+mj-lt"/>
              <a:buAutoNum type="arabicPeriod"/>
            </a:pPr>
            <a:r>
              <a:rPr lang="en-US" b="1" i="0" dirty="0">
                <a:solidFill>
                  <a:srgbClr val="374151"/>
                </a:solidFill>
                <a:effectLst/>
                <a:latin typeface="Söhne"/>
              </a:rPr>
              <a:t>Alignment</a:t>
            </a:r>
            <a:r>
              <a:rPr lang="en-US" b="0" i="0" dirty="0">
                <a:solidFill>
                  <a:srgbClr val="374151"/>
                </a:solidFill>
                <a:effectLst/>
                <a:latin typeface="Söhne"/>
              </a:rPr>
              <a:t>: Flexbox simplifies content alignment both horizontally and vertically. You can center content, align it to the start or end of a container, and distribute space evenly between elements.</a:t>
            </a:r>
          </a:p>
          <a:p>
            <a:pPr algn="l">
              <a:buFont typeface="+mj-lt"/>
              <a:buAutoNum type="arabicPeriod"/>
            </a:pPr>
            <a:r>
              <a:rPr lang="en-US" b="1" i="0" dirty="0">
                <a:solidFill>
                  <a:srgbClr val="374151"/>
                </a:solidFill>
                <a:effectLst/>
                <a:latin typeface="Söhne"/>
              </a:rPr>
              <a:t>No Floats</a:t>
            </a:r>
            <a:r>
              <a:rPr lang="en-US" b="0" i="0" dirty="0">
                <a:solidFill>
                  <a:srgbClr val="374151"/>
                </a:solidFill>
                <a:effectLst/>
                <a:latin typeface="Söhne"/>
              </a:rPr>
              <a:t>: In Flexbox-based layouts, there is no need to use floats to achieve proper column alignment. This eliminates many of the issues associated with floated elements.</a:t>
            </a:r>
          </a:p>
          <a:p>
            <a:pPr algn="l">
              <a:buFont typeface="+mj-lt"/>
              <a:buAutoNum type="arabicPeriod"/>
            </a:pPr>
            <a:r>
              <a:rPr lang="en-US" b="1" i="0" dirty="0">
                <a:solidFill>
                  <a:srgbClr val="374151"/>
                </a:solidFill>
                <a:effectLst/>
                <a:latin typeface="Söhne"/>
              </a:rPr>
              <a:t>Nesting Flex Containers</a:t>
            </a:r>
            <a:r>
              <a:rPr lang="en-US" b="0" i="0" dirty="0">
                <a:solidFill>
                  <a:srgbClr val="374151"/>
                </a:solidFill>
                <a:effectLst/>
                <a:latin typeface="Söhne"/>
              </a:rPr>
              <a:t>: You can nest flex containers within one another, allowing you to create complex and deeply nested layouts.</a:t>
            </a:r>
          </a:p>
          <a:p>
            <a:endParaRPr lang="en-IN" dirty="0"/>
          </a:p>
        </p:txBody>
      </p:sp>
      <p:pic>
        <p:nvPicPr>
          <p:cNvPr id="5" name="Picture 4">
            <a:extLst>
              <a:ext uri="{FF2B5EF4-FFF2-40B4-BE49-F238E27FC236}">
                <a16:creationId xmlns:a16="http://schemas.microsoft.com/office/drawing/2014/main" id="{A1717615-6975-B681-044C-5CF0A9E96A08}"/>
              </a:ext>
            </a:extLst>
          </p:cNvPr>
          <p:cNvPicPr>
            <a:picLocks noChangeAspect="1"/>
          </p:cNvPicPr>
          <p:nvPr/>
        </p:nvPicPr>
        <p:blipFill>
          <a:blip r:embed="rId2"/>
          <a:stretch>
            <a:fillRect/>
          </a:stretch>
        </p:blipFill>
        <p:spPr>
          <a:xfrm>
            <a:off x="1499190" y="3175820"/>
            <a:ext cx="8817104" cy="3482642"/>
          </a:xfrm>
          <a:prstGeom prst="rect">
            <a:avLst/>
          </a:prstGeom>
        </p:spPr>
      </p:pic>
    </p:spTree>
    <p:extLst>
      <p:ext uri="{BB962C8B-B14F-4D97-AF65-F5344CB8AC3E}">
        <p14:creationId xmlns:p14="http://schemas.microsoft.com/office/powerpoint/2010/main" val="280686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14704-EFB1-B702-0489-C62070BDC032}"/>
              </a:ext>
            </a:extLst>
          </p:cNvPr>
          <p:cNvSpPr txBox="1"/>
          <p:nvPr/>
        </p:nvSpPr>
        <p:spPr>
          <a:xfrm>
            <a:off x="304800" y="268941"/>
            <a:ext cx="11510682" cy="6463308"/>
          </a:xfrm>
          <a:prstGeom prst="rect">
            <a:avLst/>
          </a:prstGeom>
          <a:noFill/>
        </p:spPr>
        <p:txBody>
          <a:bodyPr wrap="square" rtlCol="0">
            <a:spAutoFit/>
          </a:bodyPr>
          <a:lstStyle/>
          <a:p>
            <a:r>
              <a:rPr lang="en-US" dirty="0"/>
              <a:t>8.</a:t>
            </a:r>
            <a:r>
              <a:rPr lang="en-US" sz="3600" dirty="0"/>
              <a:t>How can one create an alert in Bootstrap?</a:t>
            </a:r>
          </a:p>
          <a:p>
            <a:pPr algn="l"/>
            <a:r>
              <a:rPr lang="en-US" sz="3600" dirty="0" err="1"/>
              <a:t>Ans:</a:t>
            </a:r>
            <a:r>
              <a:rPr lang="en-US" sz="3600" b="0" i="0" dirty="0" err="1">
                <a:solidFill>
                  <a:srgbClr val="374151"/>
                </a:solidFill>
                <a:effectLst/>
                <a:latin typeface="Söhne"/>
              </a:rPr>
              <a:t>In</a:t>
            </a:r>
            <a:r>
              <a:rPr lang="en-US" sz="3600" b="0" i="0" dirty="0">
                <a:solidFill>
                  <a:srgbClr val="374151"/>
                </a:solidFill>
                <a:effectLst/>
                <a:latin typeface="Söhne"/>
              </a:rPr>
              <a:t> Bootstrap, you can create alerts to provide important information or notifications to your users. Alerts are typically displayed as boxes with text and optional close buttons. Bootstrap provides CSS classes and JavaScript for creating and styling alerts. Here's how you can create an alert in Bootstrap:</a:t>
            </a:r>
          </a:p>
          <a:p>
            <a:pPr algn="l">
              <a:buFont typeface="+mj-lt"/>
              <a:buAutoNum type="arabicPeriod"/>
            </a:pPr>
            <a:r>
              <a:rPr lang="en-US" sz="3600" b="1" i="0" dirty="0">
                <a:solidFill>
                  <a:srgbClr val="374151"/>
                </a:solidFill>
                <a:effectLst/>
                <a:latin typeface="Söhne"/>
              </a:rPr>
              <a:t>HTML Structure</a:t>
            </a:r>
            <a:r>
              <a:rPr lang="en-US" sz="3600" b="0" i="0" dirty="0">
                <a:solidFill>
                  <a:srgbClr val="374151"/>
                </a:solidFill>
                <a:effectLst/>
                <a:latin typeface="Söhne"/>
              </a:rPr>
              <a:t>: Start by adding an HTML element with the class to create the alert container. Within the alert container, you can place your alert content and optional close button.</a:t>
            </a:r>
          </a:p>
          <a:p>
            <a:r>
              <a:rPr lang="en-US" dirty="0"/>
              <a:t> </a:t>
            </a:r>
            <a:endParaRPr lang="en-IN" dirty="0"/>
          </a:p>
        </p:txBody>
      </p:sp>
    </p:spTree>
    <p:extLst>
      <p:ext uri="{BB962C8B-B14F-4D97-AF65-F5344CB8AC3E}">
        <p14:creationId xmlns:p14="http://schemas.microsoft.com/office/powerpoint/2010/main" val="79528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3ADF2-B75E-3CA2-19FC-CE0B90ACC78F}"/>
              </a:ext>
            </a:extLst>
          </p:cNvPr>
          <p:cNvPicPr>
            <a:picLocks noChangeAspect="1"/>
          </p:cNvPicPr>
          <p:nvPr/>
        </p:nvPicPr>
        <p:blipFill>
          <a:blip r:embed="rId2"/>
          <a:stretch>
            <a:fillRect/>
          </a:stretch>
        </p:blipFill>
        <p:spPr>
          <a:xfrm>
            <a:off x="944433" y="335012"/>
            <a:ext cx="10303133" cy="6187976"/>
          </a:xfrm>
          <a:prstGeom prst="rect">
            <a:avLst/>
          </a:prstGeom>
        </p:spPr>
      </p:pic>
    </p:spTree>
    <p:extLst>
      <p:ext uri="{BB962C8B-B14F-4D97-AF65-F5344CB8AC3E}">
        <p14:creationId xmlns:p14="http://schemas.microsoft.com/office/powerpoint/2010/main" val="320121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B78A5-B4D0-BCDC-5BB9-499E977ECC5E}"/>
              </a:ext>
            </a:extLst>
          </p:cNvPr>
          <p:cNvSpPr txBox="1"/>
          <p:nvPr/>
        </p:nvSpPr>
        <p:spPr>
          <a:xfrm>
            <a:off x="457200" y="358588"/>
            <a:ext cx="11367247" cy="1754326"/>
          </a:xfrm>
          <a:prstGeom prst="rect">
            <a:avLst/>
          </a:prstGeom>
          <a:noFill/>
        </p:spPr>
        <p:txBody>
          <a:bodyPr wrap="square" rtlCol="0">
            <a:spAutoFit/>
          </a:bodyPr>
          <a:lstStyle/>
          <a:p>
            <a:r>
              <a:rPr lang="en-IN" dirty="0"/>
              <a:t>10.</a:t>
            </a:r>
            <a:r>
              <a:rPr lang="en-US" dirty="0"/>
              <a:t> What is a bootstrap card and how would you create one? </a:t>
            </a:r>
          </a:p>
          <a:p>
            <a:r>
              <a:rPr lang="en-US" dirty="0" err="1"/>
              <a:t>Ans:</a:t>
            </a:r>
            <a:r>
              <a:rPr lang="en-US" b="0" i="0" dirty="0" err="1">
                <a:solidFill>
                  <a:srgbClr val="374151"/>
                </a:solidFill>
                <a:effectLst/>
                <a:latin typeface="Söhne"/>
              </a:rPr>
              <a:t>A</a:t>
            </a:r>
            <a:r>
              <a:rPr lang="en-US" b="0" i="0" dirty="0">
                <a:solidFill>
                  <a:srgbClr val="374151"/>
                </a:solidFill>
                <a:effectLst/>
                <a:latin typeface="Söhne"/>
              </a:rPr>
              <a:t> Bootstrap card is a versatile and lightweight container that you can use to display various types of content, such as images, text, links, and more, in a structured and visually appealing way. Bootstrap cards are designed to be easily customizable and responsive, making them an ideal choice for presenting content on your website. Here's how to create a Bootstrap card</a:t>
            </a:r>
          </a:p>
          <a:p>
            <a:endParaRPr lang="en-IN" dirty="0"/>
          </a:p>
        </p:txBody>
      </p:sp>
    </p:spTree>
    <p:extLst>
      <p:ext uri="{BB962C8B-B14F-4D97-AF65-F5344CB8AC3E}">
        <p14:creationId xmlns:p14="http://schemas.microsoft.com/office/powerpoint/2010/main" val="410307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A90CF-F0B0-A6DB-6A68-961B3E03B845}"/>
              </a:ext>
            </a:extLst>
          </p:cNvPr>
          <p:cNvPicPr>
            <a:picLocks noChangeAspect="1"/>
          </p:cNvPicPr>
          <p:nvPr/>
        </p:nvPicPr>
        <p:blipFill>
          <a:blip r:embed="rId2"/>
          <a:stretch>
            <a:fillRect/>
          </a:stretch>
        </p:blipFill>
        <p:spPr>
          <a:xfrm>
            <a:off x="1425388" y="131407"/>
            <a:ext cx="8257434" cy="6457651"/>
          </a:xfrm>
          <a:prstGeom prst="rect">
            <a:avLst/>
          </a:prstGeom>
        </p:spPr>
      </p:pic>
    </p:spTree>
    <p:extLst>
      <p:ext uri="{BB962C8B-B14F-4D97-AF65-F5344CB8AC3E}">
        <p14:creationId xmlns:p14="http://schemas.microsoft.com/office/powerpoint/2010/main" val="275544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EE2D64-B781-A67C-EA35-E25DB35148E8}"/>
              </a:ext>
            </a:extLst>
          </p:cNvPr>
          <p:cNvSpPr txBox="1"/>
          <p:nvPr/>
        </p:nvSpPr>
        <p:spPr>
          <a:xfrm>
            <a:off x="0" y="421341"/>
            <a:ext cx="12039600" cy="369332"/>
          </a:xfrm>
          <a:prstGeom prst="rect">
            <a:avLst/>
          </a:prstGeom>
          <a:noFill/>
        </p:spPr>
        <p:txBody>
          <a:bodyPr wrap="square" rtlCol="0">
            <a:spAutoFit/>
          </a:bodyPr>
          <a:lstStyle/>
          <a:p>
            <a:r>
              <a:rPr lang="en-IN" dirty="0"/>
              <a:t>Card:</a:t>
            </a:r>
          </a:p>
        </p:txBody>
      </p:sp>
      <p:pic>
        <p:nvPicPr>
          <p:cNvPr id="4" name="Picture 3">
            <a:extLst>
              <a:ext uri="{FF2B5EF4-FFF2-40B4-BE49-F238E27FC236}">
                <a16:creationId xmlns:a16="http://schemas.microsoft.com/office/drawing/2014/main" id="{8719FB32-DC57-303F-DBA5-311BA28AFA1E}"/>
              </a:ext>
            </a:extLst>
          </p:cNvPr>
          <p:cNvPicPr>
            <a:picLocks noChangeAspect="1"/>
          </p:cNvPicPr>
          <p:nvPr/>
        </p:nvPicPr>
        <p:blipFill>
          <a:blip r:embed="rId2"/>
          <a:stretch>
            <a:fillRect/>
          </a:stretch>
        </p:blipFill>
        <p:spPr>
          <a:xfrm>
            <a:off x="83299" y="1116129"/>
            <a:ext cx="12025402" cy="4625741"/>
          </a:xfrm>
          <a:prstGeom prst="rect">
            <a:avLst/>
          </a:prstGeom>
        </p:spPr>
      </p:pic>
    </p:spTree>
    <p:extLst>
      <p:ext uri="{BB962C8B-B14F-4D97-AF65-F5344CB8AC3E}">
        <p14:creationId xmlns:p14="http://schemas.microsoft.com/office/powerpoint/2010/main" val="251367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F07C0-5AFA-2070-E0FD-5B64B1CB4D6C}"/>
              </a:ext>
            </a:extLst>
          </p:cNvPr>
          <p:cNvSpPr txBox="1"/>
          <p:nvPr/>
        </p:nvSpPr>
        <p:spPr>
          <a:xfrm>
            <a:off x="493059" y="295835"/>
            <a:ext cx="11241741" cy="2850777"/>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F55CA56B-94F7-98A2-D67F-F4DE237C6E52}"/>
              </a:ext>
            </a:extLst>
          </p:cNvPr>
          <p:cNvSpPr txBox="1"/>
          <p:nvPr/>
        </p:nvSpPr>
        <p:spPr>
          <a:xfrm>
            <a:off x="179294" y="268941"/>
            <a:ext cx="11403106" cy="590931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Built-In JavaScript Plugins</a:t>
            </a:r>
            <a:r>
              <a:rPr lang="en-US" b="0" i="0" dirty="0">
                <a:solidFill>
                  <a:srgbClr val="374151"/>
                </a:solidFill>
                <a:effectLst/>
                <a:latin typeface="Söhne"/>
              </a:rPr>
              <a:t>: Bootstrap comes with a variety of JavaScript plugins, such as carousels, modals, and tooltips, which can be easily integrated into your project. This saves time on writing custom JavaScript code for common functionality.</a:t>
            </a:r>
          </a:p>
          <a:p>
            <a:pPr algn="l">
              <a:buFont typeface="+mj-lt"/>
              <a:buAutoNum type="arabicPeriod"/>
            </a:pPr>
            <a:r>
              <a:rPr lang="en-US" b="1" i="0" dirty="0">
                <a:solidFill>
                  <a:srgbClr val="374151"/>
                </a:solidFill>
                <a:effectLst/>
                <a:latin typeface="Söhne"/>
              </a:rPr>
              <a:t>Large Community and Ecosystem</a:t>
            </a:r>
            <a:r>
              <a:rPr lang="en-US" b="0" i="0" dirty="0">
                <a:solidFill>
                  <a:srgbClr val="374151"/>
                </a:solidFill>
                <a:effectLst/>
                <a:latin typeface="Söhne"/>
              </a:rPr>
              <a:t>: Bootstrap's popularity has led to a vast ecosystem of themes, templates, and third-party extensions. This makes it easier to find resources and tools that complement your development needs.</a:t>
            </a:r>
          </a:p>
          <a:p>
            <a:pPr algn="l">
              <a:buFont typeface="+mj-lt"/>
              <a:buAutoNum type="arabicPeriod"/>
            </a:pPr>
            <a:r>
              <a:rPr lang="en-US" b="1" i="0" dirty="0">
                <a:solidFill>
                  <a:srgbClr val="374151"/>
                </a:solidFill>
                <a:effectLst/>
                <a:latin typeface="Söhne"/>
              </a:rPr>
              <a:t>Support for Flexbox and Grid Layout</a:t>
            </a:r>
            <a:r>
              <a:rPr lang="en-US" b="0" i="0" dirty="0">
                <a:solidFill>
                  <a:srgbClr val="374151"/>
                </a:solidFill>
                <a:effectLst/>
                <a:latin typeface="Söhne"/>
              </a:rPr>
              <a:t>: Bootstrap 5 introduced improved support for modern CSS layout features like Flexbox and CSS Grid, offering more layout options and flexibility.</a:t>
            </a:r>
          </a:p>
          <a:p>
            <a:pPr algn="l">
              <a:buFont typeface="+mj-lt"/>
              <a:buAutoNum type="arabicPeriod"/>
            </a:pPr>
            <a:r>
              <a:rPr lang="en-US" b="1" i="0" dirty="0">
                <a:solidFill>
                  <a:srgbClr val="374151"/>
                </a:solidFill>
                <a:effectLst/>
                <a:latin typeface="Söhne"/>
              </a:rPr>
              <a:t>Security</a:t>
            </a:r>
            <a:r>
              <a:rPr lang="en-US" b="0" i="0" dirty="0">
                <a:solidFill>
                  <a:srgbClr val="374151"/>
                </a:solidFill>
                <a:effectLst/>
                <a:latin typeface="Söhne"/>
              </a:rPr>
              <a:t>: Bootstrap is regularly updated to address security issues and vulnerabilities, making it a safer choice for web development.</a:t>
            </a:r>
          </a:p>
          <a:p>
            <a:endParaRPr lang="en-IN" dirty="0"/>
          </a:p>
          <a:p>
            <a:r>
              <a:rPr lang="en-IN" dirty="0"/>
              <a:t>2.</a:t>
            </a:r>
            <a:r>
              <a:rPr lang="en-US" dirty="0"/>
              <a:t> What is a Bootstrap Container, and how does it work?</a:t>
            </a:r>
            <a:endParaRPr lang="en-IN" dirty="0"/>
          </a:p>
          <a:p>
            <a:r>
              <a:rPr lang="en-IN" dirty="0"/>
              <a:t>Ans: </a:t>
            </a:r>
            <a:r>
              <a:rPr lang="en-US" b="0" i="0" dirty="0">
                <a:solidFill>
                  <a:srgbClr val="374151"/>
                </a:solidFill>
                <a:effectLst/>
                <a:latin typeface="Söhne"/>
              </a:rPr>
              <a:t>Here's how a Bootstrap container works:</a:t>
            </a:r>
            <a:endParaRPr lang="en-IN" b="0" i="0" dirty="0">
              <a:solidFill>
                <a:srgbClr val="374151"/>
              </a:solidFill>
              <a:effectLst/>
              <a:latin typeface="Söhne"/>
            </a:endParaRPr>
          </a:p>
          <a:p>
            <a:r>
              <a:rPr lang="en-US" b="1" i="0" dirty="0">
                <a:effectLst/>
                <a:latin typeface="Söhne"/>
              </a:rPr>
              <a:t>Responsive Layout</a:t>
            </a:r>
            <a:r>
              <a:rPr lang="en-US" b="0" i="0" dirty="0">
                <a:solidFill>
                  <a:srgbClr val="374151"/>
                </a:solidFill>
                <a:effectLst/>
                <a:latin typeface="Söhne"/>
              </a:rPr>
              <a:t>: Bootstrap's grid system is based on a 12-column layout, which is divided into rows and columns. The container helps to organize and control the layout of these rows and columns. Containers come in different sizes:</a:t>
            </a:r>
            <a:endParaRPr lang="en-IN" dirty="0">
              <a:solidFill>
                <a:srgbClr val="374151"/>
              </a:solidFill>
              <a:latin typeface="Söhne"/>
            </a:endParaRPr>
          </a:p>
          <a:p>
            <a:r>
              <a:rPr lang="en-US" b="1" i="0" dirty="0">
                <a:effectLst/>
                <a:latin typeface="Söhne"/>
              </a:rPr>
              <a:t>fixed-Width Container</a:t>
            </a:r>
            <a:r>
              <a:rPr lang="en-US" b="0" i="0" dirty="0">
                <a:solidFill>
                  <a:srgbClr val="374151"/>
                </a:solidFill>
                <a:effectLst/>
                <a:latin typeface="Söhne"/>
              </a:rPr>
              <a:t>: When you apply the</a:t>
            </a:r>
            <a:r>
              <a:rPr lang="en-IN" b="0" i="0" dirty="0">
                <a:solidFill>
                  <a:srgbClr val="374151"/>
                </a:solidFill>
                <a:effectLst/>
                <a:latin typeface="Söhne"/>
              </a:rPr>
              <a:t> container </a:t>
            </a:r>
            <a:r>
              <a:rPr lang="en-US" b="0" i="0" dirty="0">
                <a:solidFill>
                  <a:srgbClr val="374151"/>
                </a:solidFill>
                <a:effectLst/>
                <a:latin typeface="Söhne"/>
              </a:rPr>
              <a:t>class to an HTML element, it creates a container with a fixed maximum width that adjusts its width based on the screen size. The maximum width varies depending on the screen size, ensuring that the content is not too wide or too narrow. This provides a clean and readable design on various devices.</a:t>
            </a:r>
          </a:p>
          <a:p>
            <a:r>
              <a:rPr lang="en-US" b="1" i="0" dirty="0">
                <a:effectLst/>
                <a:latin typeface="Söhne"/>
              </a:rPr>
              <a:t>Full-Width Container</a:t>
            </a:r>
            <a:r>
              <a:rPr lang="en-US" b="0" i="0" dirty="0">
                <a:solidFill>
                  <a:srgbClr val="374151"/>
                </a:solidFill>
                <a:effectLst/>
                <a:latin typeface="Söhne"/>
              </a:rPr>
              <a:t>: If you want your content to span the entire width of the viewport, you can use the </a:t>
            </a:r>
            <a:r>
              <a:rPr lang="en-US" dirty="0" err="1">
                <a:solidFill>
                  <a:srgbClr val="374151"/>
                </a:solidFill>
                <a:latin typeface="Söhne"/>
              </a:rPr>
              <a:t>containerflulid</a:t>
            </a:r>
            <a:endParaRPr lang="en-US" dirty="0">
              <a:solidFill>
                <a:srgbClr val="374151"/>
              </a:solidFill>
              <a:latin typeface="Söhne"/>
            </a:endParaRPr>
          </a:p>
          <a:p>
            <a:r>
              <a:rPr lang="en-US" b="0" i="0" dirty="0">
                <a:solidFill>
                  <a:srgbClr val="374151"/>
                </a:solidFill>
                <a:effectLst/>
                <a:latin typeface="Söhne"/>
              </a:rPr>
              <a:t>class. This makes the content expand to the edges of the screen, without any fixed maximum width. It is particularly useful for creating full-width hero sections or backgrounds.</a:t>
            </a:r>
            <a:endParaRPr lang="en-IN" dirty="0"/>
          </a:p>
        </p:txBody>
      </p:sp>
    </p:spTree>
    <p:extLst>
      <p:ext uri="{BB962C8B-B14F-4D97-AF65-F5344CB8AC3E}">
        <p14:creationId xmlns:p14="http://schemas.microsoft.com/office/powerpoint/2010/main" val="92124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3CEAC-86E9-3A9B-9756-8B04A249D0C7}"/>
              </a:ext>
            </a:extLst>
          </p:cNvPr>
          <p:cNvSpPr txBox="1"/>
          <p:nvPr/>
        </p:nvSpPr>
        <p:spPr>
          <a:xfrm>
            <a:off x="448235" y="313765"/>
            <a:ext cx="10981765" cy="1754326"/>
          </a:xfrm>
          <a:prstGeom prst="rect">
            <a:avLst/>
          </a:prstGeom>
          <a:noFill/>
        </p:spPr>
        <p:txBody>
          <a:bodyPr wrap="square" rtlCol="0">
            <a:spAutoFit/>
          </a:bodyPr>
          <a:lstStyle/>
          <a:p>
            <a:pPr algn="l">
              <a:buFont typeface="+mj-lt"/>
              <a:buAutoNum type="arabicPeriod"/>
            </a:pPr>
            <a:r>
              <a:rPr lang="en-US" b="1" i="0" dirty="0">
                <a:effectLst/>
                <a:latin typeface="Söhne"/>
              </a:rPr>
              <a:t>Centered Content</a:t>
            </a:r>
            <a:r>
              <a:rPr lang="en-US" b="0" i="0" dirty="0">
                <a:solidFill>
                  <a:srgbClr val="374151"/>
                </a:solidFill>
                <a:effectLst/>
                <a:latin typeface="Söhne"/>
              </a:rPr>
              <a:t>: Regardless of whether you use a the content inside the container is automatically centered both horizontally and vertically. This is especially useful for ensuring a consistent design and readability.</a:t>
            </a:r>
          </a:p>
          <a:p>
            <a:pPr algn="l">
              <a:buFont typeface="+mj-lt"/>
              <a:buAutoNum type="arabicPeriod"/>
            </a:pPr>
            <a:r>
              <a:rPr lang="en-US" b="1" i="0" dirty="0">
                <a:solidFill>
                  <a:srgbClr val="374151"/>
                </a:solidFill>
                <a:effectLst/>
                <a:latin typeface="Söhne"/>
              </a:rPr>
              <a:t>Responsiveness</a:t>
            </a:r>
            <a:r>
              <a:rPr lang="en-US" b="0" i="0" dirty="0">
                <a:solidFill>
                  <a:srgbClr val="374151"/>
                </a:solidFill>
                <a:effectLst/>
                <a:latin typeface="Söhne"/>
              </a:rPr>
              <a:t>: As the screen size changes (e.g., on different devices or when resizing the browser window), the Bootstrap container adjusts its width and the layout of its contents to maintain a visually appealing and readable design. This ensures that your website is responsive and adapts to various screen sizes.</a:t>
            </a:r>
          </a:p>
          <a:p>
            <a:endParaRPr lang="en-IN" dirty="0"/>
          </a:p>
        </p:txBody>
      </p:sp>
      <p:pic>
        <p:nvPicPr>
          <p:cNvPr id="6" name="Picture 5">
            <a:extLst>
              <a:ext uri="{FF2B5EF4-FFF2-40B4-BE49-F238E27FC236}">
                <a16:creationId xmlns:a16="http://schemas.microsoft.com/office/drawing/2014/main" id="{2362D77C-19EA-BA7B-BA0C-53A44BE66C2F}"/>
              </a:ext>
            </a:extLst>
          </p:cNvPr>
          <p:cNvPicPr>
            <a:picLocks noChangeAspect="1"/>
          </p:cNvPicPr>
          <p:nvPr/>
        </p:nvPicPr>
        <p:blipFill>
          <a:blip r:embed="rId2"/>
          <a:stretch>
            <a:fillRect/>
          </a:stretch>
        </p:blipFill>
        <p:spPr>
          <a:xfrm>
            <a:off x="1338255" y="2087711"/>
            <a:ext cx="9228620" cy="3901778"/>
          </a:xfrm>
          <a:prstGeom prst="rect">
            <a:avLst/>
          </a:prstGeom>
        </p:spPr>
      </p:pic>
    </p:spTree>
    <p:extLst>
      <p:ext uri="{BB962C8B-B14F-4D97-AF65-F5344CB8AC3E}">
        <p14:creationId xmlns:p14="http://schemas.microsoft.com/office/powerpoint/2010/main" val="297276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399CC-E55B-4D36-4D7F-7D3079E2F31A}"/>
              </a:ext>
            </a:extLst>
          </p:cNvPr>
          <p:cNvSpPr txBox="1"/>
          <p:nvPr/>
        </p:nvSpPr>
        <p:spPr>
          <a:xfrm>
            <a:off x="493059" y="286871"/>
            <a:ext cx="11698941" cy="5632311"/>
          </a:xfrm>
          <a:prstGeom prst="rect">
            <a:avLst/>
          </a:prstGeom>
          <a:noFill/>
        </p:spPr>
        <p:txBody>
          <a:bodyPr wrap="square" rtlCol="0">
            <a:spAutoFit/>
          </a:bodyPr>
          <a:lstStyle/>
          <a:p>
            <a:r>
              <a:rPr lang="en-US" dirty="0"/>
              <a:t>3.What are the default Bootstrap text settings?</a:t>
            </a:r>
          </a:p>
          <a:p>
            <a:r>
              <a:rPr lang="en-US" dirty="0" err="1"/>
              <a:t>Ans:</a:t>
            </a:r>
            <a:r>
              <a:rPr lang="en-US" b="0" i="0" dirty="0" err="1">
                <a:solidFill>
                  <a:srgbClr val="374151"/>
                </a:solidFill>
                <a:effectLst/>
                <a:latin typeface="Söhne"/>
              </a:rPr>
              <a:t>Bootstrap</a:t>
            </a:r>
            <a:r>
              <a:rPr lang="en-US" b="0" i="0" dirty="0">
                <a:solidFill>
                  <a:srgbClr val="374151"/>
                </a:solidFill>
                <a:effectLst/>
                <a:latin typeface="Söhne"/>
              </a:rPr>
              <a:t>, as a CSS framework, provides default styling for text elements to help maintain a consistent and visually appealing design. Here are some of the default text settings in Bootstrap:</a:t>
            </a:r>
          </a:p>
          <a:p>
            <a:r>
              <a:rPr lang="en-US" b="1" i="0" dirty="0">
                <a:effectLst/>
                <a:latin typeface="Söhne"/>
              </a:rPr>
              <a:t>Font Family</a:t>
            </a:r>
            <a:r>
              <a:rPr lang="en-US" b="0" i="0" dirty="0">
                <a:solidFill>
                  <a:srgbClr val="374151"/>
                </a:solidFill>
                <a:effectLst/>
                <a:latin typeface="Söhne"/>
              </a:rPr>
              <a:t>: Bootstrap sets a default font-family for the entire document. In Bootstrap 4, the default font is a system font stack, which means it uses the default system fonts of the user's operating system </a:t>
            </a:r>
            <a:endParaRPr lang="en-US" dirty="0">
              <a:solidFill>
                <a:srgbClr val="374151"/>
              </a:solidFill>
              <a:latin typeface="Söhne"/>
            </a:endParaRPr>
          </a:p>
          <a:p>
            <a:r>
              <a:rPr lang="en-US" b="1" i="0" dirty="0">
                <a:effectLst/>
                <a:latin typeface="Söhne"/>
              </a:rPr>
              <a:t>Font Size</a:t>
            </a:r>
            <a:r>
              <a:rPr lang="en-US" b="0" i="0" dirty="0">
                <a:solidFill>
                  <a:srgbClr val="374151"/>
                </a:solidFill>
                <a:effectLst/>
                <a:latin typeface="Söhne"/>
              </a:rPr>
              <a:t>: Bootstrap defines a default base font size of 16px (1rem) for the document. This base font size is used throughout the framework, and all other text sizes are typically defined relative to this base size.</a:t>
            </a:r>
          </a:p>
          <a:p>
            <a:r>
              <a:rPr lang="en-US" b="1" i="0" dirty="0">
                <a:effectLst/>
                <a:latin typeface="Söhne"/>
              </a:rPr>
              <a:t>Line Height</a:t>
            </a:r>
            <a:r>
              <a:rPr lang="en-US" b="0" i="0" dirty="0">
                <a:solidFill>
                  <a:srgbClr val="374151"/>
                </a:solidFill>
                <a:effectLst/>
                <a:latin typeface="Söhne"/>
              </a:rPr>
              <a:t>: Bootstrap sets a default line height to ensure that text is properly spaced. The line height is usually 1.5, which means that there is 1.5 times the font size as the space between lines.</a:t>
            </a:r>
            <a:endParaRPr lang="en-US" dirty="0">
              <a:solidFill>
                <a:srgbClr val="374151"/>
              </a:solidFill>
              <a:latin typeface="Söhne"/>
            </a:endParaRPr>
          </a:p>
          <a:p>
            <a:r>
              <a:rPr lang="en-US" b="1" i="0" dirty="0">
                <a:effectLst/>
                <a:latin typeface="Söhne"/>
              </a:rPr>
              <a:t>Text Color</a:t>
            </a:r>
            <a:r>
              <a:rPr lang="en-US" b="0" i="0" dirty="0">
                <a:solidFill>
                  <a:srgbClr val="374151"/>
                </a:solidFill>
                <a:effectLst/>
                <a:latin typeface="Söhne"/>
              </a:rPr>
              <a:t>: The default text color in Bootstrap is typically black (#000) for normal text and white (#fff) for text inside elements like buttons and navigation bars. The specific color values may vary depending on the Bootstrap version and theme. </a:t>
            </a:r>
          </a:p>
          <a:p>
            <a:r>
              <a:rPr lang="en-US" b="1" i="0" dirty="0">
                <a:effectLst/>
                <a:latin typeface="Söhne"/>
              </a:rPr>
              <a:t>text Alignment</a:t>
            </a:r>
            <a:r>
              <a:rPr lang="en-US" b="0" i="0" dirty="0">
                <a:solidFill>
                  <a:srgbClr val="374151"/>
                </a:solidFill>
                <a:effectLst/>
                <a:latin typeface="Söhne"/>
              </a:rPr>
              <a:t>: By default, text is aligned to the left within elements like paragraphs, headings, and lists. You can change text alignment using utility classes</a:t>
            </a:r>
          </a:p>
          <a:p>
            <a:r>
              <a:rPr lang="en-US" b="1" i="0" dirty="0">
                <a:effectLst/>
                <a:latin typeface="Söhne"/>
              </a:rPr>
              <a:t>Text Transformation</a:t>
            </a:r>
            <a:r>
              <a:rPr lang="en-US" b="0" i="0" dirty="0">
                <a:solidFill>
                  <a:srgbClr val="374151"/>
                </a:solidFill>
                <a:effectLst/>
                <a:latin typeface="Söhne"/>
              </a:rPr>
              <a:t>: Bootstrap does not apply text transformations like uppercase or lowercase by default</a:t>
            </a:r>
          </a:p>
          <a:p>
            <a:r>
              <a:rPr lang="en-US" b="1" i="0" dirty="0">
                <a:effectLst/>
                <a:latin typeface="Söhne"/>
              </a:rPr>
              <a:t>Text Decoration</a:t>
            </a:r>
            <a:r>
              <a:rPr lang="en-US" b="0" i="0" dirty="0">
                <a:solidFill>
                  <a:srgbClr val="374151"/>
                </a:solidFill>
                <a:effectLst/>
                <a:latin typeface="Söhne"/>
              </a:rPr>
              <a:t>: By default, links in Bootstrap are styled with text-decoration: underline. You can override this using utility classes </a:t>
            </a:r>
          </a:p>
          <a:p>
            <a:r>
              <a:rPr lang="en-US" b="1" i="0" dirty="0">
                <a:effectLst/>
                <a:latin typeface="Söhne"/>
              </a:rPr>
              <a:t>Font Styles</a:t>
            </a:r>
            <a:r>
              <a:rPr lang="en-US" b="0" i="0" dirty="0">
                <a:solidFill>
                  <a:srgbClr val="374151"/>
                </a:solidFill>
                <a:effectLst/>
                <a:latin typeface="Söhne"/>
              </a:rPr>
              <a:t>: Bootstrap does not apply font styles like italic by default. You can apply these styles to text using CSS.</a:t>
            </a:r>
            <a:r>
              <a:rPr lang="en-US" dirty="0">
                <a:solidFill>
                  <a:srgbClr val="374151"/>
                </a:solidFill>
                <a:latin typeface="Söhne"/>
              </a:rPr>
              <a:t> </a:t>
            </a:r>
          </a:p>
          <a:p>
            <a:r>
              <a:rPr lang="en-US" b="1" i="0" dirty="0">
                <a:effectLst/>
                <a:latin typeface="Söhne"/>
              </a:rPr>
              <a:t>Text Spacing</a:t>
            </a:r>
            <a:r>
              <a:rPr lang="en-US" b="0" i="0" dirty="0">
                <a:solidFill>
                  <a:srgbClr val="374151"/>
                </a:solidFill>
                <a:effectLst/>
                <a:latin typeface="Söhne"/>
              </a:rPr>
              <a:t>: Bootstrap applies default margin and padding to elements containing text, which contributes to the overall spacing and layout of the text. The spacing can be adjusted with utility classes or custom CSS.</a:t>
            </a:r>
            <a:endParaRPr lang="en-IN" dirty="0"/>
          </a:p>
        </p:txBody>
      </p:sp>
      <p:sp>
        <p:nvSpPr>
          <p:cNvPr id="3" name="Rectangle 1">
            <a:extLst>
              <a:ext uri="{FF2B5EF4-FFF2-40B4-BE49-F238E27FC236}">
                <a16:creationId xmlns:a16="http://schemas.microsoft.com/office/drawing/2014/main" id="{3B2771E9-8EEF-9532-4B1C-2364C74D3077}"/>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16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1BC2A-AC6E-2F40-49E9-32FBDAE73329}"/>
              </a:ext>
            </a:extLst>
          </p:cNvPr>
          <p:cNvSpPr txBox="1"/>
          <p:nvPr/>
        </p:nvSpPr>
        <p:spPr>
          <a:xfrm>
            <a:off x="295835" y="439271"/>
            <a:ext cx="11698941" cy="5078313"/>
          </a:xfrm>
          <a:prstGeom prst="rect">
            <a:avLst/>
          </a:prstGeom>
          <a:noFill/>
        </p:spPr>
        <p:txBody>
          <a:bodyPr wrap="square" rtlCol="0">
            <a:spAutoFit/>
          </a:bodyPr>
          <a:lstStyle/>
          <a:p>
            <a:r>
              <a:rPr lang="en-US" dirty="0"/>
              <a:t>4. do you know about the Bootstrap Grid System?</a:t>
            </a:r>
          </a:p>
          <a:p>
            <a:endParaRPr lang="en-US" dirty="0"/>
          </a:p>
          <a:p>
            <a:pPr algn="l"/>
            <a:r>
              <a:rPr lang="en-US" dirty="0" err="1"/>
              <a:t>Ans:</a:t>
            </a:r>
            <a:r>
              <a:rPr lang="en-US" b="0" i="0" dirty="0" err="1">
                <a:solidFill>
                  <a:srgbClr val="374151"/>
                </a:solidFill>
                <a:effectLst/>
                <a:latin typeface="Söhne"/>
              </a:rPr>
              <a:t>The</a:t>
            </a:r>
            <a:r>
              <a:rPr lang="en-US" b="0" i="0" dirty="0">
                <a:solidFill>
                  <a:srgbClr val="374151"/>
                </a:solidFill>
                <a:effectLst/>
                <a:latin typeface="Söhne"/>
              </a:rPr>
              <a:t> Bootstrap Grid System is a powerful and responsive grid layout system provided by the Bootstrap framework. It's one of the core features of Bootstrap that allows you to create flexible and structured layouts for your web projects. Here are the key aspects of the Bootstrap Grid System:</a:t>
            </a:r>
          </a:p>
          <a:p>
            <a:pPr algn="l">
              <a:buFont typeface="+mj-lt"/>
              <a:buAutoNum type="arabicPeriod"/>
            </a:pPr>
            <a:r>
              <a:rPr lang="en-US" b="1" i="0" dirty="0">
                <a:solidFill>
                  <a:srgbClr val="374151"/>
                </a:solidFill>
                <a:effectLst/>
                <a:latin typeface="Söhne"/>
              </a:rPr>
              <a:t>12-Column Grid</a:t>
            </a:r>
            <a:r>
              <a:rPr lang="en-US" b="0" i="0" dirty="0">
                <a:solidFill>
                  <a:srgbClr val="374151"/>
                </a:solidFill>
                <a:effectLst/>
                <a:latin typeface="Söhne"/>
              </a:rPr>
              <a:t>: The Bootstrap Grid System is based on a 12-column layout. This means that you can divide the width of the webpage into 12 equal parts, and each part is represented by a column. This system provides flexibility in creating various layouts and accommodating different screen sizes.</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 Bootstrap's grid system is designed with a mobile-first approach, ensuring that your web pages look great on a wide range of devices, from small smartphones to large desktop monitors. As the screen size changes, the grid system automatically adjusts the layout for optimal viewing.</a:t>
            </a:r>
          </a:p>
          <a:p>
            <a:pPr algn="l">
              <a:buFont typeface="+mj-lt"/>
              <a:buAutoNum type="arabicPeriod"/>
            </a:pPr>
            <a:r>
              <a:rPr lang="en-US" b="1" i="0" dirty="0">
                <a:effectLst/>
                <a:latin typeface="Söhne"/>
              </a:rPr>
              <a:t>Offset and Nesting</a:t>
            </a:r>
            <a:r>
              <a:rPr lang="en-US" b="0" i="0" dirty="0">
                <a:solidFill>
                  <a:srgbClr val="374151"/>
                </a:solidFill>
                <a:effectLst/>
                <a:latin typeface="Söhne"/>
              </a:rPr>
              <a:t>: You can offset columns (create empty space to the left) using offset classes </a:t>
            </a:r>
          </a:p>
          <a:p>
            <a:pPr algn="l">
              <a:buFont typeface="+mj-lt"/>
              <a:buAutoNum type="arabicPeriod"/>
            </a:pPr>
            <a:r>
              <a:rPr lang="en-US" b="1" i="0" dirty="0">
                <a:effectLst/>
                <a:latin typeface="Söhne"/>
              </a:rPr>
              <a:t>Content Ordering</a:t>
            </a:r>
            <a:r>
              <a:rPr lang="en-US" b="0" i="0" dirty="0">
                <a:solidFill>
                  <a:srgbClr val="374151"/>
                </a:solidFill>
                <a:effectLst/>
                <a:latin typeface="Söhne"/>
              </a:rPr>
              <a:t>: Bootstrap allows you to change the order of columns for different screen sizes using classes </a:t>
            </a:r>
            <a:endParaRPr lang="en-US" dirty="0">
              <a:solidFill>
                <a:srgbClr val="374151"/>
              </a:solidFill>
              <a:latin typeface="Söhne"/>
            </a:endParaRPr>
          </a:p>
          <a:p>
            <a:pPr algn="l">
              <a:buFont typeface="+mj-lt"/>
              <a:buAutoNum type="arabicPeriod"/>
            </a:pPr>
            <a:r>
              <a:rPr lang="en-US" b="1" i="0" dirty="0">
                <a:effectLst/>
                <a:latin typeface="Söhne"/>
              </a:rPr>
              <a:t>Gutters</a:t>
            </a:r>
            <a:r>
              <a:rPr lang="en-US" b="0" i="0" dirty="0">
                <a:solidFill>
                  <a:srgbClr val="374151"/>
                </a:solidFill>
                <a:effectLst/>
                <a:latin typeface="Söhne"/>
              </a:rPr>
              <a:t>: Bootstrap adds a small amount of horizontal spacing between columns to ensure proper spacing. You can control gutter width by adjusting the padding or using utility classes</a:t>
            </a:r>
          </a:p>
          <a:p>
            <a:pPr algn="l">
              <a:buFont typeface="+mj-lt"/>
              <a:buAutoNum type="arabicPeriod"/>
            </a:pPr>
            <a:r>
              <a:rPr lang="en-US" b="1" i="0" dirty="0">
                <a:effectLst/>
                <a:latin typeface="Söhne"/>
              </a:rPr>
              <a:t>Customization</a:t>
            </a:r>
            <a:r>
              <a:rPr lang="en-US" b="0" i="0" dirty="0">
                <a:solidFill>
                  <a:srgbClr val="374151"/>
                </a:solidFill>
                <a:effectLst/>
                <a:latin typeface="Söhne"/>
              </a:rPr>
              <a:t>: Bootstrap provides options for customizing the grid system, such as changing the number of columns, gutter width, and responsive breakpoints, to suit your project's needs.</a:t>
            </a:r>
          </a:p>
          <a:p>
            <a:r>
              <a:rPr lang="en-US" dirty="0"/>
              <a:t> </a:t>
            </a:r>
            <a:endParaRPr lang="en-IN" dirty="0"/>
          </a:p>
        </p:txBody>
      </p:sp>
    </p:spTree>
    <p:extLst>
      <p:ext uri="{BB962C8B-B14F-4D97-AF65-F5344CB8AC3E}">
        <p14:creationId xmlns:p14="http://schemas.microsoft.com/office/powerpoint/2010/main" val="260692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7BDF2-C1EB-320D-1053-88053A084889}"/>
              </a:ext>
            </a:extLst>
          </p:cNvPr>
          <p:cNvSpPr txBox="1"/>
          <p:nvPr/>
        </p:nvSpPr>
        <p:spPr>
          <a:xfrm>
            <a:off x="313765" y="277906"/>
            <a:ext cx="11609294" cy="5632311"/>
          </a:xfrm>
          <a:prstGeom prst="rect">
            <a:avLst/>
          </a:prstGeom>
          <a:noFill/>
        </p:spPr>
        <p:txBody>
          <a:bodyPr wrap="square" rtlCol="0">
            <a:spAutoFit/>
          </a:bodyPr>
          <a:lstStyle/>
          <a:p>
            <a:r>
              <a:rPr lang="en-IN" dirty="0"/>
              <a:t>5.</a:t>
            </a:r>
            <a:r>
              <a:rPr lang="en-US" dirty="0"/>
              <a:t> What is the difference between Bootstrap 4 and Bootstrap 5 ?</a:t>
            </a:r>
          </a:p>
          <a:p>
            <a:pPr algn="l"/>
            <a:r>
              <a:rPr lang="en-US" dirty="0" err="1"/>
              <a:t>Ans:</a:t>
            </a:r>
            <a:r>
              <a:rPr lang="en-US" b="0" i="0" dirty="0" err="1">
                <a:solidFill>
                  <a:srgbClr val="374151"/>
                </a:solidFill>
                <a:effectLst/>
                <a:latin typeface="Söhne"/>
              </a:rPr>
              <a:t>As</a:t>
            </a:r>
            <a:r>
              <a:rPr lang="en-US" b="0" i="0" dirty="0">
                <a:solidFill>
                  <a:srgbClr val="374151"/>
                </a:solidFill>
                <a:effectLst/>
                <a:latin typeface="Söhne"/>
              </a:rPr>
              <a:t> of my last knowledge update in January 2022, Bootstrap 4 and Bootstrap 5 are two major versions of the popular front-end framework Bootstrap, each with its own set of features and improvements. Here are some of the key differences between Bootstrap 4 and Bootstrap 5:</a:t>
            </a:r>
          </a:p>
          <a:p>
            <a:pPr algn="l">
              <a:buFont typeface="+mj-lt"/>
              <a:buAutoNum type="arabicPeriod"/>
            </a:pPr>
            <a:r>
              <a:rPr lang="en-US" b="1" i="0" dirty="0">
                <a:solidFill>
                  <a:srgbClr val="374151"/>
                </a:solidFill>
                <a:effectLst/>
                <a:latin typeface="Söhne"/>
              </a:rPr>
              <a:t>Switch to Vanilla JavaScript in Bootstrap 5</a:t>
            </a:r>
            <a:r>
              <a:rPr lang="en-US" b="0" i="0" dirty="0">
                <a:solidFill>
                  <a:srgbClr val="374151"/>
                </a:solidFill>
                <a:effectLst/>
                <a:latin typeface="Söhne"/>
              </a:rPr>
              <a:t>: One of the most significant changes is the move from jQuery to vanilla JavaScript in Bootstrap 5. While Bootstrap 4 relied on jQuery for some of its components and functionality, Bootstrap 5 reduces its dependence on jQuery, making it lighter and more efficient.</a:t>
            </a:r>
          </a:p>
          <a:p>
            <a:pPr algn="l">
              <a:buFont typeface="+mj-lt"/>
              <a:buAutoNum type="arabicPeriod"/>
            </a:pPr>
            <a:r>
              <a:rPr lang="en-US" b="1" i="0" dirty="0">
                <a:solidFill>
                  <a:srgbClr val="374151"/>
                </a:solidFill>
                <a:effectLst/>
                <a:latin typeface="Söhne"/>
              </a:rPr>
              <a:t>Customization with Sass</a:t>
            </a:r>
            <a:r>
              <a:rPr lang="en-US" b="0" i="0" dirty="0">
                <a:solidFill>
                  <a:srgbClr val="374151"/>
                </a:solidFill>
                <a:effectLst/>
                <a:latin typeface="Söhne"/>
              </a:rPr>
              <a:t>: Bootstrap 4 used Less as its preprocessor for stylesheets. Bootstrap 5, on the other hand, uses Sass, which is a more popular and feature-rich preprocessor. Sass provides developers with greater flexibility and control over the customization of Bootstrap's styles.</a:t>
            </a:r>
          </a:p>
          <a:p>
            <a:pPr algn="l">
              <a:buFont typeface="+mj-lt"/>
              <a:buAutoNum type="arabicPeriod"/>
            </a:pPr>
            <a:r>
              <a:rPr lang="en-US" b="1" i="0" dirty="0">
                <a:solidFill>
                  <a:srgbClr val="374151"/>
                </a:solidFill>
                <a:effectLst/>
                <a:latin typeface="Söhne"/>
              </a:rPr>
              <a:t>New Utility Classes in Bootstrap 5</a:t>
            </a:r>
            <a:r>
              <a:rPr lang="en-US" b="0" i="0" dirty="0">
                <a:solidFill>
                  <a:srgbClr val="374151"/>
                </a:solidFill>
                <a:effectLst/>
                <a:latin typeface="Söhne"/>
              </a:rPr>
              <a:t>: Bootstrap 5 introduced a range of new utility classes that enable more fine-grained control over the layout, typography, and styling. These utility classes can be used to add or modify styles without the need for custom CSS.</a:t>
            </a:r>
          </a:p>
          <a:p>
            <a:r>
              <a:rPr lang="en-US" b="1" i="0" dirty="0">
                <a:effectLst/>
                <a:latin typeface="Söhne"/>
              </a:rPr>
              <a:t>Revised Grid System</a:t>
            </a:r>
            <a:r>
              <a:rPr lang="en-US" b="0" i="0" dirty="0">
                <a:solidFill>
                  <a:srgbClr val="374151"/>
                </a:solidFill>
                <a:effectLst/>
                <a:latin typeface="Söhne"/>
              </a:rPr>
              <a:t>: The grid system in Bootstrap 5 is more flexible and powerful than in Bootstrap 4. It includes new classes for creating responsive layouts and simplifies the process of building complex grid structures.</a:t>
            </a:r>
            <a:endParaRPr lang="en-IN" b="0" i="0" dirty="0">
              <a:solidFill>
                <a:srgbClr val="374151"/>
              </a:solidFill>
              <a:effectLst/>
              <a:latin typeface="Söhne"/>
            </a:endParaRPr>
          </a:p>
          <a:p>
            <a:r>
              <a:rPr lang="en-US" b="1" i="0" dirty="0">
                <a:effectLst/>
                <a:latin typeface="Söhne"/>
              </a:rPr>
              <a:t>Responsive Font Sizes</a:t>
            </a:r>
            <a:r>
              <a:rPr lang="en-US" b="0" i="0" dirty="0">
                <a:solidFill>
                  <a:srgbClr val="374151"/>
                </a:solidFill>
                <a:effectLst/>
                <a:latin typeface="Söhne"/>
              </a:rPr>
              <a:t>: Bootstrap 5 introduced responsive font sizing</a:t>
            </a:r>
            <a:endParaRPr lang="en-IN" dirty="0">
              <a:solidFill>
                <a:srgbClr val="374151"/>
              </a:solidFill>
              <a:latin typeface="Söhne"/>
            </a:endParaRPr>
          </a:p>
          <a:p>
            <a:r>
              <a:rPr lang="en-US" b="1" i="0" dirty="0">
                <a:effectLst/>
                <a:latin typeface="Söhne"/>
              </a:rPr>
              <a:t>Improved Form Controls</a:t>
            </a:r>
            <a:r>
              <a:rPr lang="en-US" b="0" i="0" dirty="0">
                <a:solidFill>
                  <a:srgbClr val="374151"/>
                </a:solidFill>
                <a:effectLst/>
                <a:latin typeface="Söhne"/>
              </a:rPr>
              <a:t>: Bootstrap 5 includes enhancements to form controls, such as improved custom form styling and new form elements like range inputs and floating labels for input fields.</a:t>
            </a:r>
            <a:endParaRPr lang="en-IN" b="0" i="0" dirty="0">
              <a:solidFill>
                <a:srgbClr val="374151"/>
              </a:solidFill>
              <a:effectLst/>
              <a:latin typeface="Söhne"/>
            </a:endParaRPr>
          </a:p>
          <a:p>
            <a:r>
              <a:rPr lang="en-US" b="1" i="0" dirty="0">
                <a:effectLst/>
                <a:latin typeface="Söhne"/>
              </a:rPr>
              <a:t>Dropped IE 10 and 11 Support</a:t>
            </a:r>
            <a:r>
              <a:rPr lang="en-US" b="0" i="0" dirty="0">
                <a:solidFill>
                  <a:srgbClr val="374151"/>
                </a:solidFill>
                <a:effectLst/>
                <a:latin typeface="Söhne"/>
              </a:rPr>
              <a:t>: Bootstrap 5 no longer supports Internet Explorer 10 and 11. This allows for the use of more modern CSS and JavaScript features, but it may require alternative solutions for supporting these older brow</a:t>
            </a:r>
            <a:endParaRPr lang="en-IN" dirty="0">
              <a:solidFill>
                <a:srgbClr val="374151"/>
              </a:solidFill>
              <a:latin typeface="Söhne"/>
            </a:endParaRPr>
          </a:p>
        </p:txBody>
      </p:sp>
    </p:spTree>
    <p:extLst>
      <p:ext uri="{BB962C8B-B14F-4D97-AF65-F5344CB8AC3E}">
        <p14:creationId xmlns:p14="http://schemas.microsoft.com/office/powerpoint/2010/main" val="153183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98B61-99FF-19A8-925F-F1BADA745F88}"/>
              </a:ext>
            </a:extLst>
          </p:cNvPr>
          <p:cNvSpPr txBox="1"/>
          <p:nvPr/>
        </p:nvSpPr>
        <p:spPr>
          <a:xfrm>
            <a:off x="277906" y="251012"/>
            <a:ext cx="11385176" cy="5355312"/>
          </a:xfrm>
          <a:prstGeom prst="rect">
            <a:avLst/>
          </a:prstGeom>
          <a:noFill/>
        </p:spPr>
        <p:txBody>
          <a:bodyPr wrap="square" rtlCol="0">
            <a:spAutoFit/>
          </a:bodyPr>
          <a:lstStyle/>
          <a:p>
            <a:pPr algn="l">
              <a:buFont typeface="+mj-lt"/>
              <a:buAutoNum type="arabicPeriod"/>
            </a:pPr>
            <a:r>
              <a:rPr lang="en-US" b="1" i="0" dirty="0" err="1">
                <a:solidFill>
                  <a:srgbClr val="374151"/>
                </a:solidFill>
                <a:effectLst/>
                <a:latin typeface="Söhne"/>
              </a:rPr>
              <a:t>mproved</a:t>
            </a:r>
            <a:r>
              <a:rPr lang="en-US" b="1" i="0" dirty="0">
                <a:solidFill>
                  <a:srgbClr val="374151"/>
                </a:solidFill>
                <a:effectLst/>
                <a:latin typeface="Söhne"/>
              </a:rPr>
              <a:t> Documentation</a:t>
            </a:r>
            <a:r>
              <a:rPr lang="en-US" b="0" i="0" dirty="0">
                <a:solidFill>
                  <a:srgbClr val="374151"/>
                </a:solidFill>
                <a:effectLst/>
                <a:latin typeface="Söhne"/>
              </a:rPr>
              <a:t>: The documentation for Bootstrap 5 is more comprehensive and organized, making it easier for developers to find information and examples.</a:t>
            </a:r>
          </a:p>
          <a:p>
            <a:pPr algn="l">
              <a:buFont typeface="+mj-lt"/>
              <a:buAutoNum type="arabicPeriod"/>
            </a:pPr>
            <a:r>
              <a:rPr lang="en-US" b="1" i="0" dirty="0">
                <a:solidFill>
                  <a:srgbClr val="374151"/>
                </a:solidFill>
                <a:effectLst/>
                <a:latin typeface="Söhne"/>
              </a:rPr>
              <a:t>New Icons</a:t>
            </a:r>
            <a:r>
              <a:rPr lang="en-US" b="0" i="0" dirty="0">
                <a:solidFill>
                  <a:srgbClr val="374151"/>
                </a:solidFill>
                <a:effectLst/>
                <a:latin typeface="Söhne"/>
              </a:rPr>
              <a:t>: Bootstrap 5 introduced a new set of icons called "Bootstrap Icons," which are SVG icons designed specifically for Bootstrap. These icons are included with the framework and can be easily customized and used in your projects.</a:t>
            </a:r>
          </a:p>
          <a:p>
            <a:pPr algn="l">
              <a:buFont typeface="+mj-lt"/>
              <a:buAutoNum type="arabicPeriod"/>
            </a:pPr>
            <a:r>
              <a:rPr lang="en-US" b="1" i="0" dirty="0">
                <a:solidFill>
                  <a:srgbClr val="374151"/>
                </a:solidFill>
                <a:effectLst/>
                <a:latin typeface="Söhne"/>
              </a:rPr>
              <a:t>Fewer Dependencies</a:t>
            </a:r>
            <a:r>
              <a:rPr lang="en-US" b="0" i="0" dirty="0">
                <a:solidFill>
                  <a:srgbClr val="374151"/>
                </a:solidFill>
                <a:effectLst/>
                <a:latin typeface="Söhne"/>
              </a:rPr>
              <a:t>: Bootstrap 5 reduces its reliance on external dependencies, resulting in a more streamlined and lightweight framework.</a:t>
            </a:r>
          </a:p>
          <a:p>
            <a:pPr algn="l">
              <a:buFont typeface="+mj-lt"/>
              <a:buAutoNum type="arabicPeriod"/>
            </a:pPr>
            <a:r>
              <a:rPr lang="en-US" b="1" i="0" dirty="0">
                <a:solidFill>
                  <a:srgbClr val="374151"/>
                </a:solidFill>
                <a:effectLst/>
                <a:latin typeface="Söhne"/>
              </a:rPr>
              <a:t>Support for Flexbox</a:t>
            </a:r>
            <a:r>
              <a:rPr lang="en-US" b="0" i="0" dirty="0">
                <a:solidFill>
                  <a:srgbClr val="374151"/>
                </a:solidFill>
                <a:effectLst/>
                <a:latin typeface="Söhne"/>
              </a:rPr>
              <a:t>: While both Bootstrap 4 and Bootstrap 5 support Flexbox for layout, Bootstrap 5 places a stronger emphasis on Flexbox as a preferred layout method for its components.</a:t>
            </a:r>
          </a:p>
          <a:p>
            <a:pPr algn="l">
              <a:buFont typeface="+mj-lt"/>
              <a:buAutoNum type="arabicPeriod"/>
            </a:pPr>
            <a:r>
              <a:rPr lang="en-US" b="1" i="0" dirty="0">
                <a:solidFill>
                  <a:srgbClr val="374151"/>
                </a:solidFill>
                <a:effectLst/>
                <a:latin typeface="Söhne"/>
              </a:rPr>
              <a:t>Improved Responsiveness</a:t>
            </a:r>
            <a:r>
              <a:rPr lang="en-US" b="0" i="0" dirty="0">
                <a:solidFill>
                  <a:srgbClr val="374151"/>
                </a:solidFill>
                <a:effectLst/>
                <a:latin typeface="Söhne"/>
              </a:rPr>
              <a:t>: Bootstrap 5 offers better responsiveness out of the box, with improvements in handling different screen sizes and devices.</a:t>
            </a:r>
          </a:p>
          <a:p>
            <a:endParaRPr lang="en-IN" dirty="0"/>
          </a:p>
          <a:p>
            <a:endParaRPr lang="en-IN" dirty="0"/>
          </a:p>
          <a:p>
            <a:r>
              <a:rPr lang="en-IN" dirty="0"/>
              <a:t>6.</a:t>
            </a:r>
            <a:r>
              <a:rPr lang="en-US" dirty="0"/>
              <a:t> What is a Button Group, and what is the class for a basic Button Group?</a:t>
            </a:r>
            <a:endParaRPr lang="en-IN" dirty="0"/>
          </a:p>
          <a:p>
            <a:r>
              <a:rPr lang="en-US" b="0" i="0" dirty="0">
                <a:solidFill>
                  <a:srgbClr val="374151"/>
                </a:solidFill>
                <a:effectLst/>
                <a:latin typeface="Söhne"/>
              </a:rPr>
              <a:t>A button group is a feature in Bootstrap that allows you to group multiple buttons together for better organization and user interaction. Button groups are often used to create sets of related actions or options, and they can be styled in various ways, including as a set of horizontal or vertical buttons.</a:t>
            </a:r>
            <a:endParaRPr lang="en-IN" b="0" i="0" dirty="0">
              <a:solidFill>
                <a:srgbClr val="374151"/>
              </a:solidFill>
              <a:effectLst/>
              <a:latin typeface="Söhne"/>
            </a:endParaRPr>
          </a:p>
          <a:p>
            <a:r>
              <a:rPr lang="en-US" b="1" i="0" dirty="0">
                <a:effectLst/>
                <a:latin typeface="Söhne"/>
              </a:rPr>
              <a:t>Create a Button Group</a:t>
            </a:r>
            <a:r>
              <a:rPr lang="en-US" b="0" i="0" dirty="0">
                <a:solidFill>
                  <a:srgbClr val="374151"/>
                </a:solidFill>
                <a:effectLst/>
                <a:latin typeface="Söhne"/>
              </a:rPr>
              <a:t>: To create a button group, you typically enclose a set of button elements within a parent container with the class</a:t>
            </a:r>
            <a:r>
              <a:rPr lang="en-IN" dirty="0">
                <a:solidFill>
                  <a:srgbClr val="374151"/>
                </a:solidFill>
                <a:latin typeface="Söhne"/>
              </a:rPr>
              <a:t>  </a:t>
            </a:r>
            <a:r>
              <a:rPr lang="en-IN" dirty="0" err="1">
                <a:solidFill>
                  <a:srgbClr val="374151"/>
                </a:solidFill>
                <a:latin typeface="Söhne"/>
              </a:rPr>
              <a:t>btn</a:t>
            </a:r>
            <a:r>
              <a:rPr lang="en-IN" dirty="0">
                <a:solidFill>
                  <a:srgbClr val="374151"/>
                </a:solidFill>
                <a:latin typeface="Söhne"/>
              </a:rPr>
              <a:t>-group </a:t>
            </a:r>
            <a:r>
              <a:rPr lang="en-US" b="0" i="0" dirty="0">
                <a:solidFill>
                  <a:srgbClr val="374151"/>
                </a:solidFill>
                <a:effectLst/>
                <a:latin typeface="Söhne"/>
              </a:rPr>
              <a:t>For a horizontal button group:</a:t>
            </a:r>
            <a:endParaRPr lang="en-IN" dirty="0"/>
          </a:p>
        </p:txBody>
      </p:sp>
    </p:spTree>
    <p:extLst>
      <p:ext uri="{BB962C8B-B14F-4D97-AF65-F5344CB8AC3E}">
        <p14:creationId xmlns:p14="http://schemas.microsoft.com/office/powerpoint/2010/main" val="408787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451DF-751A-AF7D-BA6C-9F1757EFBE64}"/>
              </a:ext>
            </a:extLst>
          </p:cNvPr>
          <p:cNvPicPr>
            <a:picLocks noChangeAspect="1"/>
          </p:cNvPicPr>
          <p:nvPr/>
        </p:nvPicPr>
        <p:blipFill>
          <a:blip r:embed="rId2"/>
          <a:stretch>
            <a:fillRect/>
          </a:stretch>
        </p:blipFill>
        <p:spPr>
          <a:xfrm>
            <a:off x="662469" y="296908"/>
            <a:ext cx="10867062" cy="6264183"/>
          </a:xfrm>
          <a:prstGeom prst="rect">
            <a:avLst/>
          </a:prstGeom>
        </p:spPr>
      </p:pic>
    </p:spTree>
    <p:extLst>
      <p:ext uri="{BB962C8B-B14F-4D97-AF65-F5344CB8AC3E}">
        <p14:creationId xmlns:p14="http://schemas.microsoft.com/office/powerpoint/2010/main" val="197208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C5C89-F269-D0D0-59CD-E65D5D5D48CA}"/>
              </a:ext>
            </a:extLst>
          </p:cNvPr>
          <p:cNvSpPr txBox="1"/>
          <p:nvPr/>
        </p:nvSpPr>
        <p:spPr>
          <a:xfrm>
            <a:off x="259976" y="358588"/>
            <a:ext cx="11573436" cy="1477328"/>
          </a:xfrm>
          <a:prstGeom prst="rect">
            <a:avLst/>
          </a:prstGeom>
          <a:noFill/>
        </p:spPr>
        <p:txBody>
          <a:bodyPr wrap="square" rtlCol="0">
            <a:spAutoFit/>
          </a:bodyPr>
          <a:lstStyle/>
          <a:p>
            <a:r>
              <a:rPr lang="en-IN" dirty="0"/>
              <a:t>7.</a:t>
            </a:r>
            <a:r>
              <a:rPr lang="en-US" dirty="0"/>
              <a:t> How can you use Bootstrap to make thumbnails? </a:t>
            </a:r>
          </a:p>
          <a:p>
            <a:r>
              <a:rPr lang="en-US" dirty="0" err="1"/>
              <a:t>Ans:</a:t>
            </a:r>
            <a:r>
              <a:rPr lang="en-US" b="0" i="0" dirty="0" err="1">
                <a:solidFill>
                  <a:srgbClr val="374151"/>
                </a:solidFill>
                <a:effectLst/>
                <a:latin typeface="Söhne"/>
              </a:rPr>
              <a:t>Bootstrap</a:t>
            </a:r>
            <a:r>
              <a:rPr lang="en-US" b="0" i="0" dirty="0">
                <a:solidFill>
                  <a:srgbClr val="374151"/>
                </a:solidFill>
                <a:effectLst/>
                <a:latin typeface="Söhne"/>
              </a:rPr>
              <a:t> provides a straightforward way to create thumbnails, which are small image or content containers, using the</a:t>
            </a:r>
          </a:p>
          <a:p>
            <a:r>
              <a:rPr lang="en-US" dirty="0">
                <a:solidFill>
                  <a:srgbClr val="374151"/>
                </a:solidFill>
                <a:latin typeface="Söhne"/>
              </a:rPr>
              <a:t>Thumbnail,</a:t>
            </a:r>
            <a:r>
              <a:rPr lang="en-US" b="0" i="0" dirty="0">
                <a:solidFill>
                  <a:srgbClr val="374151"/>
                </a:solidFill>
                <a:effectLst/>
                <a:latin typeface="Söhne"/>
              </a:rPr>
              <a:t> class. Thumbnails are often used to showcase images, videos, or other content in a grid-like layout. Here's how you can use Bootstrap to create thumbnails:</a:t>
            </a:r>
            <a:endParaRPr lang="en-US" dirty="0">
              <a:solidFill>
                <a:srgbClr val="374151"/>
              </a:solidFill>
              <a:latin typeface="Söhne"/>
            </a:endParaRPr>
          </a:p>
          <a:p>
            <a:r>
              <a:rPr lang="en-US" b="1" i="0" dirty="0">
                <a:effectLst/>
                <a:latin typeface="Söhne"/>
              </a:rPr>
              <a:t>HTML Structure</a:t>
            </a:r>
            <a:r>
              <a:rPr lang="en-US" b="0" i="0" dirty="0">
                <a:solidFill>
                  <a:srgbClr val="374151"/>
                </a:solidFill>
                <a:effectLst/>
                <a:latin typeface="Söhne"/>
              </a:rPr>
              <a:t>: Start by creating the HTML structure for your thumbnail. You typically use a parent container, </a:t>
            </a:r>
            <a:endParaRPr lang="en-IN" dirty="0"/>
          </a:p>
        </p:txBody>
      </p:sp>
    </p:spTree>
    <p:extLst>
      <p:ext uri="{BB962C8B-B14F-4D97-AF65-F5344CB8AC3E}">
        <p14:creationId xmlns:p14="http://schemas.microsoft.com/office/powerpoint/2010/main" val="231686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2670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 panchal</dc:creator>
  <cp:lastModifiedBy>diya panchal</cp:lastModifiedBy>
  <cp:revision>1</cp:revision>
  <dcterms:created xsi:type="dcterms:W3CDTF">2023-10-29T13:20:39Z</dcterms:created>
  <dcterms:modified xsi:type="dcterms:W3CDTF">2023-10-29T15:13:14Z</dcterms:modified>
</cp:coreProperties>
</file>