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74"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EE75-AEA5-6A3B-C939-46D8FE345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0A761-7BF0-CE86-EBAB-35B36C57D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50812B-E0E6-31D3-AF6B-E2BE38632963}"/>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5" name="Footer Placeholder 4">
            <a:extLst>
              <a:ext uri="{FF2B5EF4-FFF2-40B4-BE49-F238E27FC236}">
                <a16:creationId xmlns:a16="http://schemas.microsoft.com/office/drawing/2014/main" id="{AE5C46EC-7EFA-04CF-2AB8-749A0D27B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A2AE8-097C-5758-9958-5B81AB64B569}"/>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10714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8E9F-9F12-8C2B-11FA-FBCE322CB5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454D66-2154-0F71-062C-18C4A35E3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EC3FD-C721-50FC-03DD-DECC68854C04}"/>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5" name="Footer Placeholder 4">
            <a:extLst>
              <a:ext uri="{FF2B5EF4-FFF2-40B4-BE49-F238E27FC236}">
                <a16:creationId xmlns:a16="http://schemas.microsoft.com/office/drawing/2014/main" id="{2867BFC7-8F42-EDAB-F1C5-910A58D48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19D1C-451F-C52C-CAFB-883B5F99F2FE}"/>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2394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80FA6-09AF-397C-0CA0-30C0873B45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C275A-B475-6876-9FD2-3A9DB1832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37348-EC9B-5156-0BA8-89204A127C40}"/>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5" name="Footer Placeholder 4">
            <a:extLst>
              <a:ext uri="{FF2B5EF4-FFF2-40B4-BE49-F238E27FC236}">
                <a16:creationId xmlns:a16="http://schemas.microsoft.com/office/drawing/2014/main" id="{081D4EF7-1124-A9DC-BBF6-204787A19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D597F-5117-179F-D676-941CB9086F41}"/>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173359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E8F5-EA80-E939-89F3-AB7AC592E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D039B-5C8A-D420-DD26-2F916AC00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EAD9A-05B0-0113-A129-7915DBD3DBE1}"/>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5" name="Footer Placeholder 4">
            <a:extLst>
              <a:ext uri="{FF2B5EF4-FFF2-40B4-BE49-F238E27FC236}">
                <a16:creationId xmlns:a16="http://schemas.microsoft.com/office/drawing/2014/main" id="{88EE0F3A-35AC-EC0C-BB6C-9DEAA6CC2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374C4-5EE8-B909-1C6E-0B7BE8C98FCC}"/>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405003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D29-03E1-AB60-6446-A143E4977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D98CBE-86CE-E10E-B7E4-B8BEAE239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79E9D-2504-2AF0-C377-9DE92101E983}"/>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5" name="Footer Placeholder 4">
            <a:extLst>
              <a:ext uri="{FF2B5EF4-FFF2-40B4-BE49-F238E27FC236}">
                <a16:creationId xmlns:a16="http://schemas.microsoft.com/office/drawing/2014/main" id="{E79D4752-F20A-D988-AA8F-F937F8609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047DA-C2C1-2BD5-1876-0BF6AB5039CE}"/>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181329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1FCE-A68F-6436-6101-6115BB119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56647-9613-5D8F-550E-7CE7C655A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BB38EA-7E62-A298-EC10-FFF6DA450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C133F2-8E24-10B3-0FAF-FF81B6C7B78E}"/>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6" name="Footer Placeholder 5">
            <a:extLst>
              <a:ext uri="{FF2B5EF4-FFF2-40B4-BE49-F238E27FC236}">
                <a16:creationId xmlns:a16="http://schemas.microsoft.com/office/drawing/2014/main" id="{1907ED24-D388-97DE-DD51-987A2C8C4C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4DAB77-8D56-202E-6F45-918360A0DCB2}"/>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95213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E267-3A4E-1580-4DCF-22392D3C71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8C7B5-544E-62DF-CB81-D15E941A1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8F70D-CB6A-DB2D-2C4F-6E5487A60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DFB19E-FFBA-EA83-8AF1-504C56F2A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2D7E5-66A5-ACEA-0211-6DFDFAA12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BF2522-025D-82D3-AFF3-E7E3D4CAB97C}"/>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8" name="Footer Placeholder 7">
            <a:extLst>
              <a:ext uri="{FF2B5EF4-FFF2-40B4-BE49-F238E27FC236}">
                <a16:creationId xmlns:a16="http://schemas.microsoft.com/office/drawing/2014/main" id="{E542D3EF-B7E0-3D40-BB6F-A1C7245AA3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A6A9A1-5D8D-9248-EB12-B04DFBA04C12}"/>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12201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AC4F-A2EE-940A-18E2-D92FB25279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B0F526-2EED-FAA2-BE54-741BBA1B9B9D}"/>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4" name="Footer Placeholder 3">
            <a:extLst>
              <a:ext uri="{FF2B5EF4-FFF2-40B4-BE49-F238E27FC236}">
                <a16:creationId xmlns:a16="http://schemas.microsoft.com/office/drawing/2014/main" id="{C85E79D5-788D-D997-BE54-0CEF207346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61236E-EBB8-9FC7-FD97-3867AF9F2B14}"/>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05707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42463-6645-E1FE-E07D-1E3B340F7780}"/>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3" name="Footer Placeholder 2">
            <a:extLst>
              <a:ext uri="{FF2B5EF4-FFF2-40B4-BE49-F238E27FC236}">
                <a16:creationId xmlns:a16="http://schemas.microsoft.com/office/drawing/2014/main" id="{20172CE3-2A76-4695-6BDA-14E8CC4078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348EEC-1793-17B6-A930-DE8B3E6969A1}"/>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325572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69DC-9EC9-F8A4-FAF4-3427667B2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5B75CA-481A-6E31-9A38-DABA4C20D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4FD4DA-DC8E-A474-DF93-EDB95DCF5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DCEA2-787F-6861-A4AA-3BD8081C5F54}"/>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6" name="Footer Placeholder 5">
            <a:extLst>
              <a:ext uri="{FF2B5EF4-FFF2-40B4-BE49-F238E27FC236}">
                <a16:creationId xmlns:a16="http://schemas.microsoft.com/office/drawing/2014/main" id="{68D76DD0-152B-146A-52A0-9F3823E59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D61A6-3892-5CDC-F29D-A42548D706F5}"/>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361908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82C5-1B10-052B-B483-216DFAA91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548986-8F20-A7E5-AFF4-3646996E2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5B94-9B97-D977-C40B-C4E9A8966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901DD-0D47-5A65-6FA2-28DD321749DE}"/>
              </a:ext>
            </a:extLst>
          </p:cNvPr>
          <p:cNvSpPr>
            <a:spLocks noGrp="1"/>
          </p:cNvSpPr>
          <p:nvPr>
            <p:ph type="dt" sz="half" idx="10"/>
          </p:nvPr>
        </p:nvSpPr>
        <p:spPr/>
        <p:txBody>
          <a:bodyPr/>
          <a:lstStyle/>
          <a:p>
            <a:fld id="{918495C1-B184-4EB3-AA17-435B5C84EA73}" type="datetimeFigureOut">
              <a:rPr lang="en-IN" smtClean="0"/>
              <a:t>27-12-2023</a:t>
            </a:fld>
            <a:endParaRPr lang="en-IN"/>
          </a:p>
        </p:txBody>
      </p:sp>
      <p:sp>
        <p:nvSpPr>
          <p:cNvPr id="6" name="Footer Placeholder 5">
            <a:extLst>
              <a:ext uri="{FF2B5EF4-FFF2-40B4-BE49-F238E27FC236}">
                <a16:creationId xmlns:a16="http://schemas.microsoft.com/office/drawing/2014/main" id="{7EA55D8A-038F-7764-2C3E-9883049B2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F209C3-0FBC-A4FC-286E-0E75AAC076DB}"/>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07060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E3F2B-4C44-C57D-FFDF-3D0BDF4F8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54F2A-A9D3-49EE-EF43-D53951D44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80BFC-71DB-92D7-1AE7-A1C2D6FDA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495C1-B184-4EB3-AA17-435B5C84EA73}" type="datetimeFigureOut">
              <a:rPr lang="en-IN" smtClean="0"/>
              <a:t>27-12-2023</a:t>
            </a:fld>
            <a:endParaRPr lang="en-IN"/>
          </a:p>
        </p:txBody>
      </p:sp>
      <p:sp>
        <p:nvSpPr>
          <p:cNvPr id="5" name="Footer Placeholder 4">
            <a:extLst>
              <a:ext uri="{FF2B5EF4-FFF2-40B4-BE49-F238E27FC236}">
                <a16:creationId xmlns:a16="http://schemas.microsoft.com/office/drawing/2014/main" id="{9ABDA481-53F4-FA01-63E4-363E35F81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132217-0D10-37B5-4B78-FA11B2EBC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A6C9C-6784-48F5-81EE-1F81E0E3C267}" type="slidenum">
              <a:rPr lang="en-IN" smtClean="0"/>
              <a:t>‹#›</a:t>
            </a:fld>
            <a:endParaRPr lang="en-IN"/>
          </a:p>
        </p:txBody>
      </p:sp>
    </p:spTree>
    <p:extLst>
      <p:ext uri="{BB962C8B-B14F-4D97-AF65-F5344CB8AC3E}">
        <p14:creationId xmlns:p14="http://schemas.microsoft.com/office/powerpoint/2010/main" val="42762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12253-A13B-6DE0-F313-0CEE75856358}"/>
              </a:ext>
            </a:extLst>
          </p:cNvPr>
          <p:cNvSpPr txBox="1"/>
          <p:nvPr/>
        </p:nvSpPr>
        <p:spPr>
          <a:xfrm>
            <a:off x="107576" y="161365"/>
            <a:ext cx="11976848" cy="6555641"/>
          </a:xfrm>
          <a:prstGeom prst="rect">
            <a:avLst/>
          </a:prstGeom>
          <a:noFill/>
        </p:spPr>
        <p:txBody>
          <a:bodyPr wrap="square" rtlCol="0">
            <a:spAutoFit/>
          </a:bodyPr>
          <a:lstStyle/>
          <a:p>
            <a:pPr marL="1714500" lvl="3" indent="-342900">
              <a:buAutoNum type="arabicPeriod"/>
            </a:pPr>
            <a:r>
              <a:rPr lang="en-IN" sz="2000" dirty="0"/>
              <a:t>What is </a:t>
            </a:r>
            <a:r>
              <a:rPr lang="en-IN" sz="2000" dirty="0" err="1"/>
              <a:t>JQuery</a:t>
            </a:r>
            <a:r>
              <a:rPr lang="en-IN" sz="2000" dirty="0"/>
              <a:t>?</a:t>
            </a:r>
          </a:p>
          <a:p>
            <a:endParaRPr lang="en-IN" sz="2000" dirty="0"/>
          </a:p>
          <a:p>
            <a:pPr algn="l"/>
            <a:r>
              <a:rPr lang="en-IN" sz="2000" dirty="0"/>
              <a:t>Ans:</a:t>
            </a:r>
          </a:p>
          <a:p>
            <a:pPr algn="l"/>
            <a:r>
              <a:rPr lang="en-IN" sz="2000" dirty="0"/>
              <a:t> j </a:t>
            </a:r>
            <a:r>
              <a:rPr lang="en-US" sz="2000" b="0" i="0" dirty="0">
                <a:solidFill>
                  <a:srgbClr val="374151"/>
                </a:solidFill>
                <a:effectLst/>
                <a:latin typeface="Söhne"/>
              </a:rPr>
              <a:t>Query is a fast, small, and feature-rich JavaScript library. It makes things like HTML document traversal and manipulation, event handling, and animation much simpler with an easy-to-use API that works across a multitude of browsers. jQuery is one of the most popular and widely used JavaScript libraries, and it simplifies the process of developing web applications by providing a set of convenient methods and utilities for common tasks.</a:t>
            </a:r>
          </a:p>
          <a:p>
            <a:pPr algn="l"/>
            <a:r>
              <a:rPr lang="en-US" sz="2000" b="0" i="0" dirty="0">
                <a:solidFill>
                  <a:srgbClr val="374151"/>
                </a:solidFill>
                <a:effectLst/>
                <a:latin typeface="Söhne"/>
              </a:rPr>
              <a:t>Here are some of the key features and uses of jQuery:</a:t>
            </a:r>
          </a:p>
          <a:p>
            <a:pPr algn="l">
              <a:buFont typeface="+mj-lt"/>
              <a:buAutoNum type="arabicPeriod"/>
            </a:pPr>
            <a:r>
              <a:rPr lang="en-US" sz="2000" i="0" dirty="0">
                <a:solidFill>
                  <a:srgbClr val="374151"/>
                </a:solidFill>
                <a:effectLst/>
                <a:latin typeface="Söhne"/>
              </a:rPr>
              <a:t>DOM Manipulation: jQuery allows you to easily select and manipulate HTML elements in the Document Object Model (DOM). You can change content, attributes, and styles of elements with concise and readable code.</a:t>
            </a:r>
          </a:p>
          <a:p>
            <a:pPr algn="l">
              <a:buFont typeface="+mj-lt"/>
              <a:buAutoNum type="arabicPeriod"/>
            </a:pPr>
            <a:r>
              <a:rPr lang="en-US" sz="2000" i="0" dirty="0">
                <a:solidFill>
                  <a:srgbClr val="374151"/>
                </a:solidFill>
                <a:effectLst/>
                <a:latin typeface="Söhne"/>
              </a:rPr>
              <a:t>Event Handling: jQuery simplifies event handling. You can attach event handlers to elements, such as click or hover events, with ease.</a:t>
            </a:r>
          </a:p>
          <a:p>
            <a:pPr algn="l">
              <a:buFont typeface="+mj-lt"/>
              <a:buAutoNum type="arabicPeriod"/>
            </a:pPr>
            <a:r>
              <a:rPr lang="en-US" sz="2000" i="0" dirty="0">
                <a:solidFill>
                  <a:srgbClr val="374151"/>
                </a:solidFill>
                <a:effectLst/>
                <a:latin typeface="Söhne"/>
              </a:rPr>
              <a:t>Animations: You can create animations and transitions in your web pages using jQuery. This includes effects like fading in/out, sliding, and more.</a:t>
            </a:r>
          </a:p>
          <a:p>
            <a:pPr algn="l">
              <a:buFont typeface="+mj-lt"/>
              <a:buAutoNum type="arabicPeriod"/>
            </a:pPr>
            <a:r>
              <a:rPr lang="en-US" sz="2000" i="0" dirty="0">
                <a:solidFill>
                  <a:srgbClr val="374151"/>
                </a:solidFill>
                <a:effectLst/>
                <a:latin typeface="Söhne"/>
              </a:rPr>
              <a:t>Cross-Browser Compatibility: jQuery handles many cross-browser compatibility issues, ensuring that your code works consistently on various web browsers.</a:t>
            </a:r>
          </a:p>
          <a:p>
            <a:pPr algn="l">
              <a:buFont typeface="+mj-lt"/>
              <a:buAutoNum type="arabicPeriod"/>
            </a:pPr>
            <a:r>
              <a:rPr lang="en-US" sz="2000" i="0" dirty="0">
                <a:solidFill>
                  <a:srgbClr val="374151"/>
                </a:solidFill>
                <a:effectLst/>
                <a:latin typeface="Söhne"/>
              </a:rPr>
              <a:t>Simplifies JavaScript: </a:t>
            </a:r>
            <a:r>
              <a:rPr lang="en-US" sz="2000" b="0" i="0" dirty="0">
                <a:solidFill>
                  <a:srgbClr val="374151"/>
                </a:solidFill>
                <a:effectLst/>
                <a:latin typeface="Söhne"/>
              </a:rPr>
              <a:t>jQuery simplifies many common JavaScript tasks, making it easier for developers to work with and understand.</a:t>
            </a:r>
          </a:p>
          <a:p>
            <a:pPr algn="l"/>
            <a:r>
              <a:rPr lang="en-US" sz="2000" b="0" i="0" dirty="0">
                <a:solidFill>
                  <a:srgbClr val="374151"/>
                </a:solidFill>
                <a:effectLst/>
                <a:latin typeface="Söhne"/>
              </a:rPr>
              <a:t>Here's an example of how you might use jQuery to add a click event handler to a button element with the ID "</a:t>
            </a:r>
            <a:r>
              <a:rPr lang="en-US" sz="2000" b="0" i="0" dirty="0" err="1">
                <a:solidFill>
                  <a:srgbClr val="374151"/>
                </a:solidFill>
                <a:effectLst/>
                <a:latin typeface="Söhne"/>
              </a:rPr>
              <a:t>myButton</a:t>
            </a:r>
            <a:r>
              <a:rPr lang="en-US" sz="2000" b="0" i="0" dirty="0">
                <a:solidFill>
                  <a:srgbClr val="374151"/>
                </a:solidFill>
                <a:effectLst/>
                <a:latin typeface="Söhne"/>
              </a:rPr>
              <a:t>" and change the text of a paragraph with the ID "</a:t>
            </a:r>
            <a:r>
              <a:rPr lang="en-US" sz="2000" b="0" i="0" dirty="0" err="1">
                <a:solidFill>
                  <a:srgbClr val="374151"/>
                </a:solidFill>
                <a:effectLst/>
                <a:latin typeface="Söhne"/>
              </a:rPr>
              <a:t>myParagraph</a:t>
            </a:r>
            <a:r>
              <a:rPr lang="en-US" sz="2000" b="0" i="0" dirty="0">
                <a:solidFill>
                  <a:srgbClr val="374151"/>
                </a:solidFill>
                <a:effectLst/>
                <a:latin typeface="Söhne"/>
              </a:rPr>
              <a:t>" when the button is </a:t>
            </a:r>
            <a:r>
              <a:rPr lang="en-US" sz="2000" b="0" i="0" dirty="0" err="1">
                <a:solidFill>
                  <a:srgbClr val="374151"/>
                </a:solidFill>
                <a:effectLst/>
                <a:latin typeface="Söhne"/>
              </a:rPr>
              <a:t>clicke</a:t>
            </a:r>
            <a:endParaRPr lang="en-US" sz="2000" b="0" i="0" dirty="0">
              <a:solidFill>
                <a:srgbClr val="374151"/>
              </a:solidFill>
              <a:effectLst/>
              <a:latin typeface="Söhne"/>
            </a:endParaRPr>
          </a:p>
          <a:p>
            <a:endParaRPr lang="en-IN" sz="2000" dirty="0"/>
          </a:p>
        </p:txBody>
      </p:sp>
    </p:spTree>
    <p:extLst>
      <p:ext uri="{BB962C8B-B14F-4D97-AF65-F5344CB8AC3E}">
        <p14:creationId xmlns:p14="http://schemas.microsoft.com/office/powerpoint/2010/main" val="359839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53261-B3F2-2EC0-32E5-24655FC67D27}"/>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6354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BB9FF-02F9-8B21-F4EC-AC725C5431F9}"/>
              </a:ext>
            </a:extLst>
          </p:cNvPr>
          <p:cNvSpPr txBox="1"/>
          <p:nvPr/>
        </p:nvSpPr>
        <p:spPr>
          <a:xfrm>
            <a:off x="259976" y="233082"/>
            <a:ext cx="11707906" cy="6863417"/>
          </a:xfrm>
          <a:prstGeom prst="rect">
            <a:avLst/>
          </a:prstGeom>
          <a:noFill/>
        </p:spPr>
        <p:txBody>
          <a:bodyPr wrap="square" rtlCol="0">
            <a:spAutoFit/>
          </a:bodyPr>
          <a:lstStyle/>
          <a:p>
            <a:r>
              <a:rPr lang="en-US" sz="2000" dirty="0"/>
              <a:t>2.How to Apply CSS Using </a:t>
            </a:r>
            <a:r>
              <a:rPr lang="en-US" sz="2000" dirty="0" err="1"/>
              <a:t>JQuery</a:t>
            </a:r>
            <a:r>
              <a:rPr lang="en-US" sz="2000" dirty="0"/>
              <a:t>, How to Add Class and Remove Class in </a:t>
            </a:r>
            <a:r>
              <a:rPr lang="en-US" sz="2000" dirty="0" err="1"/>
              <a:t>JQuery</a:t>
            </a:r>
            <a:r>
              <a:rPr lang="en-US" sz="2000" dirty="0"/>
              <a:t>, </a:t>
            </a:r>
            <a:r>
              <a:rPr lang="en-US" sz="2000" dirty="0" err="1"/>
              <a:t>JQuery</a:t>
            </a:r>
            <a:r>
              <a:rPr lang="en-US" sz="2000" dirty="0"/>
              <a:t> Animation?</a:t>
            </a:r>
          </a:p>
          <a:p>
            <a:r>
              <a:rPr lang="en-US" sz="2000" dirty="0"/>
              <a:t>Ans:  </a:t>
            </a:r>
            <a:r>
              <a:rPr lang="en-US" sz="2000" b="0" i="0" dirty="0">
                <a:solidFill>
                  <a:srgbClr val="374151"/>
                </a:solidFill>
                <a:effectLst/>
                <a:latin typeface="Söhne"/>
              </a:rPr>
              <a:t>You can apply CSS, add and remove classes, and create animations using jQuery. Here are examples of how to do each of these tasks:</a:t>
            </a:r>
          </a:p>
          <a:p>
            <a:pPr marL="342900" indent="-342900">
              <a:buAutoNum type="arabicPeriod"/>
            </a:pPr>
            <a:r>
              <a:rPr lang="en-US" sz="2000" i="0" dirty="0">
                <a:effectLst/>
                <a:latin typeface="Söhne"/>
              </a:rPr>
              <a:t>Applying </a:t>
            </a:r>
            <a:r>
              <a:rPr lang="en-US" sz="2000" i="0" dirty="0" err="1">
                <a:effectLst/>
                <a:latin typeface="Söhne"/>
              </a:rPr>
              <a:t>CSSa</a:t>
            </a:r>
            <a:r>
              <a:rPr lang="en-US" sz="2000" i="0" dirty="0">
                <a:effectLst/>
                <a:latin typeface="Söhne"/>
              </a:rPr>
              <a:t> using jQuery:</a:t>
            </a:r>
            <a:r>
              <a:rPr lang="en-US" sz="2000" i="0" dirty="0">
                <a:solidFill>
                  <a:srgbClr val="374151"/>
                </a:solidFill>
                <a:effectLst/>
                <a:latin typeface="Söhne"/>
              </a:rPr>
              <a:t> To apply CSS styles to HTML elements using jQuery, you can use the</a:t>
            </a:r>
            <a:r>
              <a:rPr lang="en-US" sz="2000" dirty="0">
                <a:solidFill>
                  <a:srgbClr val="374151"/>
                </a:solidFill>
                <a:latin typeface="Söhne"/>
              </a:rPr>
              <a:t> </a:t>
            </a:r>
            <a:r>
              <a:rPr lang="en-US" sz="2000" dirty="0" err="1">
                <a:solidFill>
                  <a:srgbClr val="374151"/>
                </a:solidFill>
                <a:latin typeface="Söhne"/>
              </a:rPr>
              <a:t>css</a:t>
            </a:r>
            <a:r>
              <a:rPr lang="en-US" sz="2000" dirty="0">
                <a:solidFill>
                  <a:srgbClr val="374151"/>
                </a:solidFill>
                <a:latin typeface="Söhne"/>
              </a:rPr>
              <a:t> </a:t>
            </a:r>
            <a:r>
              <a:rPr lang="en-US" sz="2000" i="0" dirty="0">
                <a:solidFill>
                  <a:srgbClr val="374151"/>
                </a:solidFill>
                <a:effectLst/>
                <a:latin typeface="Söhne"/>
              </a:rPr>
              <a:t>method. Here's an example of how to change the background color and font size of an element with the ID "my Element</a:t>
            </a: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solidFill>
                <a:srgbClr val="374151"/>
              </a:solidFill>
              <a:latin typeface="Söhne"/>
            </a:endParaRPr>
          </a:p>
          <a:p>
            <a:pPr marL="342900" indent="-342900">
              <a:buAutoNum type="arabicPeriod"/>
            </a:pPr>
            <a:endParaRPr lang="en-US" sz="2000" dirty="0"/>
          </a:p>
          <a:p>
            <a:pPr marL="342900" indent="-342900">
              <a:buAutoNum type="arabicPeriod"/>
            </a:pPr>
            <a:endParaRPr lang="en-IN" sz="2000" dirty="0"/>
          </a:p>
        </p:txBody>
      </p:sp>
      <p:pic>
        <p:nvPicPr>
          <p:cNvPr id="5" name="Picture 4">
            <a:extLst>
              <a:ext uri="{FF2B5EF4-FFF2-40B4-BE49-F238E27FC236}">
                <a16:creationId xmlns:a16="http://schemas.microsoft.com/office/drawing/2014/main" id="{BF02B868-D48D-151D-AD2B-F3A7E4B54BBD}"/>
              </a:ext>
            </a:extLst>
          </p:cNvPr>
          <p:cNvPicPr>
            <a:picLocks noChangeAspect="1"/>
          </p:cNvPicPr>
          <p:nvPr/>
        </p:nvPicPr>
        <p:blipFill>
          <a:blip r:embed="rId2"/>
          <a:stretch>
            <a:fillRect/>
          </a:stretch>
        </p:blipFill>
        <p:spPr>
          <a:xfrm>
            <a:off x="2618525" y="2331807"/>
            <a:ext cx="6668078" cy="3162574"/>
          </a:xfrm>
          <a:prstGeom prst="rect">
            <a:avLst/>
          </a:prstGeom>
        </p:spPr>
      </p:pic>
    </p:spTree>
    <p:extLst>
      <p:ext uri="{BB962C8B-B14F-4D97-AF65-F5344CB8AC3E}">
        <p14:creationId xmlns:p14="http://schemas.microsoft.com/office/powerpoint/2010/main" val="416051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897F7-E38C-30BE-6867-833A1EFC9A5D}"/>
              </a:ext>
            </a:extLst>
          </p:cNvPr>
          <p:cNvPicPr>
            <a:picLocks noChangeAspect="1"/>
          </p:cNvPicPr>
          <p:nvPr/>
        </p:nvPicPr>
        <p:blipFill>
          <a:blip r:embed="rId2"/>
          <a:stretch>
            <a:fillRect/>
          </a:stretch>
        </p:blipFill>
        <p:spPr>
          <a:xfrm>
            <a:off x="217594" y="375920"/>
            <a:ext cx="11756812" cy="5923279"/>
          </a:xfrm>
          <a:prstGeom prst="rect">
            <a:avLst/>
          </a:prstGeom>
        </p:spPr>
      </p:pic>
    </p:spTree>
    <p:extLst>
      <p:ext uri="{BB962C8B-B14F-4D97-AF65-F5344CB8AC3E}">
        <p14:creationId xmlns:p14="http://schemas.microsoft.com/office/powerpoint/2010/main" val="289772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CEF81-778C-79EF-27BA-3A93A85D4D91}"/>
              </a:ext>
            </a:extLst>
          </p:cNvPr>
          <p:cNvSpPr txBox="1"/>
          <p:nvPr/>
        </p:nvSpPr>
        <p:spPr>
          <a:xfrm>
            <a:off x="340659" y="141642"/>
            <a:ext cx="11510682" cy="7017306"/>
          </a:xfrm>
          <a:prstGeom prst="rect">
            <a:avLst/>
          </a:prstGeom>
          <a:noFill/>
        </p:spPr>
        <p:txBody>
          <a:bodyPr wrap="square" rtlCol="0">
            <a:spAutoFit/>
          </a:bodyPr>
          <a:lstStyle/>
          <a:p>
            <a:r>
              <a:rPr lang="en-US" sz="2000" i="0" dirty="0">
                <a:effectLst/>
                <a:latin typeface="Söhne"/>
              </a:rPr>
              <a:t>3. jQuery Animation:</a:t>
            </a:r>
            <a:r>
              <a:rPr lang="en-US" sz="2000" i="0" dirty="0">
                <a:solidFill>
                  <a:srgbClr val="374151"/>
                </a:solidFill>
                <a:effectLst/>
                <a:latin typeface="Söhne"/>
              </a:rPr>
              <a:t> jQuery provides several methods for creating animations on HTML elements, including </a:t>
            </a:r>
          </a:p>
          <a:p>
            <a:r>
              <a:rPr lang="en-US" sz="2000" dirty="0">
                <a:solidFill>
                  <a:srgbClr val="374151"/>
                </a:solidFill>
                <a:latin typeface="Söhne"/>
              </a:rPr>
              <a:t>Animate(),</a:t>
            </a:r>
            <a:r>
              <a:rPr lang="en-US" sz="2000" dirty="0" err="1">
                <a:solidFill>
                  <a:srgbClr val="374151"/>
                </a:solidFill>
                <a:latin typeface="Söhne"/>
              </a:rPr>
              <a:t>fadein</a:t>
            </a:r>
            <a:r>
              <a:rPr lang="en-US" sz="2000" dirty="0">
                <a:solidFill>
                  <a:srgbClr val="374151"/>
                </a:solidFill>
                <a:latin typeface="Söhne"/>
              </a:rPr>
              <a:t>(), fadeout() and so on…</a:t>
            </a: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sz="2000" dirty="0">
              <a:solidFill>
                <a:srgbClr val="374151"/>
              </a:solidFill>
              <a:latin typeface="Söhne"/>
            </a:endParaRPr>
          </a:p>
          <a:p>
            <a:r>
              <a:rPr lang="en-US" sz="2000" dirty="0">
                <a:solidFill>
                  <a:srgbClr val="374151"/>
                </a:solidFill>
                <a:latin typeface="Söhne"/>
              </a:rPr>
              <a:t>4.</a:t>
            </a:r>
            <a:r>
              <a:rPr lang="en-US" sz="2000" dirty="0"/>
              <a:t> How to create slider with animation? </a:t>
            </a:r>
            <a:endParaRPr lang="en-US" sz="2000" dirty="0">
              <a:solidFill>
                <a:srgbClr val="374151"/>
              </a:solidFill>
              <a:latin typeface="Söhne"/>
            </a:endParaRPr>
          </a:p>
          <a:p>
            <a:pPr algn="l"/>
            <a:r>
              <a:rPr lang="en-US" sz="2000" dirty="0" err="1">
                <a:solidFill>
                  <a:srgbClr val="374151"/>
                </a:solidFill>
                <a:latin typeface="Söhne"/>
              </a:rPr>
              <a:t>Ans:</a:t>
            </a:r>
            <a:r>
              <a:rPr lang="en-US" sz="2000" b="0" i="0" dirty="0" err="1">
                <a:solidFill>
                  <a:srgbClr val="374151"/>
                </a:solidFill>
                <a:effectLst/>
                <a:latin typeface="Söhne"/>
              </a:rPr>
              <a:t>Creating</a:t>
            </a:r>
            <a:r>
              <a:rPr lang="en-US" sz="2000" b="0" i="0" dirty="0">
                <a:solidFill>
                  <a:srgbClr val="374151"/>
                </a:solidFill>
                <a:effectLst/>
                <a:latin typeface="Söhne"/>
              </a:rPr>
              <a:t> a slider with animation can be done using HTML, CSS, and JavaScript. A slider typically consists of a set of images or content that you can cycle through using navigation buttons or by automatically transitioning between them. Here's a step-by-step guide on how to create a basic slider with animation:</a:t>
            </a:r>
          </a:p>
          <a:p>
            <a:pPr algn="l"/>
            <a:br>
              <a:rPr lang="en-US" sz="2000" b="1" i="0" dirty="0">
                <a:solidFill>
                  <a:srgbClr val="374151"/>
                </a:solidFill>
                <a:effectLst/>
                <a:latin typeface="Söhne"/>
              </a:rPr>
            </a:br>
            <a:r>
              <a:rPr lang="en-US" sz="2000" i="0" dirty="0">
                <a:solidFill>
                  <a:srgbClr val="374151"/>
                </a:solidFill>
                <a:effectLst/>
                <a:latin typeface="Söhne"/>
              </a:rPr>
              <a:t>HTML Structure:</a:t>
            </a:r>
          </a:p>
          <a:p>
            <a:pPr algn="l"/>
            <a:r>
              <a:rPr lang="en-US" sz="2000" b="0" i="0" dirty="0">
                <a:solidFill>
                  <a:srgbClr val="374151"/>
                </a:solidFill>
                <a:effectLst/>
                <a:latin typeface="Söhne"/>
              </a:rPr>
              <a:t>Start by creating the HTML structure for your slider. You can use an unordered list &lt;</a:t>
            </a:r>
            <a:r>
              <a:rPr lang="en-US" sz="2000" b="0" i="0" dirty="0" err="1">
                <a:solidFill>
                  <a:srgbClr val="374151"/>
                </a:solidFill>
                <a:effectLst/>
                <a:latin typeface="Söhne"/>
              </a:rPr>
              <a:t>ul</a:t>
            </a:r>
            <a:r>
              <a:rPr lang="en-US" sz="2000" b="0" i="0" dirty="0">
                <a:solidFill>
                  <a:srgbClr val="374151"/>
                </a:solidFill>
                <a:effectLst/>
                <a:latin typeface="Söhne"/>
              </a:rPr>
              <a:t>&gt;to hold the slide items, and each list item &lt;li&gt; will contain the content or image for each slide.</a:t>
            </a:r>
          </a:p>
          <a:p>
            <a:endParaRPr lang="en-US" dirty="0">
              <a:solidFill>
                <a:srgbClr val="374151"/>
              </a:solidFill>
              <a:latin typeface="Söhne"/>
            </a:endParaRPr>
          </a:p>
          <a:p>
            <a:r>
              <a:rPr lang="en-US" b="0" i="0" dirty="0">
                <a:solidFill>
                  <a:srgbClr val="374151"/>
                </a:solidFill>
                <a:effectLst/>
                <a:latin typeface="Söhne"/>
              </a:rPr>
              <a:t> </a:t>
            </a:r>
            <a:endParaRPr lang="en-IN" dirty="0"/>
          </a:p>
        </p:txBody>
      </p:sp>
      <p:pic>
        <p:nvPicPr>
          <p:cNvPr id="4" name="Picture 3">
            <a:extLst>
              <a:ext uri="{FF2B5EF4-FFF2-40B4-BE49-F238E27FC236}">
                <a16:creationId xmlns:a16="http://schemas.microsoft.com/office/drawing/2014/main" id="{0BA77953-FD53-C1AC-C62C-DB876BB9DFB9}"/>
              </a:ext>
            </a:extLst>
          </p:cNvPr>
          <p:cNvPicPr>
            <a:picLocks noChangeAspect="1"/>
          </p:cNvPicPr>
          <p:nvPr/>
        </p:nvPicPr>
        <p:blipFill>
          <a:blip r:embed="rId2"/>
          <a:stretch>
            <a:fillRect/>
          </a:stretch>
        </p:blipFill>
        <p:spPr>
          <a:xfrm>
            <a:off x="2133843" y="1178560"/>
            <a:ext cx="7924314" cy="2357876"/>
          </a:xfrm>
          <a:prstGeom prst="rect">
            <a:avLst/>
          </a:prstGeom>
        </p:spPr>
      </p:pic>
    </p:spTree>
    <p:extLst>
      <p:ext uri="{BB962C8B-B14F-4D97-AF65-F5344CB8AC3E}">
        <p14:creationId xmlns:p14="http://schemas.microsoft.com/office/powerpoint/2010/main" val="406473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D7B0B-D40D-D974-90BD-AD6DF881F692}"/>
              </a:ext>
            </a:extLst>
          </p:cNvPr>
          <p:cNvSpPr txBox="1"/>
          <p:nvPr/>
        </p:nvSpPr>
        <p:spPr>
          <a:xfrm>
            <a:off x="259976" y="286871"/>
            <a:ext cx="11555506" cy="5909310"/>
          </a:xfrm>
          <a:prstGeom prst="rect">
            <a:avLst/>
          </a:prstGeom>
          <a:noFill/>
        </p:spPr>
        <p:txBody>
          <a:bodyPr wrap="square" rtlCol="0">
            <a:spAutoFit/>
          </a:bodyPr>
          <a:lstStyle/>
          <a:p>
            <a:pPr algn="l"/>
            <a:r>
              <a:rPr lang="en-US" sz="2400" i="0" dirty="0">
                <a:solidFill>
                  <a:srgbClr val="374151"/>
                </a:solidFill>
                <a:effectLst/>
                <a:latin typeface="Söhne"/>
              </a:rPr>
              <a:t>CSS Styling:</a:t>
            </a:r>
          </a:p>
          <a:p>
            <a:pPr algn="l"/>
            <a:r>
              <a:rPr lang="en-US" sz="2400" i="0" dirty="0">
                <a:solidFill>
                  <a:srgbClr val="374151"/>
                </a:solidFill>
                <a:effectLst/>
                <a:latin typeface="Söhne"/>
              </a:rPr>
              <a:t>Style your slider with CSS. You can set the dimensions, position, and styles for the slider and individual slides. Additionally, you can hide all slides except the first one to start with.</a:t>
            </a:r>
          </a:p>
          <a:p>
            <a:pPr algn="l"/>
            <a:endParaRPr lang="en-US" sz="2400" dirty="0">
              <a:solidFill>
                <a:srgbClr val="374151"/>
              </a:solidFill>
              <a:latin typeface="Söhne"/>
            </a:endParaRPr>
          </a:p>
          <a:p>
            <a:pPr algn="l"/>
            <a:r>
              <a:rPr lang="en-US" sz="2400" i="0" dirty="0" err="1">
                <a:solidFill>
                  <a:srgbClr val="374151"/>
                </a:solidFill>
                <a:effectLst/>
                <a:latin typeface="Söhne"/>
              </a:rPr>
              <a:t>javaScript</a:t>
            </a:r>
            <a:r>
              <a:rPr lang="en-US" sz="2400" i="0" dirty="0">
                <a:solidFill>
                  <a:srgbClr val="374151"/>
                </a:solidFill>
                <a:effectLst/>
                <a:latin typeface="Söhne"/>
              </a:rPr>
              <a:t> for Animation:</a:t>
            </a:r>
          </a:p>
          <a:p>
            <a:pPr algn="l"/>
            <a:r>
              <a:rPr lang="en-US" sz="2400" b="0" i="0" dirty="0">
                <a:solidFill>
                  <a:srgbClr val="374151"/>
                </a:solidFill>
                <a:effectLst/>
                <a:latin typeface="Söhne"/>
              </a:rPr>
              <a:t>To create animation, you'll need JavaScript to handle the transition between slides. You can use JavaScript to change the transfer</a:t>
            </a:r>
            <a:r>
              <a:rPr lang="en-US" sz="2400" dirty="0">
                <a:solidFill>
                  <a:srgbClr val="374151"/>
                </a:solidFill>
                <a:latin typeface="Söhne"/>
              </a:rPr>
              <a:t> </a:t>
            </a:r>
            <a:r>
              <a:rPr lang="en-US" sz="2400" b="0" i="0" dirty="0">
                <a:solidFill>
                  <a:srgbClr val="374151"/>
                </a:solidFill>
                <a:effectLst/>
                <a:latin typeface="Söhne"/>
              </a:rPr>
              <a:t>property to slide the images horizontally.</a:t>
            </a:r>
          </a:p>
          <a:p>
            <a:pPr algn="l"/>
            <a:endParaRPr lang="en-US" sz="2400" dirty="0">
              <a:solidFill>
                <a:srgbClr val="374151"/>
              </a:solidFill>
              <a:latin typeface="Söhne"/>
            </a:endParaRPr>
          </a:p>
          <a:p>
            <a:pPr algn="l"/>
            <a:endParaRPr lang="en-US" sz="2400" b="0" i="0" dirty="0">
              <a:solidFill>
                <a:srgbClr val="374151"/>
              </a:solidFill>
              <a:effectLst/>
              <a:latin typeface="Söhne"/>
            </a:endParaRPr>
          </a:p>
          <a:p>
            <a:pPr algn="l"/>
            <a:r>
              <a:rPr lang="en-US" sz="2400" i="0" dirty="0">
                <a:solidFill>
                  <a:srgbClr val="374151"/>
                </a:solidFill>
                <a:effectLst/>
                <a:latin typeface="Söhne"/>
              </a:rPr>
              <a:t>HTML Structure:</a:t>
            </a:r>
          </a:p>
          <a:p>
            <a:pPr algn="l"/>
            <a:r>
              <a:rPr lang="en-US" sz="2400" b="0" i="0" dirty="0">
                <a:solidFill>
                  <a:srgbClr val="374151"/>
                </a:solidFill>
                <a:effectLst/>
                <a:latin typeface="Söhne"/>
              </a:rPr>
              <a:t>Start by creating the HTML structure for your slider. You can use an unordered list &lt;</a:t>
            </a:r>
            <a:r>
              <a:rPr lang="en-US" sz="2400" b="0" i="0" dirty="0" err="1">
                <a:solidFill>
                  <a:srgbClr val="374151"/>
                </a:solidFill>
                <a:effectLst/>
                <a:latin typeface="Söhne"/>
              </a:rPr>
              <a:t>ul</a:t>
            </a:r>
            <a:r>
              <a:rPr lang="en-US" sz="2400" b="0" i="0" dirty="0">
                <a:solidFill>
                  <a:srgbClr val="374151"/>
                </a:solidFill>
                <a:effectLst/>
                <a:latin typeface="Söhne"/>
              </a:rPr>
              <a:t>&gt;to hold the slide items, and each list item &lt;li&gt; will contain the content or image for each slide.</a:t>
            </a:r>
          </a:p>
          <a:p>
            <a:endParaRPr lang="en-US" sz="2400" dirty="0">
              <a:solidFill>
                <a:srgbClr val="374151"/>
              </a:solidFill>
              <a:latin typeface="Söhne"/>
            </a:endParaRPr>
          </a:p>
          <a:p>
            <a:pPr algn="l"/>
            <a:endParaRPr lang="en-US" sz="2400" b="0" i="0" dirty="0">
              <a:solidFill>
                <a:srgbClr val="374151"/>
              </a:solidFill>
              <a:effectLst/>
              <a:latin typeface="Söhne"/>
            </a:endParaRPr>
          </a:p>
          <a:p>
            <a:endParaRPr lang="en-IN" sz="2400" dirty="0"/>
          </a:p>
          <a:p>
            <a:endParaRPr lang="en-IN" dirty="0"/>
          </a:p>
        </p:txBody>
      </p:sp>
    </p:spTree>
    <p:extLst>
      <p:ext uri="{BB962C8B-B14F-4D97-AF65-F5344CB8AC3E}">
        <p14:creationId xmlns:p14="http://schemas.microsoft.com/office/powerpoint/2010/main" val="392427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8FBBFF-21F8-AF66-636B-57828F70ECA4}"/>
              </a:ext>
            </a:extLst>
          </p:cNvPr>
          <p:cNvPicPr>
            <a:picLocks noChangeAspect="1"/>
          </p:cNvPicPr>
          <p:nvPr/>
        </p:nvPicPr>
        <p:blipFill>
          <a:blip r:embed="rId2"/>
          <a:stretch>
            <a:fillRect/>
          </a:stretch>
        </p:blipFill>
        <p:spPr>
          <a:xfrm>
            <a:off x="1066800" y="1324610"/>
            <a:ext cx="9692640" cy="5452110"/>
          </a:xfrm>
          <a:prstGeom prst="rect">
            <a:avLst/>
          </a:prstGeom>
        </p:spPr>
      </p:pic>
      <p:sp>
        <p:nvSpPr>
          <p:cNvPr id="4" name="TextBox 3">
            <a:extLst>
              <a:ext uri="{FF2B5EF4-FFF2-40B4-BE49-F238E27FC236}">
                <a16:creationId xmlns:a16="http://schemas.microsoft.com/office/drawing/2014/main" id="{936724BC-1CAD-B37C-E68C-71A0EE1F8E5A}"/>
              </a:ext>
            </a:extLst>
          </p:cNvPr>
          <p:cNvSpPr txBox="1"/>
          <p:nvPr/>
        </p:nvSpPr>
        <p:spPr>
          <a:xfrm>
            <a:off x="375920" y="304800"/>
            <a:ext cx="7884160" cy="369332"/>
          </a:xfrm>
          <a:prstGeom prst="rect">
            <a:avLst/>
          </a:prstGeom>
          <a:noFill/>
        </p:spPr>
        <p:txBody>
          <a:bodyPr wrap="square" rtlCol="0">
            <a:spAutoFit/>
          </a:bodyPr>
          <a:lstStyle/>
          <a:p>
            <a:r>
              <a:rPr lang="en-IN" dirty="0"/>
              <a:t>You can see this is </a:t>
            </a:r>
            <a:r>
              <a:rPr lang="en-IN" dirty="0" err="1"/>
              <a:t>screenshort</a:t>
            </a:r>
            <a:r>
              <a:rPr lang="en-IN" dirty="0"/>
              <a:t> of animation </a:t>
            </a:r>
          </a:p>
        </p:txBody>
      </p:sp>
    </p:spTree>
    <p:extLst>
      <p:ext uri="{BB962C8B-B14F-4D97-AF65-F5344CB8AC3E}">
        <p14:creationId xmlns:p14="http://schemas.microsoft.com/office/powerpoint/2010/main" val="198844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071DB-2B4A-729F-91A6-EB6491D1057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944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5AA26-B61E-B436-C8C7-2A43B4612F9C}"/>
              </a:ext>
            </a:extLst>
          </p:cNvPr>
          <p:cNvPicPr>
            <a:picLocks noChangeAspect="1"/>
          </p:cNvPicPr>
          <p:nvPr/>
        </p:nvPicPr>
        <p:blipFill>
          <a:blip r:embed="rId2"/>
          <a:stretch>
            <a:fillRect/>
          </a:stretch>
        </p:blipFill>
        <p:spPr>
          <a:xfrm>
            <a:off x="0" y="-111760"/>
            <a:ext cx="12192000" cy="6969759"/>
          </a:xfrm>
          <a:prstGeom prst="rect">
            <a:avLst/>
          </a:prstGeom>
        </p:spPr>
      </p:pic>
    </p:spTree>
    <p:extLst>
      <p:ext uri="{BB962C8B-B14F-4D97-AF65-F5344CB8AC3E}">
        <p14:creationId xmlns:p14="http://schemas.microsoft.com/office/powerpoint/2010/main" val="417941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B4F63-4323-7ABD-94B3-9FDF909633FB}"/>
              </a:ext>
            </a:extLst>
          </p:cNvPr>
          <p:cNvPicPr>
            <a:picLocks noChangeAspect="1"/>
          </p:cNvPicPr>
          <p:nvPr/>
        </p:nvPicPr>
        <p:blipFill>
          <a:blip r:embed="rId2"/>
          <a:stretch>
            <a:fillRect/>
          </a:stretch>
        </p:blipFill>
        <p:spPr>
          <a:xfrm>
            <a:off x="81280" y="1"/>
            <a:ext cx="12110720" cy="6858000"/>
          </a:xfrm>
          <a:prstGeom prst="rect">
            <a:avLst/>
          </a:prstGeom>
        </p:spPr>
      </p:pic>
    </p:spTree>
    <p:extLst>
      <p:ext uri="{BB962C8B-B14F-4D97-AF65-F5344CB8AC3E}">
        <p14:creationId xmlns:p14="http://schemas.microsoft.com/office/powerpoint/2010/main" val="986217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638</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diya panchal</dc:creator>
  <cp:lastModifiedBy>diya panchal</cp:lastModifiedBy>
  <cp:revision>5</cp:revision>
  <dcterms:created xsi:type="dcterms:W3CDTF">2023-10-29T04:34:53Z</dcterms:created>
  <dcterms:modified xsi:type="dcterms:W3CDTF">2023-12-27T15:10:28Z</dcterms:modified>
</cp:coreProperties>
</file>