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 id="281" r:id="rId24"/>
    <p:sldId id="282" r:id="rId25"/>
    <p:sldId id="283" r:id="rId26"/>
    <p:sldId id="284" r:id="rId27"/>
    <p:sldId id="285" r:id="rId28"/>
    <p:sldId id="286" r:id="rId29"/>
    <p:sldId id="287" r:id="rId30"/>
    <p:sldId id="276" r:id="rId31"/>
    <p:sldId id="274" r:id="rId32"/>
    <p:sldId id="2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34C81-DCCE-4B2C-BA5C-8F6B39B01213}"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E811E-D44D-487E-8815-392BB201061F}" type="slidenum">
              <a:rPr lang="en-IN" smtClean="0"/>
              <a:t>‹#›</a:t>
            </a:fld>
            <a:endParaRPr lang="en-IN"/>
          </a:p>
        </p:txBody>
      </p:sp>
    </p:spTree>
    <p:extLst>
      <p:ext uri="{BB962C8B-B14F-4D97-AF65-F5344CB8AC3E}">
        <p14:creationId xmlns:p14="http://schemas.microsoft.com/office/powerpoint/2010/main" val="679891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BB6F-4105-BDD7-CD30-62751D32E7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57C06E-E8B4-D7A5-81DE-93B73D9D7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CE09AB-7F0C-637F-2075-32405BA49395}"/>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5" name="Footer Placeholder 4">
            <a:extLst>
              <a:ext uri="{FF2B5EF4-FFF2-40B4-BE49-F238E27FC236}">
                <a16:creationId xmlns:a16="http://schemas.microsoft.com/office/drawing/2014/main" id="{5C291B1B-B704-03A3-A41A-B57E27804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5DD6B0-E1AE-1FEE-102C-DEC7D2C51D8F}"/>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76157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E44B-1DD3-4854-9A0E-415493D9D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8E8BD3-8784-9037-2D54-BF94695F4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D82157-2362-84EF-886A-A268A8A62E7D}"/>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5" name="Footer Placeholder 4">
            <a:extLst>
              <a:ext uri="{FF2B5EF4-FFF2-40B4-BE49-F238E27FC236}">
                <a16:creationId xmlns:a16="http://schemas.microsoft.com/office/drawing/2014/main" id="{C2DED0FC-D842-90D6-F913-27670F17C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030E3E-3AD7-4BC2-3CE6-43FAB3552B95}"/>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409475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D198A-B6E8-EC0B-E084-61775A7B32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C4E146-499F-80FC-2C41-0525FC33A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0253A-D14D-7B9E-BE5E-A3E544F1E594}"/>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5" name="Footer Placeholder 4">
            <a:extLst>
              <a:ext uri="{FF2B5EF4-FFF2-40B4-BE49-F238E27FC236}">
                <a16:creationId xmlns:a16="http://schemas.microsoft.com/office/drawing/2014/main" id="{E6A0A7A1-E7CC-E51D-7104-2C3E79AA1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15EDC6-80F2-90E3-C3C5-55C188F5CB89}"/>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93258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9230-9DE7-5A8C-3334-EA07909143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415ED-2564-B4EF-A69B-672B56A24C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B1C7B-F5B0-7170-EC2D-CCB07931FA6C}"/>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5" name="Footer Placeholder 4">
            <a:extLst>
              <a:ext uri="{FF2B5EF4-FFF2-40B4-BE49-F238E27FC236}">
                <a16:creationId xmlns:a16="http://schemas.microsoft.com/office/drawing/2014/main" id="{8D14A819-5881-AD9B-EE0F-41088AD2D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868EED-ECDD-2651-8C7E-B2DA557FDE1B}"/>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309868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6066-62BA-4B17-F6B3-CEB3FD36CE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1E3989-2850-2A1B-21BD-C628606DFE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80E21B-E6D3-F2D5-5911-9F07986995AB}"/>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5" name="Footer Placeholder 4">
            <a:extLst>
              <a:ext uri="{FF2B5EF4-FFF2-40B4-BE49-F238E27FC236}">
                <a16:creationId xmlns:a16="http://schemas.microsoft.com/office/drawing/2014/main" id="{E5E83A48-E719-BE21-7D49-C26835416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8E1FB4-FFB7-2CC7-389E-D6F35BF80643}"/>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939647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27AF-0107-1AB1-D3A1-BD7A5B22CD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5F5433-5B35-2F00-5C70-84B84736C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F70B98-7046-53BD-FC88-68E5073CCF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93EB4E-5C73-8C36-345F-197878E6B198}"/>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6" name="Footer Placeholder 5">
            <a:extLst>
              <a:ext uri="{FF2B5EF4-FFF2-40B4-BE49-F238E27FC236}">
                <a16:creationId xmlns:a16="http://schemas.microsoft.com/office/drawing/2014/main" id="{988EEDE6-7267-B138-231E-84DA68E3E1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7D22B-0ED5-58A7-0CFB-6333B3CC701F}"/>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350076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3A61-1E20-F8B3-EDC6-70F1DAFB36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B002A-617E-EFA4-E6F7-1FED252DF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28322-B68D-72DA-3F9F-FD89C4EAF1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0FA831-73BA-5E37-3143-E3053EC52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6DC12-FBD9-F8F5-5287-D5DC45BE4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1211F4-54B3-FA13-4DE5-75D214ADD60E}"/>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8" name="Footer Placeholder 7">
            <a:extLst>
              <a:ext uri="{FF2B5EF4-FFF2-40B4-BE49-F238E27FC236}">
                <a16:creationId xmlns:a16="http://schemas.microsoft.com/office/drawing/2014/main" id="{A15C54EA-9225-EE7C-100D-3C1910FE79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B786C6-2AB3-448D-5564-93297D1060E1}"/>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33513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C64C-1272-0EAB-F37A-DDBB233B78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3F25EA-FB6C-BCED-4BA4-0615949EC694}"/>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4" name="Footer Placeholder 3">
            <a:extLst>
              <a:ext uri="{FF2B5EF4-FFF2-40B4-BE49-F238E27FC236}">
                <a16:creationId xmlns:a16="http://schemas.microsoft.com/office/drawing/2014/main" id="{467EBDA6-4FB8-896C-7EE0-7C60D5A505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51E94C-E8BD-C5C5-955E-7890FA5D7B9A}"/>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93853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ACBF9A-EFE1-054E-ECF2-6DB2448F21B5}"/>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3" name="Footer Placeholder 2">
            <a:extLst>
              <a:ext uri="{FF2B5EF4-FFF2-40B4-BE49-F238E27FC236}">
                <a16:creationId xmlns:a16="http://schemas.microsoft.com/office/drawing/2014/main" id="{7DBA9E14-60BD-D751-49AB-D5468774D3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3B23CA-A875-6FD2-28CD-AA613A38D92A}"/>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09031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34EC-C6CB-BC17-AD44-463A311D5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09B30C-6A43-A98B-E678-402F49E45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A6F7ED-A051-FB6E-1AE2-CA1C3BA6B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3089A-2269-F509-1BD8-C9FE4DCD5713}"/>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6" name="Footer Placeholder 5">
            <a:extLst>
              <a:ext uri="{FF2B5EF4-FFF2-40B4-BE49-F238E27FC236}">
                <a16:creationId xmlns:a16="http://schemas.microsoft.com/office/drawing/2014/main" id="{EFDCEB61-7637-3196-93E8-3560E2803A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9654D-54FD-677B-4482-7A66DEF4F214}"/>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306669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ED4C2-2CEA-B197-9840-B713CD573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5914DD-0D4F-EA2F-4065-0304DE160D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B1F3BE-2356-188A-9B09-DE3785960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CFBE0-6ACC-3801-33D2-A0325CC2A50C}"/>
              </a:ext>
            </a:extLst>
          </p:cNvPr>
          <p:cNvSpPr>
            <a:spLocks noGrp="1"/>
          </p:cNvSpPr>
          <p:nvPr>
            <p:ph type="dt" sz="half" idx="10"/>
          </p:nvPr>
        </p:nvSpPr>
        <p:spPr/>
        <p:txBody>
          <a:bodyPr/>
          <a:lstStyle/>
          <a:p>
            <a:fld id="{73B00C7A-8328-4130-803A-77257BACBA44}" type="datetimeFigureOut">
              <a:rPr lang="en-IN" smtClean="0"/>
              <a:t>09-10-2023</a:t>
            </a:fld>
            <a:endParaRPr lang="en-IN"/>
          </a:p>
        </p:txBody>
      </p:sp>
      <p:sp>
        <p:nvSpPr>
          <p:cNvPr id="6" name="Footer Placeholder 5">
            <a:extLst>
              <a:ext uri="{FF2B5EF4-FFF2-40B4-BE49-F238E27FC236}">
                <a16:creationId xmlns:a16="http://schemas.microsoft.com/office/drawing/2014/main" id="{E87B95D6-1F33-CA6A-2769-D420952FD8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63F05-3AA8-B934-98A0-463A97AF3944}"/>
              </a:ext>
            </a:extLst>
          </p:cNvPr>
          <p:cNvSpPr>
            <a:spLocks noGrp="1"/>
          </p:cNvSpPr>
          <p:nvPr>
            <p:ph type="sldNum" sz="quarter" idx="12"/>
          </p:nvPr>
        </p:nvSpPr>
        <p:spPr/>
        <p:txBody>
          <a:bodyPr/>
          <a:lstStyle/>
          <a:p>
            <a:fld id="{68D76E4B-6863-423D-86D0-5CC10F979EC4}" type="slidenum">
              <a:rPr lang="en-IN" smtClean="0"/>
              <a:t>‹#›</a:t>
            </a:fld>
            <a:endParaRPr lang="en-IN"/>
          </a:p>
        </p:txBody>
      </p:sp>
    </p:spTree>
    <p:extLst>
      <p:ext uri="{BB962C8B-B14F-4D97-AF65-F5344CB8AC3E}">
        <p14:creationId xmlns:p14="http://schemas.microsoft.com/office/powerpoint/2010/main" val="2325686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F3B3E-3E38-8B7E-B2B8-302BD9E470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94A3A9-9378-E7CA-259E-32169EE21C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BCEDA-E5DB-F230-2D5A-658951605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00C7A-8328-4130-803A-77257BACBA44}" type="datetimeFigureOut">
              <a:rPr lang="en-IN" smtClean="0"/>
              <a:t>09-10-2023</a:t>
            </a:fld>
            <a:endParaRPr lang="en-IN"/>
          </a:p>
        </p:txBody>
      </p:sp>
      <p:sp>
        <p:nvSpPr>
          <p:cNvPr id="5" name="Footer Placeholder 4">
            <a:extLst>
              <a:ext uri="{FF2B5EF4-FFF2-40B4-BE49-F238E27FC236}">
                <a16:creationId xmlns:a16="http://schemas.microsoft.com/office/drawing/2014/main" id="{E593ED91-F954-D5B0-B62A-9AE711BE9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8A3B14-9B78-A2AA-7D09-D9C00CCEC0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76E4B-6863-423D-86D0-5CC10F979EC4}" type="slidenum">
              <a:rPr lang="en-IN" smtClean="0"/>
              <a:t>‹#›</a:t>
            </a:fld>
            <a:endParaRPr lang="en-IN"/>
          </a:p>
        </p:txBody>
      </p:sp>
    </p:spTree>
    <p:extLst>
      <p:ext uri="{BB962C8B-B14F-4D97-AF65-F5344CB8AC3E}">
        <p14:creationId xmlns:p14="http://schemas.microsoft.com/office/powerpoint/2010/main" val="3655579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A57F-0916-60BC-C6DC-1A8992726062}"/>
              </a:ext>
            </a:extLst>
          </p:cNvPr>
          <p:cNvSpPr>
            <a:spLocks noGrp="1"/>
          </p:cNvSpPr>
          <p:nvPr>
            <p:ph type="ctrTitle"/>
          </p:nvPr>
        </p:nvSpPr>
        <p:spPr/>
        <p:txBody>
          <a:bodyPr/>
          <a:lstStyle/>
          <a:p>
            <a:r>
              <a:rPr lang="en-IN" dirty="0">
                <a:ln w="0"/>
                <a:effectLst>
                  <a:outerShdw blurRad="60007" dist="200025" dir="15000000" sy="30000" kx="-1800000" algn="bl" rotWithShape="0">
                    <a:prstClr val="black">
                      <a:alpha val="32000"/>
                    </a:prstClr>
                  </a:outerShdw>
                </a:effectLst>
              </a:rPr>
              <a:t>ASSIGNMENT</a:t>
            </a:r>
          </a:p>
        </p:txBody>
      </p:sp>
      <p:sp>
        <p:nvSpPr>
          <p:cNvPr id="3" name="Subtitle 2">
            <a:extLst>
              <a:ext uri="{FF2B5EF4-FFF2-40B4-BE49-F238E27FC236}">
                <a16:creationId xmlns:a16="http://schemas.microsoft.com/office/drawing/2014/main" id="{E7667023-6E3C-892B-0567-E0BDF1E6594D}"/>
              </a:ext>
            </a:extLst>
          </p:cNvPr>
          <p:cNvSpPr>
            <a:spLocks noGrp="1"/>
          </p:cNvSpPr>
          <p:nvPr>
            <p:ph type="subTitle" idx="1"/>
          </p:nvPr>
        </p:nvSpPr>
        <p:spPr/>
        <p:txBody>
          <a:bodyPr>
            <a:normAutofit/>
          </a:bodyPr>
          <a:lstStyle/>
          <a:p>
            <a:r>
              <a:rPr lang="en-IN" sz="4000" b="1" dirty="0">
                <a:ln w="22225">
                  <a:solidFill>
                    <a:schemeClr val="accent2"/>
                  </a:solidFill>
                  <a:prstDash val="solid"/>
                </a:ln>
                <a:solidFill>
                  <a:schemeClr val="accent2">
                    <a:lumMod val="40000"/>
                    <a:lumOff val="60000"/>
                  </a:schemeClr>
                </a:solidFill>
              </a:rPr>
              <a:t>CSS AND CSS 3</a:t>
            </a:r>
          </a:p>
        </p:txBody>
      </p:sp>
    </p:spTree>
    <p:extLst>
      <p:ext uri="{BB962C8B-B14F-4D97-AF65-F5344CB8AC3E}">
        <p14:creationId xmlns:p14="http://schemas.microsoft.com/office/powerpoint/2010/main" val="419295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774996-52B8-C55D-F8B7-A1F14C3DE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723" y="1462869"/>
            <a:ext cx="8466554" cy="3932261"/>
          </a:xfrm>
          <a:prstGeom prst="rect">
            <a:avLst/>
          </a:prstGeom>
        </p:spPr>
      </p:pic>
    </p:spTree>
    <p:extLst>
      <p:ext uri="{BB962C8B-B14F-4D97-AF65-F5344CB8AC3E}">
        <p14:creationId xmlns:p14="http://schemas.microsoft.com/office/powerpoint/2010/main" val="87202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C1BC9-1BDB-96BC-55DE-F11E74EBB7F2}"/>
              </a:ext>
            </a:extLst>
          </p:cNvPr>
          <p:cNvPicPr>
            <a:picLocks noChangeAspect="1"/>
          </p:cNvPicPr>
          <p:nvPr/>
        </p:nvPicPr>
        <p:blipFill>
          <a:blip r:embed="rId2"/>
          <a:stretch>
            <a:fillRect/>
          </a:stretch>
        </p:blipFill>
        <p:spPr>
          <a:xfrm>
            <a:off x="2864840" y="258805"/>
            <a:ext cx="6462320" cy="6340389"/>
          </a:xfrm>
          <a:prstGeom prst="rect">
            <a:avLst/>
          </a:prstGeom>
        </p:spPr>
      </p:pic>
    </p:spTree>
    <p:extLst>
      <p:ext uri="{BB962C8B-B14F-4D97-AF65-F5344CB8AC3E}">
        <p14:creationId xmlns:p14="http://schemas.microsoft.com/office/powerpoint/2010/main" val="2742820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C6330-E6F0-E081-B490-2AD047A53EC8}"/>
              </a:ext>
            </a:extLst>
          </p:cNvPr>
          <p:cNvSpPr txBox="1"/>
          <p:nvPr/>
        </p:nvSpPr>
        <p:spPr>
          <a:xfrm>
            <a:off x="134471" y="197224"/>
            <a:ext cx="12057529" cy="1200329"/>
          </a:xfrm>
          <a:prstGeom prst="rect">
            <a:avLst/>
          </a:prstGeom>
          <a:noFill/>
        </p:spPr>
        <p:txBody>
          <a:bodyPr wrap="square" rtlCol="0">
            <a:spAutoFit/>
          </a:bodyPr>
          <a:lstStyle/>
          <a:p>
            <a:r>
              <a:rPr lang="en-IN" dirty="0"/>
              <a:t>9.</a:t>
            </a:r>
            <a:r>
              <a:rPr lang="en-US" dirty="0"/>
              <a:t> How can image repetition of the backup be controlled? </a:t>
            </a:r>
          </a:p>
          <a:p>
            <a:r>
              <a:rPr lang="en-US" dirty="0"/>
              <a:t>Ans:</a:t>
            </a:r>
            <a:r>
              <a:rPr lang="en-IN" dirty="0"/>
              <a:t>  </a:t>
            </a:r>
            <a:r>
              <a:rPr lang="en-US" b="0" i="0" dirty="0">
                <a:solidFill>
                  <a:srgbClr val="374151"/>
                </a:solidFill>
                <a:effectLst/>
                <a:latin typeface="Söhne"/>
              </a:rPr>
              <a:t>This property allows you to specify whether and how the background image should repeat in both the horizontal (x-axis) and vertical (y-axis) directions. </a:t>
            </a:r>
          </a:p>
          <a:p>
            <a:endParaRPr lang="en-US" dirty="0"/>
          </a:p>
        </p:txBody>
      </p:sp>
      <p:pic>
        <p:nvPicPr>
          <p:cNvPr id="6" name="Picture 5">
            <a:extLst>
              <a:ext uri="{FF2B5EF4-FFF2-40B4-BE49-F238E27FC236}">
                <a16:creationId xmlns:a16="http://schemas.microsoft.com/office/drawing/2014/main" id="{C4BA29EC-F358-A92D-BE3E-44D6A73AFFF4}"/>
              </a:ext>
            </a:extLst>
          </p:cNvPr>
          <p:cNvPicPr>
            <a:picLocks noChangeAspect="1"/>
          </p:cNvPicPr>
          <p:nvPr/>
        </p:nvPicPr>
        <p:blipFill>
          <a:blip r:embed="rId2"/>
          <a:stretch>
            <a:fillRect/>
          </a:stretch>
        </p:blipFill>
        <p:spPr>
          <a:xfrm>
            <a:off x="1729361" y="1150604"/>
            <a:ext cx="8733277" cy="5524979"/>
          </a:xfrm>
          <a:prstGeom prst="rect">
            <a:avLst/>
          </a:prstGeom>
        </p:spPr>
      </p:pic>
    </p:spTree>
    <p:extLst>
      <p:ext uri="{BB962C8B-B14F-4D97-AF65-F5344CB8AC3E}">
        <p14:creationId xmlns:p14="http://schemas.microsoft.com/office/powerpoint/2010/main" val="340919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4D919B-5C1F-5CB5-A7A7-5999A9290498}"/>
              </a:ext>
            </a:extLst>
          </p:cNvPr>
          <p:cNvPicPr>
            <a:picLocks noChangeAspect="1"/>
          </p:cNvPicPr>
          <p:nvPr/>
        </p:nvPicPr>
        <p:blipFill>
          <a:blip r:embed="rId2"/>
          <a:stretch>
            <a:fillRect/>
          </a:stretch>
        </p:blipFill>
        <p:spPr>
          <a:xfrm>
            <a:off x="2293290" y="1150422"/>
            <a:ext cx="7605419" cy="4557155"/>
          </a:xfrm>
          <a:prstGeom prst="rect">
            <a:avLst/>
          </a:prstGeom>
        </p:spPr>
      </p:pic>
    </p:spTree>
    <p:extLst>
      <p:ext uri="{BB962C8B-B14F-4D97-AF65-F5344CB8AC3E}">
        <p14:creationId xmlns:p14="http://schemas.microsoft.com/office/powerpoint/2010/main" val="127487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234D27-BD8A-EC6C-9C6E-5557155BA79B}"/>
              </a:ext>
            </a:extLst>
          </p:cNvPr>
          <p:cNvSpPr txBox="1"/>
          <p:nvPr/>
        </p:nvSpPr>
        <p:spPr>
          <a:xfrm>
            <a:off x="0" y="116541"/>
            <a:ext cx="12192000" cy="1754326"/>
          </a:xfrm>
          <a:prstGeom prst="rect">
            <a:avLst/>
          </a:prstGeom>
          <a:noFill/>
        </p:spPr>
        <p:txBody>
          <a:bodyPr wrap="square" rtlCol="0">
            <a:spAutoFit/>
          </a:bodyPr>
          <a:lstStyle/>
          <a:p>
            <a:r>
              <a:rPr lang="en-IN" dirty="0"/>
              <a:t>10.</a:t>
            </a:r>
            <a:r>
              <a:rPr lang="en-US" dirty="0"/>
              <a:t> What is the use of the background-position property?</a:t>
            </a:r>
          </a:p>
          <a:p>
            <a:r>
              <a:rPr lang="en-US" dirty="0"/>
              <a:t>Ans:</a:t>
            </a:r>
            <a:r>
              <a:rPr lang="en-US" b="0" i="0" dirty="0">
                <a:solidFill>
                  <a:srgbClr val="374151"/>
                </a:solidFill>
                <a:effectLst/>
                <a:latin typeface="Söhne"/>
              </a:rPr>
              <a:t> this  in CSS is used to control the placement or positioning of a background image within its containing element. It allows you to specify where the top-left corner of the background image should be positioned relative to the top-left corner of the element. This property is particularly useful when you want to fine-tune the appearance of your background images.</a:t>
            </a:r>
          </a:p>
          <a:p>
            <a:pPr marL="342900" indent="-342900">
              <a:buAutoNum type="arabicPeriod"/>
            </a:pPr>
            <a:r>
              <a:rPr lang="en-IN" b="1" i="0" dirty="0">
                <a:effectLst/>
                <a:latin typeface="Söhne"/>
              </a:rPr>
              <a:t>One Value</a:t>
            </a:r>
            <a:r>
              <a:rPr lang="en-IN" b="0" i="0" dirty="0">
                <a:solidFill>
                  <a:srgbClr val="374151"/>
                </a:solidFill>
                <a:effectLst/>
                <a:latin typeface="Söhne"/>
              </a:rPr>
              <a:t>:</a:t>
            </a:r>
            <a:endParaRPr lang="en-US" dirty="0">
              <a:solidFill>
                <a:srgbClr val="374151"/>
              </a:solidFill>
              <a:latin typeface="Söhne"/>
            </a:endParaRPr>
          </a:p>
          <a:p>
            <a:pPr marL="342900" indent="-342900">
              <a:buAutoNum type="arabicPeriod"/>
            </a:pPr>
            <a:endParaRPr lang="en-US" dirty="0"/>
          </a:p>
        </p:txBody>
      </p:sp>
      <p:pic>
        <p:nvPicPr>
          <p:cNvPr id="5" name="Picture 4">
            <a:extLst>
              <a:ext uri="{FF2B5EF4-FFF2-40B4-BE49-F238E27FC236}">
                <a16:creationId xmlns:a16="http://schemas.microsoft.com/office/drawing/2014/main" id="{A4465543-CB0E-19F8-1D22-53CC71EECE32}"/>
              </a:ext>
            </a:extLst>
          </p:cNvPr>
          <p:cNvPicPr>
            <a:picLocks noChangeAspect="1"/>
          </p:cNvPicPr>
          <p:nvPr/>
        </p:nvPicPr>
        <p:blipFill>
          <a:blip r:embed="rId2"/>
          <a:stretch>
            <a:fillRect/>
          </a:stretch>
        </p:blipFill>
        <p:spPr>
          <a:xfrm>
            <a:off x="2115671" y="1542823"/>
            <a:ext cx="6615953" cy="4949252"/>
          </a:xfrm>
          <a:prstGeom prst="rect">
            <a:avLst/>
          </a:prstGeom>
        </p:spPr>
      </p:pic>
    </p:spTree>
    <p:extLst>
      <p:ext uri="{BB962C8B-B14F-4D97-AF65-F5344CB8AC3E}">
        <p14:creationId xmlns:p14="http://schemas.microsoft.com/office/powerpoint/2010/main" val="247293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319AD-2D30-D98A-3FB9-2A2162530209}"/>
              </a:ext>
            </a:extLst>
          </p:cNvPr>
          <p:cNvSpPr txBox="1"/>
          <p:nvPr/>
        </p:nvSpPr>
        <p:spPr>
          <a:xfrm>
            <a:off x="161365" y="179294"/>
            <a:ext cx="12030635" cy="646331"/>
          </a:xfrm>
          <a:prstGeom prst="rect">
            <a:avLst/>
          </a:prstGeom>
          <a:noFill/>
        </p:spPr>
        <p:txBody>
          <a:bodyPr wrap="square" rtlCol="0">
            <a:spAutoFit/>
          </a:bodyPr>
          <a:lstStyle/>
          <a:p>
            <a:r>
              <a:rPr lang="en-IN" dirty="0"/>
              <a:t>2.</a:t>
            </a:r>
            <a:r>
              <a:rPr lang="en-IN" b="1" i="0" dirty="0">
                <a:effectLst/>
                <a:latin typeface="Söhne"/>
              </a:rPr>
              <a:t> Two Values</a:t>
            </a:r>
          </a:p>
          <a:p>
            <a:endParaRPr lang="en-IN" dirty="0"/>
          </a:p>
        </p:txBody>
      </p:sp>
      <p:pic>
        <p:nvPicPr>
          <p:cNvPr id="4" name="Picture 3">
            <a:extLst>
              <a:ext uri="{FF2B5EF4-FFF2-40B4-BE49-F238E27FC236}">
                <a16:creationId xmlns:a16="http://schemas.microsoft.com/office/drawing/2014/main" id="{521CDF79-EB54-EBE2-0AAC-FED76E52F2A5}"/>
              </a:ext>
            </a:extLst>
          </p:cNvPr>
          <p:cNvPicPr>
            <a:picLocks noChangeAspect="1"/>
          </p:cNvPicPr>
          <p:nvPr/>
        </p:nvPicPr>
        <p:blipFill>
          <a:blip r:embed="rId2"/>
          <a:stretch>
            <a:fillRect/>
          </a:stretch>
        </p:blipFill>
        <p:spPr>
          <a:xfrm>
            <a:off x="1243675" y="512492"/>
            <a:ext cx="7219007" cy="5741654"/>
          </a:xfrm>
          <a:prstGeom prst="rect">
            <a:avLst/>
          </a:prstGeom>
        </p:spPr>
      </p:pic>
    </p:spTree>
    <p:extLst>
      <p:ext uri="{BB962C8B-B14F-4D97-AF65-F5344CB8AC3E}">
        <p14:creationId xmlns:p14="http://schemas.microsoft.com/office/powerpoint/2010/main" val="313840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57419-3F23-637C-BE4F-E6DEABFB6A54}"/>
              </a:ext>
            </a:extLst>
          </p:cNvPr>
          <p:cNvSpPr txBox="1"/>
          <p:nvPr/>
        </p:nvSpPr>
        <p:spPr>
          <a:xfrm>
            <a:off x="107576" y="251012"/>
            <a:ext cx="12012706" cy="646331"/>
          </a:xfrm>
          <a:prstGeom prst="rect">
            <a:avLst/>
          </a:prstGeom>
          <a:noFill/>
        </p:spPr>
        <p:txBody>
          <a:bodyPr wrap="square" rtlCol="0">
            <a:spAutoFit/>
          </a:bodyPr>
          <a:lstStyle/>
          <a:p>
            <a:r>
              <a:rPr lang="en-IN" dirty="0"/>
              <a:t>3.</a:t>
            </a:r>
            <a:r>
              <a:rPr lang="en-IN" b="1" i="0" dirty="0">
                <a:effectLst/>
                <a:latin typeface="Söhne"/>
              </a:rPr>
              <a:t> Percentage Values</a:t>
            </a:r>
          </a:p>
          <a:p>
            <a:endParaRPr lang="en-IN" dirty="0"/>
          </a:p>
        </p:txBody>
      </p:sp>
      <p:pic>
        <p:nvPicPr>
          <p:cNvPr id="4" name="Picture 3">
            <a:extLst>
              <a:ext uri="{FF2B5EF4-FFF2-40B4-BE49-F238E27FC236}">
                <a16:creationId xmlns:a16="http://schemas.microsoft.com/office/drawing/2014/main" id="{241E17B0-D053-9E77-7A26-938CBC1C9A57}"/>
              </a:ext>
            </a:extLst>
          </p:cNvPr>
          <p:cNvPicPr>
            <a:picLocks noChangeAspect="1"/>
          </p:cNvPicPr>
          <p:nvPr/>
        </p:nvPicPr>
        <p:blipFill>
          <a:blip r:embed="rId2"/>
          <a:stretch>
            <a:fillRect/>
          </a:stretch>
        </p:blipFill>
        <p:spPr>
          <a:xfrm>
            <a:off x="995082" y="685148"/>
            <a:ext cx="10980257" cy="5906425"/>
          </a:xfrm>
          <a:prstGeom prst="rect">
            <a:avLst/>
          </a:prstGeom>
        </p:spPr>
      </p:pic>
    </p:spTree>
    <p:extLst>
      <p:ext uri="{BB962C8B-B14F-4D97-AF65-F5344CB8AC3E}">
        <p14:creationId xmlns:p14="http://schemas.microsoft.com/office/powerpoint/2010/main" val="428974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529B6-F1C6-EE82-7E0F-90E9F0AA06B1}"/>
              </a:ext>
            </a:extLst>
          </p:cNvPr>
          <p:cNvSpPr txBox="1"/>
          <p:nvPr/>
        </p:nvSpPr>
        <p:spPr>
          <a:xfrm>
            <a:off x="0" y="-268941"/>
            <a:ext cx="12192000" cy="7017306"/>
          </a:xfrm>
          <a:prstGeom prst="rect">
            <a:avLst/>
          </a:prstGeom>
          <a:noFill/>
        </p:spPr>
        <p:txBody>
          <a:bodyPr wrap="square" rtlCol="0">
            <a:spAutoFit/>
          </a:bodyPr>
          <a:lstStyle/>
          <a:p>
            <a:endParaRPr lang="en-US" dirty="0"/>
          </a:p>
          <a:p>
            <a:r>
              <a:rPr lang="en-US" dirty="0"/>
              <a:t>Ans: this </a:t>
            </a:r>
            <a:r>
              <a:rPr lang="en-US" b="0" i="0" dirty="0">
                <a:solidFill>
                  <a:srgbClr val="374151"/>
                </a:solidFill>
                <a:effectLst/>
                <a:latin typeface="Söhne"/>
              </a:rPr>
              <a:t>property can accept one of the following values:</a:t>
            </a:r>
            <a:r>
              <a:rPr lang="en-US" dirty="0"/>
              <a:t> </a:t>
            </a:r>
          </a:p>
          <a:p>
            <a:r>
              <a:rPr lang="en-IN" dirty="0"/>
              <a:t>Scroll:</a:t>
            </a:r>
          </a:p>
          <a:p>
            <a:endParaRPr lang="en-IN" dirty="0"/>
          </a:p>
          <a:p>
            <a:endParaRPr lang="en-IN" dirty="0"/>
          </a:p>
          <a:p>
            <a:endParaRPr lang="en-IN" dirty="0"/>
          </a:p>
          <a:p>
            <a:r>
              <a:rPr lang="en-IN" dirty="0"/>
              <a:t>Fixed:  </a:t>
            </a:r>
          </a:p>
          <a:p>
            <a:endParaRPr lang="en-IN" dirty="0"/>
          </a:p>
          <a:p>
            <a:endParaRPr lang="en-IN" dirty="0"/>
          </a:p>
          <a:p>
            <a:endParaRPr lang="en-IN" dirty="0"/>
          </a:p>
          <a:p>
            <a:r>
              <a:rPr lang="en-IN" dirty="0"/>
              <a:t>Local:</a:t>
            </a:r>
          </a:p>
          <a:p>
            <a:endParaRPr lang="en-IN" dirty="0"/>
          </a:p>
          <a:p>
            <a:endParaRPr lang="en-IN" dirty="0"/>
          </a:p>
          <a:p>
            <a:endParaRPr lang="en-IN" dirty="0"/>
          </a:p>
          <a:p>
            <a:r>
              <a:rPr lang="en-IN" dirty="0"/>
              <a:t>12.</a:t>
            </a:r>
            <a:r>
              <a:rPr lang="en-US" dirty="0"/>
              <a:t> Why should background and color be used as separate properties? </a:t>
            </a:r>
            <a:endParaRPr lang="en-IN" dirty="0"/>
          </a:p>
          <a:p>
            <a:r>
              <a:rPr lang="en-IN" dirty="0"/>
              <a:t>Ans:</a:t>
            </a:r>
          </a:p>
          <a:p>
            <a:pPr algn="l"/>
            <a:br>
              <a:rPr lang="en-US" b="0" i="0" dirty="0">
                <a:solidFill>
                  <a:srgbClr val="374151"/>
                </a:solidFill>
                <a:effectLst/>
                <a:latin typeface="Söhne"/>
              </a:rPr>
            </a:br>
            <a:r>
              <a:rPr lang="en-US" b="0" i="0" dirty="0">
                <a:solidFill>
                  <a:srgbClr val="374151"/>
                </a:solidFill>
                <a:effectLst/>
                <a:latin typeface="Söhne"/>
              </a:rPr>
              <a:t>Background and text color should be used as separate properties in CSS for several reasons related to maintainability, readability, and flexibility in styling web pages:</a:t>
            </a:r>
          </a:p>
          <a:p>
            <a:pPr algn="l">
              <a:buFont typeface="+mj-lt"/>
              <a:buAutoNum type="arabicPeriod"/>
            </a:pPr>
            <a:r>
              <a:rPr lang="en-US" b="1" i="0" dirty="0">
                <a:solidFill>
                  <a:srgbClr val="374151"/>
                </a:solidFill>
                <a:effectLst/>
                <a:latin typeface="Söhne"/>
              </a:rPr>
              <a:t>Separation of Concerns</a:t>
            </a:r>
            <a:r>
              <a:rPr lang="en-US" b="0" i="0" dirty="0">
                <a:solidFill>
                  <a:srgbClr val="374151"/>
                </a:solidFill>
                <a:effectLst/>
                <a:latin typeface="Söhne"/>
              </a:rPr>
              <a:t>: One of the fundamental principles in web development is the separation of concerns. This principle encourages keeping different aspects of web design and functionality separate for easier maintenance and scalability. By using separate properties for background and text color, you adhere to this principle, making your code more organized and maintainable.</a:t>
            </a:r>
          </a:p>
          <a:p>
            <a:pPr algn="l">
              <a:buFont typeface="+mj-lt"/>
              <a:buAutoNum type="arabicPeriod"/>
            </a:pPr>
            <a:r>
              <a:rPr lang="en-US" b="1" i="0" dirty="0">
                <a:solidFill>
                  <a:srgbClr val="374151"/>
                </a:solidFill>
                <a:effectLst/>
                <a:latin typeface="Söhne"/>
              </a:rPr>
              <a:t>Modularity</a:t>
            </a:r>
            <a:r>
              <a:rPr lang="en-US" b="0" i="0" dirty="0">
                <a:solidFill>
                  <a:srgbClr val="374151"/>
                </a:solidFill>
                <a:effectLst/>
                <a:latin typeface="Söhne"/>
              </a:rPr>
              <a:t>: Using separate properties allows you to create modular and reusable CSS styles. You can define color styles (text color, link color, etc.) independently of background styles (background color, background image), making it easier to apply</a:t>
            </a:r>
            <a:endParaRPr lang="en-IN" dirty="0"/>
          </a:p>
        </p:txBody>
      </p:sp>
      <p:pic>
        <p:nvPicPr>
          <p:cNvPr id="5" name="Picture 4">
            <a:extLst>
              <a:ext uri="{FF2B5EF4-FFF2-40B4-BE49-F238E27FC236}">
                <a16:creationId xmlns:a16="http://schemas.microsoft.com/office/drawing/2014/main" id="{BF358E88-1B98-DD3C-E695-9B08F801612D}"/>
              </a:ext>
            </a:extLst>
          </p:cNvPr>
          <p:cNvPicPr>
            <a:picLocks noChangeAspect="1"/>
          </p:cNvPicPr>
          <p:nvPr/>
        </p:nvPicPr>
        <p:blipFill>
          <a:blip r:embed="rId2"/>
          <a:stretch>
            <a:fillRect/>
          </a:stretch>
        </p:blipFill>
        <p:spPr>
          <a:xfrm>
            <a:off x="1091499" y="712432"/>
            <a:ext cx="4092295" cy="861135"/>
          </a:xfrm>
          <a:prstGeom prst="rect">
            <a:avLst/>
          </a:prstGeom>
        </p:spPr>
      </p:pic>
      <p:pic>
        <p:nvPicPr>
          <p:cNvPr id="7" name="Picture 6">
            <a:extLst>
              <a:ext uri="{FF2B5EF4-FFF2-40B4-BE49-F238E27FC236}">
                <a16:creationId xmlns:a16="http://schemas.microsoft.com/office/drawing/2014/main" id="{98CC3E50-9035-9B4D-D1D7-A0CBF6D57D2B}"/>
              </a:ext>
            </a:extLst>
          </p:cNvPr>
          <p:cNvPicPr>
            <a:picLocks noChangeAspect="1"/>
          </p:cNvPicPr>
          <p:nvPr/>
        </p:nvPicPr>
        <p:blipFill>
          <a:blip r:embed="rId3"/>
          <a:stretch>
            <a:fillRect/>
          </a:stretch>
        </p:blipFill>
        <p:spPr>
          <a:xfrm>
            <a:off x="1194614" y="1851185"/>
            <a:ext cx="3635055" cy="609653"/>
          </a:xfrm>
          <a:prstGeom prst="rect">
            <a:avLst/>
          </a:prstGeom>
        </p:spPr>
      </p:pic>
      <p:pic>
        <p:nvPicPr>
          <p:cNvPr id="9" name="Picture 8">
            <a:extLst>
              <a:ext uri="{FF2B5EF4-FFF2-40B4-BE49-F238E27FC236}">
                <a16:creationId xmlns:a16="http://schemas.microsoft.com/office/drawing/2014/main" id="{45E47E2C-607D-373B-E8D8-905BF25F9254}"/>
              </a:ext>
            </a:extLst>
          </p:cNvPr>
          <p:cNvPicPr>
            <a:picLocks noChangeAspect="1"/>
          </p:cNvPicPr>
          <p:nvPr/>
        </p:nvPicPr>
        <p:blipFill>
          <a:blip r:embed="rId4"/>
          <a:stretch>
            <a:fillRect/>
          </a:stretch>
        </p:blipFill>
        <p:spPr>
          <a:xfrm>
            <a:off x="1588720" y="3017942"/>
            <a:ext cx="6325148" cy="624894"/>
          </a:xfrm>
          <a:prstGeom prst="rect">
            <a:avLst/>
          </a:prstGeom>
        </p:spPr>
      </p:pic>
    </p:spTree>
    <p:extLst>
      <p:ext uri="{BB962C8B-B14F-4D97-AF65-F5344CB8AC3E}">
        <p14:creationId xmlns:p14="http://schemas.microsoft.com/office/powerpoint/2010/main" val="408940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6059-2D80-0EC5-2493-6CBD27AB05B9}"/>
              </a:ext>
            </a:extLst>
          </p:cNvPr>
          <p:cNvSpPr txBox="1"/>
          <p:nvPr/>
        </p:nvSpPr>
        <p:spPr>
          <a:xfrm>
            <a:off x="71718" y="206188"/>
            <a:ext cx="12120282" cy="6463308"/>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consistent styles across your website.</a:t>
            </a:r>
          </a:p>
          <a:p>
            <a:pPr algn="l">
              <a:buFont typeface="+mj-lt"/>
              <a:buAutoNum type="arabicPeriod"/>
            </a:pPr>
            <a:r>
              <a:rPr lang="en-US" b="1" i="0" dirty="0">
                <a:solidFill>
                  <a:srgbClr val="374151"/>
                </a:solidFill>
                <a:effectLst/>
                <a:latin typeface="Söhne"/>
              </a:rPr>
              <a:t>Clarity and Readability</a:t>
            </a:r>
            <a:r>
              <a:rPr lang="en-US" b="0" i="0" dirty="0">
                <a:solidFill>
                  <a:srgbClr val="374151"/>
                </a:solidFill>
                <a:effectLst/>
                <a:latin typeface="Söhne"/>
              </a:rPr>
              <a:t>: Separating background and text color properties makes your CSS code more readable and self-explanatory. It's clear at a glance which property controls the background and which controls the text color, which can be helpful for developers who work on the code in the future.</a:t>
            </a:r>
          </a:p>
          <a:p>
            <a:pPr algn="l">
              <a:buFont typeface="+mj-lt"/>
              <a:buAutoNum type="arabicPeriod"/>
            </a:pPr>
            <a:r>
              <a:rPr lang="en-US" b="1" i="0" dirty="0">
                <a:solidFill>
                  <a:srgbClr val="374151"/>
                </a:solidFill>
                <a:effectLst/>
                <a:latin typeface="Söhne"/>
              </a:rPr>
              <a:t>Accessibility</a:t>
            </a:r>
            <a:r>
              <a:rPr lang="en-US" b="0" i="0" dirty="0">
                <a:solidFill>
                  <a:srgbClr val="374151"/>
                </a:solidFill>
                <a:effectLst/>
                <a:latin typeface="Söhne"/>
              </a:rPr>
              <a:t>: Properly contrasting text and background colors are essential for web accessibility. Using separate properties makes it easier to ensure that text remains readable and meets accessibility standards, as you can adjust text and background colors independently to achieve sufficient contrast.</a:t>
            </a:r>
          </a:p>
          <a:p>
            <a:pPr algn="l">
              <a:buFont typeface="+mj-lt"/>
              <a:buAutoNum type="arabicPeriod"/>
            </a:pPr>
            <a:r>
              <a:rPr lang="en-US" b="1" i="0" dirty="0">
                <a:solidFill>
                  <a:srgbClr val="374151"/>
                </a:solidFill>
                <a:effectLst/>
                <a:latin typeface="Söhne"/>
              </a:rPr>
              <a:t>Ease of Maintenance</a:t>
            </a:r>
            <a:r>
              <a:rPr lang="en-US" b="0" i="0" dirty="0">
                <a:solidFill>
                  <a:srgbClr val="374151"/>
                </a:solidFill>
                <a:effectLst/>
                <a:latin typeface="Söhne"/>
              </a:rPr>
              <a:t>: When you need to make changes to either the background or text color, having them as separate properties simplifies the process. You can update one property without affecting the other, reducing the chances of inadvertently breaking your design.</a:t>
            </a:r>
          </a:p>
          <a:p>
            <a:pPr algn="l">
              <a:buFont typeface="+mj-lt"/>
              <a:buAutoNum type="arabicPeriod"/>
            </a:pPr>
            <a:r>
              <a:rPr lang="en-US" b="1" i="0" dirty="0">
                <a:solidFill>
                  <a:srgbClr val="374151"/>
                </a:solidFill>
                <a:effectLst/>
                <a:latin typeface="Söhne"/>
              </a:rPr>
              <a:t>Responsive Design</a:t>
            </a:r>
            <a:r>
              <a:rPr lang="en-US" b="0" i="0" dirty="0">
                <a:solidFill>
                  <a:srgbClr val="374151"/>
                </a:solidFill>
                <a:effectLst/>
                <a:latin typeface="Söhne"/>
              </a:rPr>
              <a:t>: In responsive web design, you may need to adjust colors or backgrounds based on screen size or other factors. Separate properties allow you to apply different styles to text and background as needed for various responsive layouts.</a:t>
            </a:r>
          </a:p>
          <a:p>
            <a:pPr algn="l">
              <a:buFont typeface="+mj-lt"/>
              <a:buAutoNum type="arabicPeriod"/>
            </a:pPr>
            <a:r>
              <a:rPr lang="en-US" b="1" i="0" dirty="0">
                <a:solidFill>
                  <a:srgbClr val="374151"/>
                </a:solidFill>
                <a:effectLst/>
                <a:latin typeface="Söhne"/>
              </a:rPr>
              <a:t>A/B Testing</a:t>
            </a:r>
            <a:r>
              <a:rPr lang="en-US" b="0" i="0" dirty="0">
                <a:solidFill>
                  <a:srgbClr val="374151"/>
                </a:solidFill>
                <a:effectLst/>
                <a:latin typeface="Söhne"/>
              </a:rPr>
              <a:t>: For A/B testing or split testing scenarios, where you want to compare the effectiveness of different color combinations, it's much easier to change text and background colors independently if they are separate properties.</a:t>
            </a:r>
          </a:p>
          <a:p>
            <a:pPr algn="l"/>
            <a:endParaRPr lang="en-US" dirty="0">
              <a:solidFill>
                <a:srgbClr val="374151"/>
              </a:solidFill>
              <a:latin typeface="Söhne"/>
            </a:endParaRPr>
          </a:p>
          <a:p>
            <a:pPr algn="l"/>
            <a:r>
              <a:rPr lang="en-US" b="0" i="0" dirty="0">
                <a:solidFill>
                  <a:srgbClr val="374151"/>
                </a:solidFill>
                <a:effectLst/>
                <a:latin typeface="Söhne"/>
              </a:rPr>
              <a:t>12.</a:t>
            </a:r>
            <a:r>
              <a:rPr lang="en-US" dirty="0"/>
              <a:t> How to center block elements using CSS1? </a:t>
            </a:r>
          </a:p>
          <a:p>
            <a:pPr algn="l"/>
            <a:r>
              <a:rPr lang="en-US" b="0" i="0" dirty="0">
                <a:solidFill>
                  <a:srgbClr val="374151"/>
                </a:solidFill>
                <a:effectLst/>
                <a:latin typeface="Söhne"/>
              </a:rPr>
              <a:t>Ans: Here's one way to center block elements horizontally using CSS1:</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372152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E6B62C-4486-3103-6507-CF13F4DA7E4F}"/>
              </a:ext>
            </a:extLst>
          </p:cNvPr>
          <p:cNvPicPr>
            <a:picLocks noChangeAspect="1"/>
          </p:cNvPicPr>
          <p:nvPr/>
        </p:nvPicPr>
        <p:blipFill>
          <a:blip r:embed="rId2"/>
          <a:stretch>
            <a:fillRect/>
          </a:stretch>
        </p:blipFill>
        <p:spPr>
          <a:xfrm>
            <a:off x="1253070" y="1097078"/>
            <a:ext cx="9685859" cy="4663844"/>
          </a:xfrm>
          <a:prstGeom prst="rect">
            <a:avLst/>
          </a:prstGeom>
        </p:spPr>
      </p:pic>
    </p:spTree>
    <p:extLst>
      <p:ext uri="{BB962C8B-B14F-4D97-AF65-F5344CB8AC3E}">
        <p14:creationId xmlns:p14="http://schemas.microsoft.com/office/powerpoint/2010/main" val="337750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EC83EC-FFD9-0A18-D416-3E5EA31795DA}"/>
              </a:ext>
            </a:extLst>
          </p:cNvPr>
          <p:cNvSpPr txBox="1"/>
          <p:nvPr/>
        </p:nvSpPr>
        <p:spPr>
          <a:xfrm>
            <a:off x="111760" y="111760"/>
            <a:ext cx="12080240" cy="7017306"/>
          </a:xfrm>
          <a:prstGeom prst="rect">
            <a:avLst/>
          </a:prstGeom>
          <a:noFill/>
        </p:spPr>
        <p:txBody>
          <a:bodyPr wrap="square" rtlCol="0">
            <a:spAutoFit/>
          </a:bodyPr>
          <a:lstStyle/>
          <a:p>
            <a:r>
              <a:rPr lang="en-US" dirty="0"/>
              <a:t>1       What are the benefits of using CSS? </a:t>
            </a:r>
          </a:p>
          <a:p>
            <a:pPr algn="l"/>
            <a:r>
              <a:rPr lang="en-US" dirty="0" err="1"/>
              <a:t>ans</a:t>
            </a:r>
            <a:r>
              <a:rPr lang="en-US" dirty="0"/>
              <a:t>:  </a:t>
            </a:r>
            <a:br>
              <a:rPr lang="en-US" b="0" i="0" dirty="0">
                <a:solidFill>
                  <a:srgbClr val="374151"/>
                </a:solidFill>
                <a:effectLst/>
                <a:latin typeface="Söhne"/>
              </a:rPr>
            </a:br>
            <a:r>
              <a:rPr lang="en-US" b="0" i="0" dirty="0">
                <a:solidFill>
                  <a:srgbClr val="374151"/>
                </a:solidFill>
                <a:effectLst/>
                <a:latin typeface="Söhne"/>
              </a:rPr>
              <a:t>Cascading Style Sheets (CSS) is a powerful web technology that is used for controlling the presentation and layout of web pages. There are several benefits to using CSS in web development:</a:t>
            </a:r>
          </a:p>
          <a:p>
            <a:pPr algn="l">
              <a:buFont typeface="+mj-lt"/>
              <a:buAutoNum type="arabicPeriod"/>
            </a:pPr>
            <a:r>
              <a:rPr lang="en-US" b="0" i="0" dirty="0">
                <a:solidFill>
                  <a:srgbClr val="374151"/>
                </a:solidFill>
                <a:effectLst/>
                <a:latin typeface="Söhne"/>
              </a:rPr>
              <a:t>Separation of Concerns: CSS allows you to separate the structure (HTML) and presentation (CSS) of a web page. This separation makes it easier to maintain and update your website because changes to the design can be made without altering the underlying content.</a:t>
            </a:r>
          </a:p>
          <a:p>
            <a:pPr algn="l">
              <a:buFont typeface="+mj-lt"/>
              <a:buAutoNum type="arabicPeriod"/>
            </a:pPr>
            <a:r>
              <a:rPr lang="en-US" b="0" i="0" dirty="0">
                <a:solidFill>
                  <a:srgbClr val="374151"/>
                </a:solidFill>
                <a:effectLst/>
                <a:latin typeface="Söhne"/>
              </a:rPr>
              <a:t>Consistency: CSS enables you to define styles (such as fonts, colors, and spacing) in one central location and apply them consistently across multiple web pages. This helps maintain a cohesive and professional look for your website.</a:t>
            </a:r>
          </a:p>
          <a:p>
            <a:pPr algn="l">
              <a:buFont typeface="+mj-lt"/>
              <a:buAutoNum type="arabicPeriod"/>
            </a:pPr>
            <a:r>
              <a:rPr lang="en-US" b="0" i="0" dirty="0">
                <a:solidFill>
                  <a:srgbClr val="374151"/>
                </a:solidFill>
                <a:effectLst/>
                <a:latin typeface="Söhne"/>
              </a:rPr>
              <a:t>Flexibility: With CSS, you can control the layout and appearance of web elements with precision. You can position elements, set their dimensions, and control how they respond to different screen sizes and devices, making your site more responsive and adaptable.</a:t>
            </a:r>
          </a:p>
          <a:p>
            <a:pPr algn="l">
              <a:buFont typeface="+mj-lt"/>
              <a:buAutoNum type="arabicPeriod"/>
            </a:pPr>
            <a:r>
              <a:rPr lang="en-US" b="0" i="0" dirty="0">
                <a:solidFill>
                  <a:srgbClr val="374151"/>
                </a:solidFill>
                <a:effectLst/>
                <a:latin typeface="Söhne"/>
              </a:rPr>
              <a:t>Efficiency: CSS allows for the reuse of styles across different parts of a website. You can define styles once and apply them to multiple elements, reducing redundancy and making your code more efficient.</a:t>
            </a:r>
          </a:p>
          <a:p>
            <a:pPr algn="l">
              <a:buFont typeface="+mj-lt"/>
              <a:buAutoNum type="arabicPeriod"/>
            </a:pPr>
            <a:r>
              <a:rPr lang="en-US" b="0" i="0" dirty="0">
                <a:solidFill>
                  <a:srgbClr val="374151"/>
                </a:solidFill>
                <a:effectLst/>
                <a:latin typeface="Söhne"/>
              </a:rPr>
              <a:t>Faster Loading Times: By separating presentation from content, CSS can help reduce the file size of web pages. Smaller files load faster, improving the overall performance of your website.</a:t>
            </a:r>
          </a:p>
          <a:p>
            <a:pPr algn="l">
              <a:buFont typeface="+mj-lt"/>
              <a:buAutoNum type="arabicPeriod"/>
            </a:pPr>
            <a:r>
              <a:rPr lang="en-US" b="0" i="0" dirty="0">
                <a:solidFill>
                  <a:srgbClr val="374151"/>
                </a:solidFill>
                <a:effectLst/>
                <a:latin typeface="Söhne"/>
              </a:rPr>
              <a:t>Accessibility: CSS can be used to enhance the accessibility of web content. You can apply styles that make your website more readable and usable for people with disabilities, such as those using screen readers or keyboard navigation.</a:t>
            </a:r>
          </a:p>
          <a:p>
            <a:pPr algn="l">
              <a:buFont typeface="+mj-lt"/>
              <a:buAutoNum type="arabicPeriod"/>
            </a:pPr>
            <a:r>
              <a:rPr lang="en-US" b="0" i="0" dirty="0">
                <a:solidFill>
                  <a:srgbClr val="374151"/>
                </a:solidFill>
                <a:effectLst/>
                <a:latin typeface="Söhne"/>
              </a:rPr>
              <a:t>Maintenance and Updates: When you need to make design changes or updates to your website, you can do so more easily with CSS. This is particularly beneficial for large websites or those with frequent design revisions.</a:t>
            </a:r>
          </a:p>
          <a:p>
            <a:pPr algn="l">
              <a:buFont typeface="+mj-lt"/>
              <a:buAutoNum type="arabicPeriod"/>
            </a:pPr>
            <a:r>
              <a:rPr lang="en-US" b="0" i="0" dirty="0">
                <a:solidFill>
                  <a:srgbClr val="374151"/>
                </a:solidFill>
                <a:effectLst/>
                <a:latin typeface="Söhne"/>
              </a:rPr>
              <a:t>Cross-Browser Compatibility: CSS helps ensure that your website looks consistent across different web browsers. It provides a standardized way to control how web elements are displayed, reducing the need for browser-specific hacks.</a:t>
            </a:r>
          </a:p>
          <a:p>
            <a:pPr algn="l">
              <a:buFont typeface="+mj-lt"/>
              <a:buAutoNum type="arabicPeriod"/>
            </a:pPr>
            <a:r>
              <a:rPr lang="en-US" b="0" i="0" dirty="0">
                <a:solidFill>
                  <a:srgbClr val="374151"/>
                </a:solidFill>
                <a:effectLst/>
                <a:latin typeface="Söhne"/>
              </a:rPr>
              <a:t>SEO-Friendly: Properly structured CSS can improve the search engine optimization (SEO) of your website by making it easier for search engines to crawl and index your content.</a:t>
            </a:r>
          </a:p>
          <a:p>
            <a:endParaRPr lang="en-IN" dirty="0"/>
          </a:p>
        </p:txBody>
      </p:sp>
    </p:spTree>
    <p:extLst>
      <p:ext uri="{BB962C8B-B14F-4D97-AF65-F5344CB8AC3E}">
        <p14:creationId xmlns:p14="http://schemas.microsoft.com/office/powerpoint/2010/main" val="142596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26499-0139-B166-6789-10EFD015F2F3}"/>
              </a:ext>
            </a:extLst>
          </p:cNvPr>
          <p:cNvSpPr txBox="1"/>
          <p:nvPr/>
        </p:nvSpPr>
        <p:spPr>
          <a:xfrm>
            <a:off x="0" y="62753"/>
            <a:ext cx="12120282" cy="6463308"/>
          </a:xfrm>
          <a:prstGeom prst="rect">
            <a:avLst/>
          </a:prstGeom>
          <a:noFill/>
        </p:spPr>
        <p:txBody>
          <a:bodyPr wrap="square" rtlCol="0">
            <a:spAutoFit/>
          </a:bodyPr>
          <a:lstStyle/>
          <a:p>
            <a:r>
              <a:rPr lang="en-IN" dirty="0"/>
              <a:t>13.</a:t>
            </a:r>
            <a:r>
              <a:rPr lang="en-US" dirty="0"/>
              <a:t> How to maintain the CSS specifications?</a:t>
            </a:r>
          </a:p>
          <a:p>
            <a:r>
              <a:rPr lang="en-US" dirty="0"/>
              <a:t>Ans:</a:t>
            </a:r>
          </a:p>
          <a:p>
            <a:pPr algn="l"/>
            <a:br>
              <a:rPr lang="en-US" b="0" i="0" dirty="0">
                <a:solidFill>
                  <a:srgbClr val="374151"/>
                </a:solidFill>
                <a:effectLst/>
                <a:latin typeface="Söhne"/>
              </a:rPr>
            </a:br>
            <a:r>
              <a:rPr lang="en-US" b="0" i="0" dirty="0">
                <a:solidFill>
                  <a:srgbClr val="374151"/>
                </a:solidFill>
                <a:effectLst/>
                <a:latin typeface="Söhne"/>
              </a:rPr>
              <a:t>Maintaining CSS specifications involves ensuring that your CSS code remains organized, up-to-date, and easy to manage as your web project evolves. Here are some best practices and strategies for maintaining CSS specifications effectively:</a:t>
            </a:r>
          </a:p>
          <a:p>
            <a:pPr algn="l">
              <a:buFont typeface="+mj-lt"/>
              <a:buAutoNum type="arabicPeriod"/>
            </a:pPr>
            <a:r>
              <a:rPr lang="en-US" b="1" i="0" dirty="0">
                <a:solidFill>
                  <a:srgbClr val="374151"/>
                </a:solidFill>
                <a:effectLst/>
                <a:latin typeface="Söhne"/>
              </a:rPr>
              <a:t>Consistent Coding Style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Establish and follow a consistent coding style or naming convention for your CSS rules and selectors. This makes your code more readable and maintainable.</a:t>
            </a:r>
          </a:p>
          <a:p>
            <a:pPr algn="l">
              <a:buFont typeface="+mj-lt"/>
              <a:buAutoNum type="arabicPeriod"/>
            </a:pPr>
            <a:r>
              <a:rPr lang="en-US" b="1" i="0" dirty="0">
                <a:solidFill>
                  <a:srgbClr val="374151"/>
                </a:solidFill>
                <a:effectLst/>
                <a:latin typeface="Söhne"/>
              </a:rPr>
              <a:t>Modularization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Divide your CSS code into separate files or modules based on functionality, components, or sections of your website. This promotes modularity and simplifies updates to specific parts of the site.</a:t>
            </a:r>
          </a:p>
          <a:p>
            <a:pPr algn="l">
              <a:buFont typeface="+mj-lt"/>
              <a:buAutoNum type="arabicPeriod"/>
            </a:pPr>
            <a:r>
              <a:rPr lang="en-US" b="1" i="0" dirty="0">
                <a:solidFill>
                  <a:srgbClr val="374151"/>
                </a:solidFill>
                <a:effectLst/>
                <a:latin typeface="Söhne"/>
              </a:rPr>
              <a:t>CSS Preprocessors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Consider using CSS preprocessors like Sass or Less. Preprocessors allow you to use variables, </a:t>
            </a:r>
            <a:r>
              <a:rPr lang="en-US" b="0" i="0" dirty="0" err="1">
                <a:solidFill>
                  <a:srgbClr val="374151"/>
                </a:solidFill>
                <a:effectLst/>
                <a:latin typeface="Söhne"/>
              </a:rPr>
              <a:t>mixins</a:t>
            </a:r>
            <a:r>
              <a:rPr lang="en-US" b="0" i="0" dirty="0">
                <a:solidFill>
                  <a:srgbClr val="374151"/>
                </a:solidFill>
                <a:effectLst/>
                <a:latin typeface="Söhne"/>
              </a:rPr>
              <a:t>, and other features to write more maintainable and organized CSS.</a:t>
            </a:r>
          </a:p>
          <a:p>
            <a:pPr algn="l">
              <a:buFont typeface="+mj-lt"/>
              <a:buAutoNum type="arabicPeriod"/>
            </a:pPr>
            <a:r>
              <a:rPr lang="en-US" b="1" i="0" dirty="0">
                <a:solidFill>
                  <a:srgbClr val="374151"/>
                </a:solidFill>
                <a:effectLst/>
                <a:latin typeface="Söhne"/>
              </a:rPr>
              <a:t>Comments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comments in your CSS code to explain complex or important sections, provide context, and document your intentions. This helps other developers (or your future self) understand the code.</a:t>
            </a:r>
          </a:p>
          <a:p>
            <a:pPr algn="l">
              <a:buFont typeface="+mj-lt"/>
              <a:buAutoNum type="arabicPeriod"/>
            </a:pPr>
            <a:r>
              <a:rPr lang="en-US" b="1" i="0" dirty="0">
                <a:solidFill>
                  <a:srgbClr val="374151"/>
                </a:solidFill>
                <a:effectLst/>
                <a:latin typeface="Söhne"/>
              </a:rPr>
              <a:t>Documentation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Maintain a documentation file or document inline comments to describe the purpose and usage of CSS classes, IDs, and styles. This documentation can serve as a reference for you and your team.</a:t>
            </a:r>
          </a:p>
          <a:p>
            <a:pPr algn="l">
              <a:buFont typeface="+mj-lt"/>
              <a:buAutoNum type="arabicPeriod"/>
            </a:pPr>
            <a:r>
              <a:rPr lang="en-US" b="1" i="0" dirty="0">
                <a:solidFill>
                  <a:srgbClr val="374151"/>
                </a:solidFill>
                <a:effectLst/>
                <a:latin typeface="Söhne"/>
              </a:rPr>
              <a:t>Version Control</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a version control system (e.g., Git) to track changes to your CSS code. Commit frequently, use meaningful commit messages, and create branches for new features or bug fixes.</a:t>
            </a:r>
          </a:p>
        </p:txBody>
      </p:sp>
    </p:spTree>
    <p:extLst>
      <p:ext uri="{BB962C8B-B14F-4D97-AF65-F5344CB8AC3E}">
        <p14:creationId xmlns:p14="http://schemas.microsoft.com/office/powerpoint/2010/main" val="195750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A7B54-EC08-84E9-8C2B-D4D24AB9FF60}"/>
              </a:ext>
            </a:extLst>
          </p:cNvPr>
          <p:cNvSpPr txBox="1"/>
          <p:nvPr/>
        </p:nvSpPr>
        <p:spPr>
          <a:xfrm>
            <a:off x="-89648" y="62754"/>
            <a:ext cx="12192000" cy="7294305"/>
          </a:xfrm>
          <a:prstGeom prst="rect">
            <a:avLst/>
          </a:prstGeom>
          <a:noFill/>
        </p:spPr>
        <p:txBody>
          <a:bodyPr wrap="square" rtlCol="0">
            <a:spAutoFit/>
          </a:bodyPr>
          <a:lstStyle/>
          <a:p>
            <a:pPr marL="742950" lvl="1" indent="-285750" algn="l">
              <a:buFont typeface="+mj-lt"/>
              <a:buAutoNum type="arabicPeriod"/>
            </a:pPr>
            <a:r>
              <a:rPr lang="en-US" b="0" i="0" dirty="0">
                <a:solidFill>
                  <a:srgbClr val="374151"/>
                </a:solidFill>
                <a:effectLst/>
                <a:latin typeface="Söhne"/>
              </a:rPr>
              <a:t>Employ CSS linters and formatters like </a:t>
            </a:r>
            <a:r>
              <a:rPr lang="en-US" b="0" i="0" dirty="0" err="1">
                <a:solidFill>
                  <a:srgbClr val="374151"/>
                </a:solidFill>
                <a:effectLst/>
                <a:latin typeface="Söhne"/>
              </a:rPr>
              <a:t>ESLint</a:t>
            </a:r>
            <a:r>
              <a:rPr lang="en-US" b="0" i="0" dirty="0">
                <a:solidFill>
                  <a:srgbClr val="374151"/>
                </a:solidFill>
                <a:effectLst/>
                <a:latin typeface="Söhne"/>
              </a:rPr>
              <a:t> with style guides (e.g., Airbnb style guide for CSS) to enforce code quality and consistency.</a:t>
            </a:r>
          </a:p>
          <a:p>
            <a:pPr algn="l">
              <a:buFont typeface="+mj-lt"/>
              <a:buAutoNum type="arabicPeriod"/>
            </a:pPr>
            <a:r>
              <a:rPr lang="en-US" b="1" i="0" dirty="0">
                <a:solidFill>
                  <a:srgbClr val="374151"/>
                </a:solidFill>
                <a:effectLst/>
                <a:latin typeface="Söhne"/>
              </a:rPr>
              <a:t>Code Reviews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Conduct code reviews with team members to catch and fix issues early, ensure adherence to coding standards, and share knowledge.</a:t>
            </a:r>
          </a:p>
          <a:p>
            <a:pPr algn="l">
              <a:buFont typeface="+mj-lt"/>
              <a:buAutoNum type="arabicPeriod"/>
            </a:pPr>
            <a:r>
              <a:rPr lang="en-US" b="1" i="0" dirty="0">
                <a:solidFill>
                  <a:srgbClr val="374151"/>
                </a:solidFill>
                <a:effectLst/>
                <a:latin typeface="Söhne"/>
              </a:rPr>
              <a:t>Testing and Cross-Browser Compatibility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Regularly test your CSS styles across different web browsers to ensure compatibility. Address any cross-browser issues promptly.</a:t>
            </a:r>
          </a:p>
          <a:p>
            <a:pPr algn="l">
              <a:buFont typeface="+mj-lt"/>
              <a:buAutoNum type="arabicPeriod"/>
            </a:pPr>
            <a:r>
              <a:rPr lang="en-US" b="1" i="0" dirty="0">
                <a:solidFill>
                  <a:srgbClr val="374151"/>
                </a:solidFill>
                <a:effectLst/>
                <a:latin typeface="Söhne"/>
              </a:rPr>
              <a:t>Responsive Design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Maintain responsive design principles to ensure your website adapts gracefully to various screen sizes and devices.</a:t>
            </a:r>
          </a:p>
          <a:p>
            <a:pPr algn="l">
              <a:buFont typeface="+mj-lt"/>
              <a:buAutoNum type="arabicPeriod"/>
            </a:pPr>
            <a:r>
              <a:rPr lang="en-US" b="1" i="0" dirty="0">
                <a:solidFill>
                  <a:srgbClr val="374151"/>
                </a:solidFill>
                <a:effectLst/>
                <a:latin typeface="Söhne"/>
              </a:rPr>
              <a:t>Performance Optimization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Periodically review and optimize your CSS code for performance by eliminating unused styles, minimizing unnecessary complexity, and optimizing images and assets.</a:t>
            </a:r>
          </a:p>
          <a:p>
            <a:pPr algn="l">
              <a:buFont typeface="+mj-lt"/>
              <a:buAutoNum type="arabicPeriod"/>
            </a:pPr>
            <a:r>
              <a:rPr lang="en-US" b="1" i="0" dirty="0">
                <a:solidFill>
                  <a:srgbClr val="374151"/>
                </a:solidFill>
                <a:effectLst/>
                <a:latin typeface="Söhne"/>
              </a:rPr>
              <a:t>Vendor Prefixes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Keep vendor prefixes up-to-date for any CSS properties that require them. As browser support evolves, you may be able to remove some prefixes over time.</a:t>
            </a:r>
          </a:p>
          <a:p>
            <a:pPr algn="l">
              <a:buFont typeface="+mj-lt"/>
              <a:buAutoNum type="arabicPeriod"/>
            </a:pPr>
            <a:r>
              <a:rPr lang="en-US" b="1" i="0" dirty="0">
                <a:solidFill>
                  <a:srgbClr val="374151"/>
                </a:solidFill>
                <a:effectLst/>
                <a:latin typeface="Söhne"/>
              </a:rPr>
              <a:t>Browser Feature Detection</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Use feature detection libraries like </a:t>
            </a:r>
            <a:r>
              <a:rPr lang="en-US" b="0" i="0" dirty="0" err="1">
                <a:solidFill>
                  <a:srgbClr val="374151"/>
                </a:solidFill>
                <a:effectLst/>
                <a:latin typeface="Söhne"/>
              </a:rPr>
              <a:t>Modernizr</a:t>
            </a:r>
            <a:r>
              <a:rPr lang="en-US" b="0" i="0" dirty="0">
                <a:solidFill>
                  <a:srgbClr val="374151"/>
                </a:solidFill>
                <a:effectLst/>
                <a:latin typeface="Söhne"/>
              </a:rPr>
              <a:t> to apply CSS rules conditionally based on browser support rather than relying solely on user-agent detection.</a:t>
            </a:r>
          </a:p>
          <a:p>
            <a:pPr algn="l">
              <a:buFont typeface="+mj-lt"/>
              <a:buAutoNum type="arabicPeriod"/>
            </a:pPr>
            <a:r>
              <a:rPr lang="en-US" b="1" i="0" dirty="0">
                <a:solidFill>
                  <a:srgbClr val="374151"/>
                </a:solidFill>
                <a:effectLst/>
                <a:latin typeface="Söhne"/>
              </a:rPr>
              <a:t>Updates and Deprecations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Stay informed about updates to CSS specifications and deprecations of older features. Keep your CSS codebase aligned with the latest best practices and standards.</a:t>
            </a:r>
          </a:p>
          <a:p>
            <a:pPr algn="l">
              <a:buFont typeface="+mj-lt"/>
              <a:buAutoNum type="arabicPeriod"/>
            </a:pPr>
            <a:r>
              <a:rPr lang="en-US" b="1" i="0" dirty="0">
                <a:solidFill>
                  <a:srgbClr val="374151"/>
                </a:solidFill>
                <a:effectLst/>
                <a:latin typeface="Söhne"/>
              </a:rPr>
              <a:t>Backward Compatibility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When making changes, consider backward compatibility with older browsers or devices, if necessary. Provide fallback.</a:t>
            </a:r>
          </a:p>
          <a:p>
            <a:r>
              <a:rPr lang="en-US" dirty="0"/>
              <a:t> </a:t>
            </a:r>
            <a:endParaRPr lang="en-IN" dirty="0"/>
          </a:p>
          <a:p>
            <a:r>
              <a:rPr lang="en-IN" dirty="0"/>
              <a:t>.</a:t>
            </a:r>
          </a:p>
        </p:txBody>
      </p:sp>
    </p:spTree>
    <p:extLst>
      <p:ext uri="{BB962C8B-B14F-4D97-AF65-F5344CB8AC3E}">
        <p14:creationId xmlns:p14="http://schemas.microsoft.com/office/powerpoint/2010/main" val="2479318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161EB-8127-F128-5C66-777CCB9A0260}"/>
              </a:ext>
            </a:extLst>
          </p:cNvPr>
          <p:cNvSpPr txBox="1"/>
          <p:nvPr/>
        </p:nvSpPr>
        <p:spPr>
          <a:xfrm>
            <a:off x="0" y="143435"/>
            <a:ext cx="12192000" cy="5355312"/>
          </a:xfrm>
          <a:prstGeom prst="rect">
            <a:avLst/>
          </a:prstGeom>
          <a:noFill/>
        </p:spPr>
        <p:txBody>
          <a:bodyPr wrap="square" rtlCol="0">
            <a:spAutoFit/>
          </a:bodyPr>
          <a:lstStyle/>
          <a:p>
            <a:pPr lvl="1"/>
            <a:r>
              <a:rPr lang="en-US" dirty="0">
                <a:solidFill>
                  <a:srgbClr val="374151"/>
                </a:solidFill>
                <a:latin typeface="Söhne"/>
              </a:rPr>
              <a:t>14.</a:t>
            </a:r>
            <a:r>
              <a:rPr lang="en-US" dirty="0"/>
              <a:t> What are the ways to integrate CSS as a web page? </a:t>
            </a:r>
          </a:p>
          <a:p>
            <a:pPr lvl="1"/>
            <a:r>
              <a:rPr lang="en-US" dirty="0" err="1">
                <a:solidFill>
                  <a:srgbClr val="374151"/>
                </a:solidFill>
                <a:latin typeface="Söhne"/>
              </a:rPr>
              <a:t>Ans:</a:t>
            </a:r>
            <a:r>
              <a:rPr lang="en-US" b="0" i="0" dirty="0" err="1">
                <a:solidFill>
                  <a:srgbClr val="374151"/>
                </a:solidFill>
                <a:effectLst/>
                <a:latin typeface="Söhne"/>
              </a:rPr>
              <a:t>CSS</a:t>
            </a:r>
            <a:r>
              <a:rPr lang="en-US" b="0" i="0" dirty="0">
                <a:solidFill>
                  <a:srgbClr val="374151"/>
                </a:solidFill>
                <a:effectLst/>
                <a:latin typeface="Söhne"/>
              </a:rPr>
              <a:t> (Cascading Style Sheets) can be integrated into a web page in several ways, depending on your project's requirements and needs. Here are common methods for integrating CSS into web pages:</a:t>
            </a:r>
          </a:p>
          <a:p>
            <a:pPr lvl="1"/>
            <a:r>
              <a:rPr lang="en-IN" b="1" i="0" dirty="0">
                <a:effectLst/>
                <a:latin typeface="Söhne"/>
              </a:rPr>
              <a:t>Inline CSS</a:t>
            </a:r>
            <a:r>
              <a:rPr lang="en-IN" b="0" i="0" dirty="0">
                <a:solidFill>
                  <a:srgbClr val="374151"/>
                </a:solidFill>
                <a:effectLst/>
                <a:latin typeface="Söhne"/>
              </a:rPr>
              <a:t>:</a:t>
            </a: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endParaRPr lang="en-IN" dirty="0">
              <a:solidFill>
                <a:srgbClr val="374151"/>
              </a:solidFill>
              <a:latin typeface="Söhne"/>
            </a:endParaRPr>
          </a:p>
          <a:p>
            <a:pPr lvl="1"/>
            <a:r>
              <a:rPr lang="en-IN" b="1" i="0" dirty="0">
                <a:effectLst/>
                <a:latin typeface="Söhne"/>
              </a:rPr>
              <a:t>Internal (Embedded) CSS</a:t>
            </a:r>
          </a:p>
          <a:p>
            <a:pPr lvl="1"/>
            <a:endParaRPr lang="en-IN" b="1" i="0" dirty="0">
              <a:solidFill>
                <a:srgbClr val="374151"/>
              </a:solidFill>
              <a:effectLst/>
              <a:latin typeface="Söhne"/>
            </a:endParaRPr>
          </a:p>
          <a:p>
            <a:pPr lvl="1"/>
            <a:endParaRPr lang="en-US" dirty="0">
              <a:solidFill>
                <a:srgbClr val="374151"/>
              </a:solidFill>
              <a:latin typeface="Söhne"/>
            </a:endParaRPr>
          </a:p>
          <a:p>
            <a:pPr lvl="1"/>
            <a:endParaRPr lang="en-US" dirty="0">
              <a:solidFill>
                <a:srgbClr val="374151"/>
              </a:solidFill>
              <a:latin typeface="Söhne"/>
            </a:endParaRPr>
          </a:p>
          <a:p>
            <a:pPr lvl="1" algn="l"/>
            <a:endParaRPr lang="en-US" dirty="0">
              <a:solidFill>
                <a:srgbClr val="374151"/>
              </a:solidFill>
              <a:latin typeface="Söhne"/>
            </a:endParaRPr>
          </a:p>
          <a:p>
            <a:pPr lvl="1" algn="l"/>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p:txBody>
      </p:sp>
      <p:pic>
        <p:nvPicPr>
          <p:cNvPr id="4" name="Picture 3">
            <a:extLst>
              <a:ext uri="{FF2B5EF4-FFF2-40B4-BE49-F238E27FC236}">
                <a16:creationId xmlns:a16="http://schemas.microsoft.com/office/drawing/2014/main" id="{91134B9F-4363-A487-5C79-4ED1A443B6B5}"/>
              </a:ext>
            </a:extLst>
          </p:cNvPr>
          <p:cNvPicPr>
            <a:picLocks noChangeAspect="1"/>
          </p:cNvPicPr>
          <p:nvPr/>
        </p:nvPicPr>
        <p:blipFill>
          <a:blip r:embed="rId2"/>
          <a:stretch>
            <a:fillRect/>
          </a:stretch>
        </p:blipFill>
        <p:spPr>
          <a:xfrm>
            <a:off x="856796" y="1569651"/>
            <a:ext cx="10478408" cy="1585097"/>
          </a:xfrm>
          <a:prstGeom prst="rect">
            <a:avLst/>
          </a:prstGeom>
        </p:spPr>
      </p:pic>
      <p:pic>
        <p:nvPicPr>
          <p:cNvPr id="6" name="Picture 5">
            <a:extLst>
              <a:ext uri="{FF2B5EF4-FFF2-40B4-BE49-F238E27FC236}">
                <a16:creationId xmlns:a16="http://schemas.microsoft.com/office/drawing/2014/main" id="{28288652-4DFF-F917-C535-F9D8C95B2B05}"/>
              </a:ext>
            </a:extLst>
          </p:cNvPr>
          <p:cNvPicPr>
            <a:picLocks noChangeAspect="1"/>
          </p:cNvPicPr>
          <p:nvPr/>
        </p:nvPicPr>
        <p:blipFill>
          <a:blip r:embed="rId3"/>
          <a:stretch>
            <a:fillRect/>
          </a:stretch>
        </p:blipFill>
        <p:spPr>
          <a:xfrm>
            <a:off x="2317871" y="3836894"/>
            <a:ext cx="7173616" cy="2791738"/>
          </a:xfrm>
          <a:prstGeom prst="rect">
            <a:avLst/>
          </a:prstGeom>
        </p:spPr>
      </p:pic>
    </p:spTree>
    <p:extLst>
      <p:ext uri="{BB962C8B-B14F-4D97-AF65-F5344CB8AC3E}">
        <p14:creationId xmlns:p14="http://schemas.microsoft.com/office/powerpoint/2010/main" val="2467552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3843ED-0C4C-BFE4-FE4B-AF74B7847DE1}"/>
              </a:ext>
            </a:extLst>
          </p:cNvPr>
          <p:cNvSpPr txBox="1"/>
          <p:nvPr/>
        </p:nvSpPr>
        <p:spPr>
          <a:xfrm>
            <a:off x="89647" y="134471"/>
            <a:ext cx="12012706" cy="7017306"/>
          </a:xfrm>
          <a:prstGeom prst="rect">
            <a:avLst/>
          </a:prstGeom>
          <a:noFill/>
        </p:spPr>
        <p:txBody>
          <a:bodyPr wrap="square" rtlCol="0">
            <a:spAutoFit/>
          </a:bodyPr>
          <a:lstStyle/>
          <a:p>
            <a:r>
              <a:rPr lang="en-IN" b="1" i="0" dirty="0">
                <a:effectLst/>
                <a:latin typeface="Söhne"/>
              </a:rPr>
              <a:t>External CSS</a:t>
            </a:r>
            <a:r>
              <a:rPr lang="en-IN" b="0" i="0" dirty="0">
                <a:solidFill>
                  <a:srgbClr val="374151"/>
                </a:solidFill>
                <a:effectLst/>
                <a:latin typeface="Söhne"/>
              </a:rPr>
              <a:t>:</a:t>
            </a: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endParaRPr lang="en-IN" dirty="0">
              <a:solidFill>
                <a:srgbClr val="374151"/>
              </a:solidFill>
              <a:latin typeface="Söhne"/>
            </a:endParaRPr>
          </a:p>
          <a:p>
            <a:endParaRPr lang="en-IN" b="0" i="0" dirty="0">
              <a:solidFill>
                <a:srgbClr val="374151"/>
              </a:solidFill>
              <a:effectLst/>
              <a:latin typeface="Söhne"/>
            </a:endParaRPr>
          </a:p>
          <a:p>
            <a:r>
              <a:rPr lang="en-IN" dirty="0">
                <a:solidFill>
                  <a:srgbClr val="374151"/>
                </a:solidFill>
                <a:latin typeface="Söhne"/>
              </a:rPr>
              <a:t>15.</a:t>
            </a:r>
            <a:r>
              <a:rPr lang="en-US" dirty="0"/>
              <a:t> What are the external style sheets? </a:t>
            </a:r>
            <a:endParaRPr lang="en-IN" dirty="0">
              <a:solidFill>
                <a:srgbClr val="374151"/>
              </a:solidFill>
              <a:latin typeface="Söhne"/>
            </a:endParaRPr>
          </a:p>
          <a:p>
            <a:r>
              <a:rPr lang="en-IN" b="0" i="0" dirty="0">
                <a:solidFill>
                  <a:srgbClr val="374151"/>
                </a:solidFill>
                <a:effectLst/>
                <a:latin typeface="Söhne"/>
              </a:rPr>
              <a:t>Ans:</a:t>
            </a:r>
          </a:p>
          <a:p>
            <a:pPr algn="l"/>
            <a:br>
              <a:rPr lang="en-US" b="0" i="0" dirty="0">
                <a:solidFill>
                  <a:srgbClr val="374151"/>
                </a:solidFill>
                <a:effectLst/>
                <a:latin typeface="Söhne"/>
              </a:rPr>
            </a:br>
            <a:r>
              <a:rPr lang="en-US" b="0" i="0" dirty="0">
                <a:solidFill>
                  <a:srgbClr val="374151"/>
                </a:solidFill>
                <a:effectLst/>
                <a:latin typeface="Söhne"/>
              </a:rPr>
              <a:t>External style sheets are CSS (Cascading Style Sheets) files that are created separately from an HTML document and then linked to that document. They contain a collection of CSS rules and styles that define the visual presentation and layout of HTML elements on a web page. External style sheets are an essential part of web development because they enable you to maintain consistent and organized styling across multiple web pages or an entire website. Here are some key characteristics and benefits of external style sheets:</a:t>
            </a:r>
          </a:p>
          <a:p>
            <a:pPr algn="l">
              <a:buFont typeface="+mj-lt"/>
              <a:buAutoNum type="arabicPeriod"/>
            </a:pPr>
            <a:r>
              <a:rPr lang="en-US" b="1" i="0" dirty="0">
                <a:solidFill>
                  <a:srgbClr val="374151"/>
                </a:solidFill>
                <a:effectLst/>
                <a:latin typeface="Söhne"/>
              </a:rPr>
              <a:t>Separation of Concerns</a:t>
            </a:r>
            <a:r>
              <a:rPr lang="en-US" b="0" i="0" dirty="0">
                <a:solidFill>
                  <a:srgbClr val="374151"/>
                </a:solidFill>
                <a:effectLst/>
                <a:latin typeface="Söhne"/>
              </a:rPr>
              <a:t>: External style sheets promote the separation of content (HTML) and presentation (CSS). This separation is a fundamental principle in web development, as it allows developers to work on styling and structure</a:t>
            </a:r>
            <a:br>
              <a:rPr lang="en-US" dirty="0"/>
            </a:br>
            <a:endParaRPr lang="en-IN" b="0" i="0" dirty="0">
              <a:solidFill>
                <a:srgbClr val="374151"/>
              </a:solidFill>
              <a:effectLst/>
              <a:latin typeface="Söhne"/>
            </a:endParaRPr>
          </a:p>
          <a:p>
            <a:endParaRPr lang="en-IN" dirty="0"/>
          </a:p>
        </p:txBody>
      </p:sp>
      <p:pic>
        <p:nvPicPr>
          <p:cNvPr id="4" name="Picture 3">
            <a:extLst>
              <a:ext uri="{FF2B5EF4-FFF2-40B4-BE49-F238E27FC236}">
                <a16:creationId xmlns:a16="http://schemas.microsoft.com/office/drawing/2014/main" id="{692FEC54-69F2-07E1-8E90-B07B8A6E2F32}"/>
              </a:ext>
            </a:extLst>
          </p:cNvPr>
          <p:cNvPicPr>
            <a:picLocks noChangeAspect="1"/>
          </p:cNvPicPr>
          <p:nvPr/>
        </p:nvPicPr>
        <p:blipFill>
          <a:blip r:embed="rId2"/>
          <a:stretch>
            <a:fillRect/>
          </a:stretch>
        </p:blipFill>
        <p:spPr>
          <a:xfrm>
            <a:off x="431280" y="519606"/>
            <a:ext cx="8550381" cy="2842506"/>
          </a:xfrm>
          <a:prstGeom prst="rect">
            <a:avLst/>
          </a:prstGeom>
        </p:spPr>
      </p:pic>
    </p:spTree>
    <p:extLst>
      <p:ext uri="{BB962C8B-B14F-4D97-AF65-F5344CB8AC3E}">
        <p14:creationId xmlns:p14="http://schemas.microsoft.com/office/powerpoint/2010/main" val="278130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95DF30-D07B-7F82-9F74-D8022368E7EF}"/>
              </a:ext>
            </a:extLst>
          </p:cNvPr>
          <p:cNvSpPr txBox="1"/>
          <p:nvPr/>
        </p:nvSpPr>
        <p:spPr>
          <a:xfrm>
            <a:off x="116540" y="134471"/>
            <a:ext cx="11976847" cy="6186309"/>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independently, making code easier to manage and maintain.</a:t>
            </a:r>
          </a:p>
          <a:p>
            <a:pPr algn="l">
              <a:buFont typeface="+mj-lt"/>
              <a:buAutoNum type="arabicPeriod"/>
            </a:pPr>
            <a:r>
              <a:rPr lang="en-US" b="1" i="0" dirty="0">
                <a:solidFill>
                  <a:srgbClr val="374151"/>
                </a:solidFill>
                <a:effectLst/>
                <a:latin typeface="Söhne"/>
              </a:rPr>
              <a:t>Reusability</a:t>
            </a:r>
            <a:r>
              <a:rPr lang="en-US" b="0" i="0" dirty="0">
                <a:solidFill>
                  <a:srgbClr val="374151"/>
                </a:solidFill>
                <a:effectLst/>
                <a:latin typeface="Söhne"/>
              </a:rPr>
              <a:t>: You can reuse the same external style sheet across multiple HTML pages, ensuring a consistent look and feel throughout your website. This reusability minimizes redundancy and saves development time.</a:t>
            </a:r>
          </a:p>
          <a:p>
            <a:pPr algn="l">
              <a:buFont typeface="+mj-lt"/>
              <a:buAutoNum type="arabicPeriod"/>
            </a:pPr>
            <a:r>
              <a:rPr lang="en-US" b="1" i="0" dirty="0">
                <a:solidFill>
                  <a:srgbClr val="374151"/>
                </a:solidFill>
                <a:effectLst/>
                <a:latin typeface="Söhne"/>
              </a:rPr>
              <a:t>Consistency</a:t>
            </a:r>
            <a:r>
              <a:rPr lang="en-US" b="0" i="0" dirty="0">
                <a:solidFill>
                  <a:srgbClr val="374151"/>
                </a:solidFill>
                <a:effectLst/>
                <a:latin typeface="Söhne"/>
              </a:rPr>
              <a:t>: External style sheets help maintain visual consistency, as changes made to the styles in one file automatically apply to all HTML pages linked to that file. This consistency is crucial for branding and user experience.</a:t>
            </a:r>
          </a:p>
          <a:p>
            <a:pPr algn="l">
              <a:buFont typeface="+mj-lt"/>
              <a:buAutoNum type="arabicPeriod"/>
            </a:pPr>
            <a:r>
              <a:rPr lang="en-US" b="1" i="0" dirty="0">
                <a:solidFill>
                  <a:srgbClr val="374151"/>
                </a:solidFill>
                <a:effectLst/>
                <a:latin typeface="Söhne"/>
              </a:rPr>
              <a:t>Ease of Maintenance</a:t>
            </a:r>
            <a:r>
              <a:rPr lang="en-US" b="0" i="0" dirty="0">
                <a:solidFill>
                  <a:srgbClr val="374151"/>
                </a:solidFill>
                <a:effectLst/>
                <a:latin typeface="Söhne"/>
              </a:rPr>
              <a:t>: When you need to make global style changes, you can do so in a single external CSS file, avoiding the need to update styles on each HTML page individually. This simplifies maintenance and reduces the risk of errors.</a:t>
            </a:r>
          </a:p>
          <a:p>
            <a:pPr algn="l">
              <a:buFont typeface="+mj-lt"/>
              <a:buAutoNum type="arabicPeriod"/>
            </a:pPr>
            <a:r>
              <a:rPr lang="en-US" b="1" i="0" dirty="0">
                <a:solidFill>
                  <a:srgbClr val="374151"/>
                </a:solidFill>
                <a:effectLst/>
                <a:latin typeface="Söhne"/>
              </a:rPr>
              <a:t>Efficiency</a:t>
            </a:r>
            <a:r>
              <a:rPr lang="en-US" b="0" i="0" dirty="0">
                <a:solidFill>
                  <a:srgbClr val="374151"/>
                </a:solidFill>
                <a:effectLst/>
                <a:latin typeface="Söhne"/>
              </a:rPr>
              <a:t>: External style sheets are cached by browsers, which means that after the initial download, subsequent visits to your website are faster since the CSS file is reused from the cache.</a:t>
            </a:r>
          </a:p>
          <a:p>
            <a:pPr algn="l">
              <a:buFont typeface="+mj-lt"/>
              <a:buAutoNum type="arabicPeriod"/>
            </a:pPr>
            <a:r>
              <a:rPr lang="en-US" b="1" i="0" dirty="0">
                <a:solidFill>
                  <a:srgbClr val="374151"/>
                </a:solidFill>
                <a:effectLst/>
                <a:latin typeface="Söhne"/>
              </a:rPr>
              <a:t>Organization</a:t>
            </a:r>
            <a:r>
              <a:rPr lang="en-US" b="0" i="0" dirty="0">
                <a:solidFill>
                  <a:srgbClr val="374151"/>
                </a:solidFill>
                <a:effectLst/>
                <a:latin typeface="Söhne"/>
              </a:rPr>
              <a:t>: CSS rules in external style sheets are organized and structured in a way that makes it easy to find and manage styles for different elements, classes, or IDs.</a:t>
            </a: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r>
              <a:rPr lang="en-IN" dirty="0"/>
              <a:t>16.</a:t>
            </a:r>
            <a:r>
              <a:rPr lang="en-US"/>
              <a:t> What are the advantages and disadvantages of using external style sheets? </a:t>
            </a:r>
            <a:endParaRPr lang="en-IN" dirty="0"/>
          </a:p>
          <a:p>
            <a:endParaRPr lang="en-IN" dirty="0"/>
          </a:p>
        </p:txBody>
      </p:sp>
      <p:pic>
        <p:nvPicPr>
          <p:cNvPr id="4" name="Picture 3">
            <a:extLst>
              <a:ext uri="{FF2B5EF4-FFF2-40B4-BE49-F238E27FC236}">
                <a16:creationId xmlns:a16="http://schemas.microsoft.com/office/drawing/2014/main" id="{B559CF36-1272-4D1A-50E7-81F2E97D15BA}"/>
              </a:ext>
            </a:extLst>
          </p:cNvPr>
          <p:cNvPicPr>
            <a:picLocks noChangeAspect="1"/>
          </p:cNvPicPr>
          <p:nvPr/>
        </p:nvPicPr>
        <p:blipFill>
          <a:blip r:embed="rId2"/>
          <a:stretch>
            <a:fillRect/>
          </a:stretch>
        </p:blipFill>
        <p:spPr>
          <a:xfrm>
            <a:off x="1653155" y="3429000"/>
            <a:ext cx="8885690" cy="1432684"/>
          </a:xfrm>
          <a:prstGeom prst="rect">
            <a:avLst/>
          </a:prstGeom>
        </p:spPr>
      </p:pic>
    </p:spTree>
    <p:extLst>
      <p:ext uri="{BB962C8B-B14F-4D97-AF65-F5344CB8AC3E}">
        <p14:creationId xmlns:p14="http://schemas.microsoft.com/office/powerpoint/2010/main" val="204470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8F8B56-3EE5-BB03-8772-40D6CA5356AC}"/>
              </a:ext>
            </a:extLst>
          </p:cNvPr>
          <p:cNvSpPr txBox="1"/>
          <p:nvPr/>
        </p:nvSpPr>
        <p:spPr>
          <a:xfrm>
            <a:off x="62753" y="161365"/>
            <a:ext cx="12129247" cy="6463308"/>
          </a:xfrm>
          <a:prstGeom prst="rect">
            <a:avLst/>
          </a:prstGeom>
          <a:noFill/>
        </p:spPr>
        <p:txBody>
          <a:bodyPr wrap="square" rtlCol="0">
            <a:spAutoFit/>
          </a:bodyPr>
          <a:lstStyle/>
          <a:p>
            <a:pPr algn="l"/>
            <a:br>
              <a:rPr lang="en-US" b="0" i="0" dirty="0">
                <a:solidFill>
                  <a:srgbClr val="374151"/>
                </a:solidFill>
                <a:effectLst/>
                <a:latin typeface="Söhne"/>
              </a:rPr>
            </a:br>
            <a:r>
              <a:rPr lang="en-US" b="0" i="0" dirty="0">
                <a:solidFill>
                  <a:srgbClr val="374151"/>
                </a:solidFill>
                <a:effectLst/>
                <a:latin typeface="Söhne"/>
              </a:rPr>
              <a:t>External style sheets, which are separate CSS files linked to HTML documents, offer several advantages and some disadvantages. Understanding these pros and cons can help you make informed decisions about whether to use external style sheets in your web development projects.</a:t>
            </a:r>
          </a:p>
          <a:p>
            <a:pPr algn="l"/>
            <a:r>
              <a:rPr lang="en-US" b="1" i="0" dirty="0">
                <a:solidFill>
                  <a:srgbClr val="374151"/>
                </a:solidFill>
                <a:effectLst/>
                <a:latin typeface="Söhne"/>
              </a:rPr>
              <a:t>Advantages of External Style Sheets: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Separation of Concerns</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External style sheets promote the separation of content (HTML) and presentation (CSS), which is a fundamental principle in web development. This separation makes code more organized and easier to maintain.</a:t>
            </a:r>
          </a:p>
          <a:p>
            <a:pPr algn="l">
              <a:buFont typeface="+mj-lt"/>
              <a:buAutoNum type="arabicPeriod"/>
            </a:pPr>
            <a:r>
              <a:rPr lang="en-US" b="1" i="0" dirty="0">
                <a:solidFill>
                  <a:srgbClr val="374151"/>
                </a:solidFill>
                <a:effectLst/>
                <a:latin typeface="Söhne"/>
              </a:rPr>
              <a:t>Reusability</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You can reuse the same external style sheet across multiple HTML pages, ensuring a consistent look and feel throughout your website. This reusability minimizes redundancy and saves development time.</a:t>
            </a:r>
          </a:p>
          <a:p>
            <a:pPr algn="l">
              <a:buFont typeface="+mj-lt"/>
              <a:buAutoNum type="arabicPeriod"/>
            </a:pPr>
            <a:r>
              <a:rPr lang="en-US" b="1" i="0" dirty="0">
                <a:solidFill>
                  <a:srgbClr val="374151"/>
                </a:solidFill>
                <a:effectLst/>
                <a:latin typeface="Söhne"/>
              </a:rPr>
              <a:t>Consistency</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External style sheets help maintain visual consistency across your website. Changes made to the styles in one file automatically apply to all HTML pages linked to that file, ensuring a uniform appearance.</a:t>
            </a:r>
          </a:p>
          <a:p>
            <a:pPr algn="l">
              <a:buFont typeface="+mj-lt"/>
              <a:buAutoNum type="arabicPeriod"/>
            </a:pPr>
            <a:r>
              <a:rPr lang="en-US" b="1" i="0" dirty="0">
                <a:solidFill>
                  <a:srgbClr val="374151"/>
                </a:solidFill>
                <a:effectLst/>
                <a:latin typeface="Söhne"/>
              </a:rPr>
              <a:t>Ease of Maintenance</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When you need to make global style changes, you can do so in a single external CSS file. This simplifies maintenance and reduces the risk of errors when updating styles.</a:t>
            </a:r>
          </a:p>
          <a:p>
            <a:pPr algn="l">
              <a:buFont typeface="+mj-lt"/>
              <a:buAutoNum type="arabicPeriod"/>
            </a:pPr>
            <a:r>
              <a:rPr lang="en-US" b="1" i="0" dirty="0">
                <a:solidFill>
                  <a:srgbClr val="374151"/>
                </a:solidFill>
                <a:effectLst/>
                <a:latin typeface="Söhne"/>
              </a:rPr>
              <a:t>Efficiency</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External style sheets are cached by browsers after the initial download. Subsequent visits to your website are faster because the CSS file is reused from the cache, improving overall site performance.</a:t>
            </a:r>
          </a:p>
          <a:p>
            <a:pPr algn="l">
              <a:buFont typeface="+mj-lt"/>
              <a:buAutoNum type="arabicPeriod"/>
            </a:pPr>
            <a:r>
              <a:rPr lang="en-US" b="1" i="0" dirty="0">
                <a:solidFill>
                  <a:srgbClr val="374151"/>
                </a:solidFill>
                <a:effectLst/>
                <a:latin typeface="Söhne"/>
              </a:rPr>
              <a:t>Organization</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Advantage</a:t>
            </a:r>
            <a:r>
              <a:rPr lang="en-US" b="0" i="0" dirty="0">
                <a:solidFill>
                  <a:srgbClr val="374151"/>
                </a:solidFill>
                <a:effectLst/>
                <a:latin typeface="Söhne"/>
              </a:rPr>
              <a:t>: CSS rules in external style sheets are organized and structured, making it easy to find and manage styles for different elements, classes, or IDs.</a:t>
            </a:r>
          </a:p>
        </p:txBody>
      </p:sp>
    </p:spTree>
    <p:extLst>
      <p:ext uri="{BB962C8B-B14F-4D97-AF65-F5344CB8AC3E}">
        <p14:creationId xmlns:p14="http://schemas.microsoft.com/office/powerpoint/2010/main" val="1341174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3F7D8C-4FDA-F710-08E1-C1341C6F9C67}"/>
              </a:ext>
            </a:extLst>
          </p:cNvPr>
          <p:cNvSpPr txBox="1"/>
          <p:nvPr/>
        </p:nvSpPr>
        <p:spPr>
          <a:xfrm>
            <a:off x="0" y="0"/>
            <a:ext cx="12192000" cy="7294305"/>
          </a:xfrm>
          <a:prstGeom prst="rect">
            <a:avLst/>
          </a:prstGeom>
          <a:noFill/>
        </p:spPr>
        <p:txBody>
          <a:bodyPr wrap="square" rtlCol="0">
            <a:spAutoFit/>
          </a:bodyPr>
          <a:lstStyle/>
          <a:p>
            <a:pPr algn="l"/>
            <a:r>
              <a:rPr lang="en-US" b="1" i="0" dirty="0">
                <a:solidFill>
                  <a:srgbClr val="374151"/>
                </a:solidFill>
                <a:effectLst/>
                <a:latin typeface="Söhne"/>
              </a:rPr>
              <a:t>Disadvantages of External Style Sheets: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Additional HTTP Request</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Each external style sheet requires an additional HTTP request, which can slightly increase page load times. However, this impact is generally minimal and can be mitigated through optimization techniques like minification and compression.</a:t>
            </a:r>
          </a:p>
          <a:p>
            <a:pPr algn="l">
              <a:buFont typeface="+mj-lt"/>
              <a:buAutoNum type="arabicPeriod"/>
            </a:pPr>
            <a:r>
              <a:rPr lang="en-US" b="1" i="0" dirty="0">
                <a:solidFill>
                  <a:srgbClr val="374151"/>
                </a:solidFill>
                <a:effectLst/>
                <a:latin typeface="Söhne"/>
              </a:rPr>
              <a:t>Limited Offline Access</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External style sheets are external resources, so if a user visits a page while offline or if there are network issues, the styles may not load properly.</a:t>
            </a:r>
          </a:p>
          <a:p>
            <a:pPr algn="l">
              <a:buFont typeface="+mj-lt"/>
              <a:buAutoNum type="arabicPeriod"/>
            </a:pPr>
            <a:r>
              <a:rPr lang="en-US" b="1" i="0" dirty="0">
                <a:solidFill>
                  <a:srgbClr val="374151"/>
                </a:solidFill>
                <a:effectLst/>
                <a:latin typeface="Söhne"/>
              </a:rPr>
              <a:t>Potential for FOUC</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FOUC (Flash of </a:t>
            </a:r>
            <a:r>
              <a:rPr lang="en-US" b="0" i="0" dirty="0" err="1">
                <a:solidFill>
                  <a:srgbClr val="374151"/>
                </a:solidFill>
                <a:effectLst/>
                <a:latin typeface="Söhne"/>
              </a:rPr>
              <a:t>Unstyled</a:t>
            </a:r>
            <a:r>
              <a:rPr lang="en-US" b="0" i="0" dirty="0">
                <a:solidFill>
                  <a:srgbClr val="374151"/>
                </a:solidFill>
                <a:effectLst/>
                <a:latin typeface="Söhne"/>
              </a:rPr>
              <a:t> Content) can occur when the HTML content is displayed before the external CSS file is fully loaded, resulting in a brief visual inconsistency. This can be managed with appropriate design choices and loading strategies.</a:t>
            </a:r>
          </a:p>
          <a:p>
            <a:pPr algn="l">
              <a:buFont typeface="+mj-lt"/>
              <a:buAutoNum type="arabicPeriod"/>
            </a:pPr>
            <a:r>
              <a:rPr lang="en-US" b="1" i="0" dirty="0">
                <a:solidFill>
                  <a:srgbClr val="374151"/>
                </a:solidFill>
                <a:effectLst/>
                <a:latin typeface="Söhne"/>
              </a:rPr>
              <a:t>Reduced Portability</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When sharing code or templates with others, external style sheets may require additional files or links to work correctly, making them less portable than inline or internal CSS.</a:t>
            </a:r>
          </a:p>
          <a:p>
            <a:pPr algn="l">
              <a:buFont typeface="+mj-lt"/>
              <a:buAutoNum type="arabicPeriod"/>
            </a:pPr>
            <a:r>
              <a:rPr lang="en-US" b="1" i="0" dirty="0">
                <a:solidFill>
                  <a:srgbClr val="374151"/>
                </a:solidFill>
                <a:effectLst/>
                <a:latin typeface="Söhne"/>
              </a:rPr>
              <a:t>Version Control</a:t>
            </a:r>
            <a:r>
              <a:rPr lang="en-US" b="0" i="0" dirty="0">
                <a:solidFill>
                  <a:srgbClr val="374151"/>
                </a:solidFill>
                <a:effectLst/>
                <a:latin typeface="Söhne"/>
              </a:rPr>
              <a:t>:</a:t>
            </a:r>
          </a:p>
          <a:p>
            <a:pPr marL="742950" lvl="1" indent="-285750" algn="l">
              <a:buFont typeface="+mj-lt"/>
              <a:buAutoNum type="arabicPeriod"/>
            </a:pPr>
            <a:r>
              <a:rPr lang="en-US" b="0" i="1" dirty="0">
                <a:solidFill>
                  <a:srgbClr val="374151"/>
                </a:solidFill>
                <a:effectLst/>
                <a:latin typeface="Söhne"/>
              </a:rPr>
              <a:t>Disadvantage</a:t>
            </a:r>
            <a:r>
              <a:rPr lang="en-US" b="0" i="0" dirty="0">
                <a:solidFill>
                  <a:srgbClr val="374151"/>
                </a:solidFill>
                <a:effectLst/>
                <a:latin typeface="Söhne"/>
              </a:rPr>
              <a:t>: Managing version control of external CSS files, especially in a team environment, can be challenging, as updates to the CSS file may need to be coordinated with changes to the HTML files.</a:t>
            </a:r>
          </a:p>
          <a:p>
            <a:pPr marL="742950" lvl="1" indent="-285750" algn="l">
              <a:buFont typeface="+mj-lt"/>
              <a:buAutoNum type="arabicPeriod"/>
            </a:pPr>
            <a:endParaRPr lang="en-US" dirty="0">
              <a:solidFill>
                <a:srgbClr val="374151"/>
              </a:solidFill>
              <a:latin typeface="Söhne"/>
            </a:endParaRPr>
          </a:p>
          <a:p>
            <a:pPr lvl="1" algn="l"/>
            <a:endParaRPr lang="en-US" b="0" i="0" dirty="0">
              <a:solidFill>
                <a:srgbClr val="374151"/>
              </a:solidFill>
              <a:effectLst/>
              <a:latin typeface="Söhne"/>
            </a:endParaRPr>
          </a:p>
          <a:p>
            <a:pPr lvl="1" algn="l"/>
            <a:r>
              <a:rPr lang="en-US" dirty="0">
                <a:solidFill>
                  <a:srgbClr val="374151"/>
                </a:solidFill>
                <a:latin typeface="Söhne"/>
              </a:rPr>
              <a:t>16.</a:t>
            </a:r>
            <a:r>
              <a:rPr lang="en-US" b="0" i="0" dirty="0">
                <a:solidFill>
                  <a:srgbClr val="343541"/>
                </a:solidFill>
                <a:effectLst/>
                <a:latin typeface="Söhne"/>
              </a:rPr>
              <a:t> What is the meaning of the CSS selector?</a:t>
            </a:r>
            <a:endParaRPr lang="en-US" dirty="0">
              <a:solidFill>
                <a:srgbClr val="374151"/>
              </a:solidFill>
              <a:latin typeface="Söhne"/>
            </a:endParaRPr>
          </a:p>
          <a:p>
            <a:pPr lvl="1" algn="l"/>
            <a:r>
              <a:rPr lang="en-US" dirty="0" err="1">
                <a:solidFill>
                  <a:srgbClr val="374151"/>
                </a:solidFill>
                <a:latin typeface="Söhne"/>
              </a:rPr>
              <a:t>ans:</a:t>
            </a:r>
            <a:r>
              <a:rPr lang="en-US" b="0" i="0" dirty="0" err="1">
                <a:solidFill>
                  <a:srgbClr val="374151"/>
                </a:solidFill>
                <a:effectLst/>
                <a:latin typeface="Söhne"/>
              </a:rPr>
              <a:t>a</a:t>
            </a:r>
            <a:r>
              <a:rPr lang="en-US" b="0" i="0" dirty="0">
                <a:solidFill>
                  <a:srgbClr val="374151"/>
                </a:solidFill>
                <a:effectLst/>
                <a:latin typeface="Söhne"/>
              </a:rPr>
              <a:t> selector is a pattern or identifier that specifies which HTML elements on a web page should be targeted and styled. Selectors are a fundamental part of CSS, as they determine which elements the CSS rules will apply to. Selectors are used to "select" one or more HTML elements to which you want to apply a particular set of styles</a:t>
            </a:r>
            <a:endParaRPr lang="en-US" dirty="0">
              <a:solidFill>
                <a:srgbClr val="374151"/>
              </a:solidFill>
              <a:latin typeface="Söhne"/>
            </a:endParaRPr>
          </a:p>
          <a:p>
            <a:pPr lvl="1" algn="l"/>
            <a:endParaRPr lang="en-US" b="0" i="0" dirty="0">
              <a:solidFill>
                <a:srgbClr val="374151"/>
              </a:solidFill>
              <a:effectLst/>
              <a:latin typeface="Söhne"/>
            </a:endParaRPr>
          </a:p>
          <a:p>
            <a:pPr lvl="1" algn="l"/>
            <a:endParaRPr lang="en-US" dirty="0">
              <a:solidFill>
                <a:srgbClr val="374151"/>
              </a:solidFill>
              <a:latin typeface="Söhne"/>
            </a:endParaRPr>
          </a:p>
        </p:txBody>
      </p:sp>
    </p:spTree>
    <p:extLst>
      <p:ext uri="{BB962C8B-B14F-4D97-AF65-F5344CB8AC3E}">
        <p14:creationId xmlns:p14="http://schemas.microsoft.com/office/powerpoint/2010/main" val="2744416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45F0E-701A-DBD7-00DD-AA4D8F9E5290}"/>
              </a:ext>
            </a:extLst>
          </p:cNvPr>
          <p:cNvSpPr txBox="1"/>
          <p:nvPr/>
        </p:nvSpPr>
        <p:spPr>
          <a:xfrm>
            <a:off x="80682" y="206188"/>
            <a:ext cx="11967883" cy="1754326"/>
          </a:xfrm>
          <a:prstGeom prst="rect">
            <a:avLst/>
          </a:prstGeom>
          <a:noFill/>
        </p:spPr>
        <p:txBody>
          <a:bodyPr wrap="square" rtlCol="0">
            <a:spAutoFit/>
          </a:bodyPr>
          <a:lstStyle/>
          <a:p>
            <a:r>
              <a:rPr lang="en-IN" dirty="0"/>
              <a:t>18.</a:t>
            </a:r>
            <a:r>
              <a:rPr lang="en-US" b="0" i="0" dirty="0">
                <a:solidFill>
                  <a:srgbClr val="343541"/>
                </a:solidFill>
                <a:effectLst/>
                <a:latin typeface="Söhne"/>
              </a:rPr>
              <a:t> What are the media types allowed by CSS?</a:t>
            </a:r>
            <a:endParaRPr lang="en-IN" dirty="0"/>
          </a:p>
          <a:p>
            <a:r>
              <a:rPr lang="en-IN" dirty="0"/>
              <a:t>Ans:</a:t>
            </a:r>
          </a:p>
          <a:p>
            <a:r>
              <a:rPr lang="en-US" b="0" i="0" dirty="0" err="1">
                <a:solidFill>
                  <a:srgbClr val="374151"/>
                </a:solidFill>
                <a:effectLst/>
                <a:latin typeface="Söhne"/>
              </a:rPr>
              <a:t>Css</a:t>
            </a:r>
            <a:r>
              <a:rPr lang="en-US" b="0" i="0" dirty="0">
                <a:solidFill>
                  <a:srgbClr val="374151"/>
                </a:solidFill>
                <a:effectLst/>
                <a:latin typeface="Söhne"/>
              </a:rPr>
              <a:t> supports several media types that allow you to apply styles based on different output devices or conditions. Media types specify the intended output media for which the CSS rules should be applied. Here are some of the commonly used media types in CSS</a:t>
            </a:r>
          </a:p>
          <a:p>
            <a:endParaRPr lang="en-IN" dirty="0"/>
          </a:p>
        </p:txBody>
      </p:sp>
      <p:pic>
        <p:nvPicPr>
          <p:cNvPr id="4" name="Picture 3">
            <a:extLst>
              <a:ext uri="{FF2B5EF4-FFF2-40B4-BE49-F238E27FC236}">
                <a16:creationId xmlns:a16="http://schemas.microsoft.com/office/drawing/2014/main" id="{BC48EF1B-675C-7556-ACBD-2742518CF0B1}"/>
              </a:ext>
            </a:extLst>
          </p:cNvPr>
          <p:cNvPicPr>
            <a:picLocks noChangeAspect="1"/>
          </p:cNvPicPr>
          <p:nvPr/>
        </p:nvPicPr>
        <p:blipFill>
          <a:blip r:embed="rId2"/>
          <a:stretch>
            <a:fillRect/>
          </a:stretch>
        </p:blipFill>
        <p:spPr>
          <a:xfrm>
            <a:off x="878541" y="1844768"/>
            <a:ext cx="8220836" cy="4126387"/>
          </a:xfrm>
          <a:prstGeom prst="rect">
            <a:avLst/>
          </a:prstGeom>
        </p:spPr>
      </p:pic>
    </p:spTree>
    <p:extLst>
      <p:ext uri="{BB962C8B-B14F-4D97-AF65-F5344CB8AC3E}">
        <p14:creationId xmlns:p14="http://schemas.microsoft.com/office/powerpoint/2010/main" val="3297717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E740FD-C806-5F57-2540-1CD547561897}"/>
              </a:ext>
            </a:extLst>
          </p:cNvPr>
          <p:cNvSpPr txBox="1"/>
          <p:nvPr/>
        </p:nvSpPr>
        <p:spPr>
          <a:xfrm>
            <a:off x="62753" y="233082"/>
            <a:ext cx="12129247" cy="6463308"/>
          </a:xfrm>
          <a:prstGeom prst="rect">
            <a:avLst/>
          </a:prstGeom>
          <a:noFill/>
        </p:spPr>
        <p:txBody>
          <a:bodyPr wrap="square" rtlCol="0">
            <a:spAutoFit/>
          </a:bodyPr>
          <a:lstStyle/>
          <a:p>
            <a:r>
              <a:rPr lang="en-IN" dirty="0"/>
              <a:t>19.</a:t>
            </a:r>
            <a:r>
              <a:rPr lang="en-US" dirty="0"/>
              <a:t> What is the rule set?</a:t>
            </a:r>
            <a:endParaRPr lang="en-IN" dirty="0"/>
          </a:p>
          <a:p>
            <a:r>
              <a:rPr lang="en-IN" dirty="0"/>
              <a:t>Ans:</a:t>
            </a:r>
            <a:br>
              <a:rPr lang="en-US" dirty="0"/>
            </a:br>
            <a:r>
              <a:rPr lang="en-US" b="0" i="0" dirty="0">
                <a:solidFill>
                  <a:srgbClr val="374151"/>
                </a:solidFill>
                <a:effectLst/>
                <a:latin typeface="Söhne"/>
              </a:rPr>
              <a:t>In CSS a rule set, also known simply as a "rule," is a fundamental structure that defines how an HTML element or a group of elements should be styled. A rule set consists of two main parts: a selector and a declaration block.</a:t>
            </a: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solidFill>
                <a:srgbClr val="374151"/>
              </a:solidFill>
              <a:latin typeface="Söhne"/>
            </a:endParaRPr>
          </a:p>
          <a:p>
            <a:r>
              <a:rPr lang="en-US" b="0" i="0" dirty="0">
                <a:solidFill>
                  <a:srgbClr val="374151"/>
                </a:solidFill>
                <a:effectLst/>
                <a:latin typeface="Söhne"/>
              </a:rPr>
              <a:t>20.  Create a layout:</a:t>
            </a:r>
            <a:br>
              <a:rPr lang="en-US" b="0" i="0" dirty="0">
                <a:solidFill>
                  <a:srgbClr val="374151"/>
                </a:solidFill>
                <a:effectLst/>
                <a:latin typeface="Söhne"/>
              </a:rPr>
            </a:br>
            <a:r>
              <a:rPr lang="en-US" b="0" i="0" dirty="0" err="1">
                <a:solidFill>
                  <a:srgbClr val="374151"/>
                </a:solidFill>
                <a:effectLst/>
                <a:latin typeface="Söhne"/>
              </a:rPr>
              <a:t>ans</a:t>
            </a:r>
            <a:endParaRPr lang="en-US" b="0" i="0" dirty="0">
              <a:solidFill>
                <a:srgbClr val="374151"/>
              </a:solidFill>
              <a:effectLst/>
              <a:latin typeface="Söhne"/>
            </a:endParaRPr>
          </a:p>
          <a:p>
            <a:endParaRPr lang="en-IN" dirty="0"/>
          </a:p>
          <a:p>
            <a:endParaRPr lang="en-IN" dirty="0"/>
          </a:p>
        </p:txBody>
      </p:sp>
      <p:pic>
        <p:nvPicPr>
          <p:cNvPr id="5" name="Picture 4">
            <a:extLst>
              <a:ext uri="{FF2B5EF4-FFF2-40B4-BE49-F238E27FC236}">
                <a16:creationId xmlns:a16="http://schemas.microsoft.com/office/drawing/2014/main" id="{BCE58B30-39F5-98E7-C9A2-95D2BD57833A}"/>
              </a:ext>
            </a:extLst>
          </p:cNvPr>
          <p:cNvPicPr>
            <a:picLocks noChangeAspect="1"/>
          </p:cNvPicPr>
          <p:nvPr/>
        </p:nvPicPr>
        <p:blipFill>
          <a:blip r:embed="rId2"/>
          <a:stretch>
            <a:fillRect/>
          </a:stretch>
        </p:blipFill>
        <p:spPr>
          <a:xfrm>
            <a:off x="1667288" y="1697752"/>
            <a:ext cx="8588484" cy="3749365"/>
          </a:xfrm>
          <a:prstGeom prst="rect">
            <a:avLst/>
          </a:prstGeom>
        </p:spPr>
      </p:pic>
    </p:spTree>
    <p:extLst>
      <p:ext uri="{BB962C8B-B14F-4D97-AF65-F5344CB8AC3E}">
        <p14:creationId xmlns:p14="http://schemas.microsoft.com/office/powerpoint/2010/main" val="308663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D69FEF-0416-91D7-DA93-A1DFEC54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02"/>
            <a:ext cx="12192000" cy="6559396"/>
          </a:xfrm>
          <a:prstGeom prst="rect">
            <a:avLst/>
          </a:prstGeom>
        </p:spPr>
      </p:pic>
    </p:spTree>
    <p:extLst>
      <p:ext uri="{BB962C8B-B14F-4D97-AF65-F5344CB8AC3E}">
        <p14:creationId xmlns:p14="http://schemas.microsoft.com/office/powerpoint/2010/main" val="117157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BF8137-9D08-E213-B597-0F1099CAFBE2}"/>
              </a:ext>
            </a:extLst>
          </p:cNvPr>
          <p:cNvSpPr txBox="1"/>
          <p:nvPr/>
        </p:nvSpPr>
        <p:spPr>
          <a:xfrm>
            <a:off x="0" y="71120"/>
            <a:ext cx="12070080" cy="6740307"/>
          </a:xfrm>
          <a:prstGeom prst="rect">
            <a:avLst/>
          </a:prstGeom>
          <a:noFill/>
        </p:spPr>
        <p:txBody>
          <a:bodyPr wrap="square" rtlCol="0">
            <a:spAutoFit/>
          </a:bodyPr>
          <a:lstStyle/>
          <a:p>
            <a:pPr algn="l"/>
            <a:r>
              <a:rPr lang="en-US" b="0" i="0" dirty="0">
                <a:solidFill>
                  <a:srgbClr val="374151"/>
                </a:solidFill>
                <a:effectLst/>
                <a:latin typeface="Söhne"/>
              </a:rPr>
              <a:t>11.Animation and Interactivity: CSS allows you to create animations and interactive effects without relying on JavaScript or other scripting languages. This can enhance the user experience and add visual appeal to your site.</a:t>
            </a:r>
          </a:p>
          <a:p>
            <a:pPr algn="l"/>
            <a:r>
              <a:rPr lang="en-US" b="0" i="0" dirty="0">
                <a:solidFill>
                  <a:srgbClr val="374151"/>
                </a:solidFill>
                <a:effectLst/>
                <a:latin typeface="Söhne"/>
              </a:rPr>
              <a:t>12.Print Styling: CSS can be used to create print-friendly versions of web pages, ensuring that your content looks good when printed on paper.</a:t>
            </a:r>
          </a:p>
          <a:p>
            <a:pPr algn="l"/>
            <a:r>
              <a:rPr lang="en-US" b="0" i="0" dirty="0">
                <a:solidFill>
                  <a:srgbClr val="374151"/>
                </a:solidFill>
                <a:effectLst/>
                <a:latin typeface="Söhne"/>
              </a:rPr>
              <a:t>13.Modularity: CSS can be organized into separate files or modules, making it easier to manage and scale styles for complex web applications and websites.</a:t>
            </a:r>
          </a:p>
          <a:p>
            <a:pPr algn="l"/>
            <a:endParaRPr lang="en-US" dirty="0">
              <a:solidFill>
                <a:srgbClr val="374151"/>
              </a:solidFill>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2.      </a:t>
            </a:r>
            <a:r>
              <a:rPr lang="en-US" dirty="0"/>
              <a:t>What are the disadvantages of CSS? </a:t>
            </a:r>
          </a:p>
          <a:p>
            <a:pPr algn="l"/>
            <a:r>
              <a:rPr lang="en-US" b="0" i="0" dirty="0">
                <a:solidFill>
                  <a:srgbClr val="374151"/>
                </a:solidFill>
                <a:effectLst/>
                <a:latin typeface="Söhne"/>
              </a:rPr>
              <a:t>Ans:</a:t>
            </a:r>
          </a:p>
          <a:p>
            <a:pPr algn="l">
              <a:buFont typeface="+mj-lt"/>
              <a:buAutoNum type="arabicPeriod"/>
            </a:pPr>
            <a:r>
              <a:rPr lang="en-US" b="0" i="0" dirty="0">
                <a:solidFill>
                  <a:srgbClr val="374151"/>
                </a:solidFill>
                <a:effectLst/>
                <a:latin typeface="Söhne"/>
              </a:rPr>
              <a:t>Steeper Learning Curve: CSS can be complex, especially for beginners. Learning how to use CSS effectively, including understanding selectors, properties, and the box model, can be a steep learning curve for some individuals.</a:t>
            </a:r>
          </a:p>
          <a:p>
            <a:pPr algn="l">
              <a:buFont typeface="+mj-lt"/>
              <a:buAutoNum type="arabicPeriod"/>
            </a:pPr>
            <a:r>
              <a:rPr lang="en-US" b="0" i="0" dirty="0">
                <a:solidFill>
                  <a:srgbClr val="374151"/>
                </a:solidFill>
                <a:effectLst/>
                <a:latin typeface="Söhne"/>
              </a:rPr>
              <a:t>Lack of Design Control: Achieving precise design layouts can be challenging in CSS, particularly when dealing with complex designs. Some design concepts are difficult or impossible to implement with CSS alone, leading to reliance on additional technologies like JavaScript or CSS frameworks.</a:t>
            </a:r>
          </a:p>
          <a:p>
            <a:pPr algn="l">
              <a:buFont typeface="+mj-lt"/>
              <a:buAutoNum type="arabicPeriod"/>
            </a:pPr>
            <a:r>
              <a:rPr lang="en-US" b="0" i="0" dirty="0">
                <a:solidFill>
                  <a:srgbClr val="374151"/>
                </a:solidFill>
                <a:effectLst/>
                <a:latin typeface="Söhne"/>
              </a:rPr>
              <a:t>Maintenance Challenges: As a website grows and evolves, maintaining and organizing CSS code can become complex. Without proper organization and naming conventions, CSS files can become unwieldy and challenging to maintain.</a:t>
            </a:r>
          </a:p>
          <a:p>
            <a:pPr algn="l">
              <a:buFont typeface="+mj-lt"/>
              <a:buAutoNum type="arabicPeriod"/>
            </a:pPr>
            <a:r>
              <a:rPr lang="en-US" b="0" i="0" dirty="0">
                <a:solidFill>
                  <a:srgbClr val="374151"/>
                </a:solidFill>
                <a:effectLst/>
                <a:latin typeface="Söhne"/>
              </a:rPr>
              <a:t>Performance Concerns: CSS can impact page load times, especially when large or complex stylesheets are used. Excessive use of CSS properties, selectors, or animations can lead to slower website performance if not optimized properly.</a:t>
            </a:r>
          </a:p>
          <a:p>
            <a:pPr algn="l">
              <a:buFont typeface="+mj-lt"/>
              <a:buAutoNum type="arabicPeriod"/>
            </a:pPr>
            <a:r>
              <a:rPr lang="en-US" b="0" i="0" dirty="0">
                <a:solidFill>
                  <a:srgbClr val="374151"/>
                </a:solidFill>
                <a:effectLst/>
                <a:latin typeface="Söhne"/>
              </a:rPr>
              <a:t>Specificity and Inheritance: Understanding CSS specificity and inheritance rules can be confusing. These rules determine how conflicting styles are applied to elements, and misusing them can lead to unexpected results.</a:t>
            </a:r>
          </a:p>
          <a:p>
            <a:pPr algn="l">
              <a:buFont typeface="+mj-lt"/>
              <a:buAutoNum type="arabicPeriod"/>
            </a:pPr>
            <a:r>
              <a:rPr lang="en-US" b="0" i="0" dirty="0">
                <a:solidFill>
                  <a:srgbClr val="374151"/>
                </a:solidFill>
                <a:effectLst/>
                <a:latin typeface="Söhne"/>
              </a:rPr>
              <a:t>Limited Control Over Print Styles: While CSS allows for some control over print styles, creating consistent and well-formatted printed documents can be challenging, especially for complex web pages.</a:t>
            </a:r>
          </a:p>
          <a:p>
            <a:pPr algn="l">
              <a:buFont typeface="+mj-lt"/>
              <a:buAutoNum type="arabicPeriod"/>
            </a:pPr>
            <a:r>
              <a:rPr lang="en-US" b="0" i="0" dirty="0">
                <a:solidFill>
                  <a:srgbClr val="374151"/>
                </a:solidFill>
                <a:effectLst/>
                <a:latin typeface="Söhne"/>
              </a:rPr>
              <a:t>Responsive Design Complexity: Creating responsive web designs that adapt to different screen sizes and devices can be</a:t>
            </a:r>
          </a:p>
        </p:txBody>
      </p:sp>
    </p:spTree>
    <p:extLst>
      <p:ext uri="{BB962C8B-B14F-4D97-AF65-F5344CB8AC3E}">
        <p14:creationId xmlns:p14="http://schemas.microsoft.com/office/powerpoint/2010/main" val="3774718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D1577-0607-C68A-8A02-FEBFD7DA2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88" y="0"/>
            <a:ext cx="11467824" cy="6858000"/>
          </a:xfrm>
          <a:prstGeom prst="rect">
            <a:avLst/>
          </a:prstGeom>
        </p:spPr>
      </p:pic>
    </p:spTree>
    <p:extLst>
      <p:ext uri="{BB962C8B-B14F-4D97-AF65-F5344CB8AC3E}">
        <p14:creationId xmlns:p14="http://schemas.microsoft.com/office/powerpoint/2010/main" val="2547969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1257EC-3940-A910-EF62-41C689605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050"/>
            <a:ext cx="12192000" cy="5687899"/>
          </a:xfrm>
          <a:prstGeom prst="rect">
            <a:avLst/>
          </a:prstGeom>
        </p:spPr>
      </p:pic>
    </p:spTree>
    <p:extLst>
      <p:ext uri="{BB962C8B-B14F-4D97-AF65-F5344CB8AC3E}">
        <p14:creationId xmlns:p14="http://schemas.microsoft.com/office/powerpoint/2010/main" val="3510589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2EDAD-F2B9-12A4-37F1-31D616FE9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84" y="1741023"/>
            <a:ext cx="11446232" cy="3375953"/>
          </a:xfrm>
          <a:prstGeom prst="rect">
            <a:avLst/>
          </a:prstGeom>
        </p:spPr>
      </p:pic>
    </p:spTree>
    <p:extLst>
      <p:ext uri="{BB962C8B-B14F-4D97-AF65-F5344CB8AC3E}">
        <p14:creationId xmlns:p14="http://schemas.microsoft.com/office/powerpoint/2010/main" val="207598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27A4FF-8DD9-D76D-22E8-B954A698F0BB}"/>
              </a:ext>
            </a:extLst>
          </p:cNvPr>
          <p:cNvSpPr txBox="1"/>
          <p:nvPr/>
        </p:nvSpPr>
        <p:spPr>
          <a:xfrm>
            <a:off x="0" y="1"/>
            <a:ext cx="12192000" cy="5909310"/>
          </a:xfrm>
          <a:prstGeom prst="rect">
            <a:avLst/>
          </a:prstGeom>
          <a:noFill/>
        </p:spPr>
        <p:txBody>
          <a:bodyPr wrap="square" rtlCol="0">
            <a:spAutoFit/>
          </a:bodyPr>
          <a:lstStyle/>
          <a:p>
            <a:pPr algn="l"/>
            <a:r>
              <a:rPr lang="en-US" b="0" i="0" dirty="0">
                <a:solidFill>
                  <a:srgbClr val="374151"/>
                </a:solidFill>
                <a:effectLst/>
                <a:latin typeface="Söhne"/>
              </a:rPr>
              <a:t>8. complex. Media queries and other techniques are necessary to make a website responsive, which can add complexity to the CSS code.</a:t>
            </a:r>
          </a:p>
          <a:p>
            <a:pPr algn="l"/>
            <a:endParaRPr lang="en-US" b="0" i="0" dirty="0">
              <a:solidFill>
                <a:srgbClr val="374151"/>
              </a:solidFill>
              <a:effectLst/>
              <a:latin typeface="Söhne"/>
            </a:endParaRPr>
          </a:p>
          <a:p>
            <a:pPr algn="l"/>
            <a:endParaRPr lang="en-US" dirty="0">
              <a:solidFill>
                <a:srgbClr val="374151"/>
              </a:solidFill>
              <a:latin typeface="Söhne"/>
            </a:endParaRPr>
          </a:p>
          <a:p>
            <a:pPr algn="l"/>
            <a:r>
              <a:rPr lang="en-US" b="0" i="0" dirty="0">
                <a:solidFill>
                  <a:srgbClr val="374151"/>
                </a:solidFill>
                <a:effectLst/>
                <a:latin typeface="Söhne"/>
              </a:rPr>
              <a:t>3.</a:t>
            </a:r>
            <a:r>
              <a:rPr lang="en-US" dirty="0"/>
              <a:t> What is the difference between CSS2 and CSS3?</a:t>
            </a:r>
          </a:p>
          <a:p>
            <a:pPr algn="l"/>
            <a:endParaRPr lang="en-US" b="0" i="0" dirty="0">
              <a:solidFill>
                <a:srgbClr val="374151"/>
              </a:solidFill>
              <a:effectLst/>
              <a:latin typeface="Söhne"/>
            </a:endParaRPr>
          </a:p>
          <a:p>
            <a:pPr algn="l"/>
            <a:r>
              <a:rPr lang="en-US" dirty="0">
                <a:solidFill>
                  <a:srgbClr val="374151"/>
                </a:solidFill>
                <a:latin typeface="Söhne"/>
              </a:rPr>
              <a:t>Ans: </a:t>
            </a:r>
            <a:r>
              <a:rPr lang="en-US" b="0" i="0" dirty="0">
                <a:solidFill>
                  <a:srgbClr val="374151"/>
                </a:solidFill>
                <a:effectLst/>
                <a:latin typeface="Söhne"/>
              </a:rPr>
              <a:t>CSS2 and CSS3 are different versions of the Cascading Style Sheets (CSS) language, which is used to define the presentation and layout of web documents. CSS3 is the newer and more advanced version, with several additional features and improvements compared to CSS2. Here are some key differences between the two:</a:t>
            </a:r>
          </a:p>
          <a:p>
            <a:pPr algn="l">
              <a:buFont typeface="+mj-lt"/>
              <a:buAutoNum type="arabicPeriod"/>
            </a:pPr>
            <a:r>
              <a:rPr lang="en-US" b="1" i="0" dirty="0">
                <a:solidFill>
                  <a:srgbClr val="374151"/>
                </a:solidFill>
                <a:effectLst/>
                <a:latin typeface="Söhne"/>
              </a:rPr>
              <a:t>Release Date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CSS2: Released in 1998.</a:t>
            </a:r>
          </a:p>
          <a:p>
            <a:pPr marL="742950" lvl="1" indent="-285750" algn="l">
              <a:buFont typeface="+mj-lt"/>
              <a:buAutoNum type="arabicPeriod"/>
            </a:pPr>
            <a:r>
              <a:rPr lang="en-US" b="0" i="0" dirty="0">
                <a:solidFill>
                  <a:srgbClr val="374151"/>
                </a:solidFill>
                <a:effectLst/>
                <a:latin typeface="Söhne"/>
              </a:rPr>
              <a:t>CSS3: Introduced as a set of working drafts in the early 2000s, with modules gradually being standardized over time. It doesn't have a single official release date.</a:t>
            </a:r>
          </a:p>
          <a:p>
            <a:pPr algn="l">
              <a:buFont typeface="+mj-lt"/>
              <a:buAutoNum type="arabicPeriod"/>
            </a:pPr>
            <a:r>
              <a:rPr lang="en-US" b="1" i="0" dirty="0">
                <a:solidFill>
                  <a:srgbClr val="374151"/>
                </a:solidFill>
                <a:effectLst/>
                <a:latin typeface="Söhne"/>
              </a:rPr>
              <a:t>Modules vs. Monolithic</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CSS2: It was a monolithic specification, meaning that all its features and properties were part of a single specification.</a:t>
            </a:r>
          </a:p>
          <a:p>
            <a:pPr marL="742950" lvl="1" indent="-285750" algn="l">
              <a:buFont typeface="+mj-lt"/>
              <a:buAutoNum type="arabicPeriod"/>
            </a:pPr>
            <a:r>
              <a:rPr lang="en-US" b="0" i="0" dirty="0">
                <a:solidFill>
                  <a:srgbClr val="374151"/>
                </a:solidFill>
                <a:effectLst/>
                <a:latin typeface="Söhne"/>
              </a:rPr>
              <a:t>CSS3: It is modular, which means it is divided into separate modules, each covering a specific aspect of styling, such as typography, layout, animations, and more. Modules are developed and updated independently, allowing for greater flexibility and easier adoption of new features.</a:t>
            </a:r>
          </a:p>
          <a:p>
            <a:pPr algn="l">
              <a:buFont typeface="+mj-lt"/>
              <a:buAutoNum type="arabicPeriod"/>
            </a:pPr>
            <a:r>
              <a:rPr lang="en-US" b="1" i="0" dirty="0">
                <a:solidFill>
                  <a:srgbClr val="374151"/>
                </a:solidFill>
                <a:effectLst/>
                <a:latin typeface="Söhne"/>
              </a:rPr>
              <a:t>Feature Set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CSS2: It provided a foundational set of styling capabilities, including basic layout, fonts, colors, borders, and positioning.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290755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9A99D5-D096-2140-9A32-5C61BECE2F5E}"/>
              </a:ext>
            </a:extLst>
          </p:cNvPr>
          <p:cNvSpPr txBox="1"/>
          <p:nvPr/>
        </p:nvSpPr>
        <p:spPr>
          <a:xfrm>
            <a:off x="0" y="71120"/>
            <a:ext cx="12100560" cy="7294305"/>
          </a:xfrm>
          <a:prstGeom prst="rect">
            <a:avLst/>
          </a:prstGeom>
          <a:noFill/>
        </p:spPr>
        <p:txBody>
          <a:bodyPr wrap="square" rtlCol="0">
            <a:spAutoFit/>
          </a:bodyPr>
          <a:lstStyle/>
          <a:p>
            <a:r>
              <a:rPr lang="en-IN" dirty="0"/>
              <a:t>4. </a:t>
            </a:r>
            <a:r>
              <a:rPr lang="en-US" dirty="0"/>
              <a:t>Name a few CSS style components </a:t>
            </a:r>
            <a:endParaRPr lang="en-IN" dirty="0"/>
          </a:p>
          <a:p>
            <a:r>
              <a:rPr lang="en-IN" dirty="0"/>
              <a:t>Ans: </a:t>
            </a:r>
            <a:r>
              <a:rPr lang="en-US" dirty="0"/>
              <a:t>CSS (Cascading Style Sheets) provides a wide range of style components that allow you to control the presentation and layout of web elements. Here are a few essential CSS style components:</a:t>
            </a:r>
          </a:p>
          <a:p>
            <a:endParaRPr lang="en-US" dirty="0"/>
          </a:p>
          <a:p>
            <a:r>
              <a:rPr lang="en-US" dirty="0"/>
              <a:t>1. Color Properties:</a:t>
            </a:r>
          </a:p>
          <a:p>
            <a:r>
              <a:rPr lang="en-US" dirty="0"/>
              <a:t>   color: Specifies the text color.</a:t>
            </a:r>
          </a:p>
          <a:p>
            <a:r>
              <a:rPr lang="en-US" dirty="0"/>
              <a:t>   background-color: Sets the background color of an element.</a:t>
            </a:r>
          </a:p>
          <a:p>
            <a:r>
              <a:rPr lang="en-US" dirty="0"/>
              <a:t>   border-color: Defines the color of an element's borders.</a:t>
            </a:r>
          </a:p>
          <a:p>
            <a:endParaRPr lang="en-US" dirty="0"/>
          </a:p>
          <a:p>
            <a:r>
              <a:rPr lang="en-US" dirty="0"/>
              <a:t>2. Typography:</a:t>
            </a:r>
          </a:p>
          <a:p>
            <a:r>
              <a:rPr lang="en-US" dirty="0"/>
              <a:t>   font-family: Specifies the font for text.</a:t>
            </a:r>
          </a:p>
          <a:p>
            <a:r>
              <a:rPr lang="en-US" dirty="0"/>
              <a:t>   font-size: Sets the size of the font.</a:t>
            </a:r>
          </a:p>
          <a:p>
            <a:r>
              <a:rPr lang="en-US" dirty="0"/>
              <a:t>   font-weight: Defines the thickness of the font.</a:t>
            </a:r>
          </a:p>
          <a:p>
            <a:r>
              <a:rPr lang="en-US" dirty="0"/>
              <a:t>   line-height: Controls the spacing between lines of text.</a:t>
            </a:r>
          </a:p>
          <a:p>
            <a:r>
              <a:rPr lang="en-US" dirty="0"/>
              <a:t>   text-align: Aligns text within its container.</a:t>
            </a:r>
          </a:p>
          <a:p>
            <a:r>
              <a:rPr lang="en-US" dirty="0"/>
              <a:t>   text-decoration: Adds decorations to text (e.g., underline, overline, strikethrough).</a:t>
            </a:r>
          </a:p>
          <a:p>
            <a:endParaRPr lang="en-US" dirty="0"/>
          </a:p>
          <a:p>
            <a:r>
              <a:rPr lang="en-US" dirty="0"/>
              <a:t>3. Layout and Box Model:</a:t>
            </a:r>
          </a:p>
          <a:p>
            <a:r>
              <a:rPr lang="en-US" dirty="0"/>
              <a:t>   width` and `height`: Define the dimensions of an element.</a:t>
            </a:r>
          </a:p>
          <a:p>
            <a:r>
              <a:rPr lang="en-US" dirty="0"/>
              <a:t>   margin` padding, border: Control the spacing and borders around an element.</a:t>
            </a:r>
          </a:p>
          <a:p>
            <a:r>
              <a:rPr lang="en-US" dirty="0"/>
              <a:t>   display: Determines how an element is displayed (e.g., block, inline, flex).</a:t>
            </a:r>
          </a:p>
          <a:p>
            <a:r>
              <a:rPr lang="en-US" dirty="0"/>
              <a:t>   position: Specifies the positioning of an element (e.g., relative, absolute).</a:t>
            </a:r>
          </a:p>
          <a:p>
            <a:r>
              <a:rPr lang="en-US" dirty="0"/>
              <a:t>   float: Controls the alignment of an element within its container.</a:t>
            </a:r>
          </a:p>
          <a:p>
            <a:r>
              <a:rPr lang="en-US" dirty="0"/>
              <a:t>   clear: Specifies whether an element can be adjacent to floated elements.</a:t>
            </a:r>
          </a:p>
          <a:p>
            <a:endParaRPr lang="en-US" dirty="0"/>
          </a:p>
          <a:p>
            <a:endParaRPr lang="en-US" dirty="0"/>
          </a:p>
        </p:txBody>
      </p:sp>
    </p:spTree>
    <p:extLst>
      <p:ext uri="{BB962C8B-B14F-4D97-AF65-F5344CB8AC3E}">
        <p14:creationId xmlns:p14="http://schemas.microsoft.com/office/powerpoint/2010/main" val="361602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BC27AB-D5E8-D529-7047-C0F7BEA71B83}"/>
              </a:ext>
            </a:extLst>
          </p:cNvPr>
          <p:cNvSpPr txBox="1"/>
          <p:nvPr/>
        </p:nvSpPr>
        <p:spPr>
          <a:xfrm>
            <a:off x="0" y="0"/>
            <a:ext cx="12192000" cy="7017306"/>
          </a:xfrm>
          <a:prstGeom prst="rect">
            <a:avLst/>
          </a:prstGeom>
          <a:noFill/>
        </p:spPr>
        <p:txBody>
          <a:bodyPr wrap="square" rtlCol="0">
            <a:spAutoFit/>
          </a:bodyPr>
          <a:lstStyle/>
          <a:p>
            <a:r>
              <a:rPr lang="en-US" dirty="0"/>
              <a:t>4 .Background Properties:</a:t>
            </a:r>
          </a:p>
          <a:p>
            <a:r>
              <a:rPr lang="en-US" dirty="0"/>
              <a:t>   background-image: Sets a background image for an element.</a:t>
            </a:r>
          </a:p>
          <a:p>
            <a:r>
              <a:rPr lang="en-US" dirty="0"/>
              <a:t>   background-repeat, background-size: Control how background images are displayed and repeated.</a:t>
            </a:r>
          </a:p>
          <a:p>
            <a:r>
              <a:rPr lang="en-US" dirty="0"/>
              <a:t>   background-position: Positions the background image within its container.</a:t>
            </a:r>
          </a:p>
          <a:p>
            <a:endParaRPr lang="en-US" dirty="0"/>
          </a:p>
          <a:p>
            <a:r>
              <a:rPr lang="en-US" dirty="0"/>
              <a:t>5. Borders and Box Shadows:</a:t>
            </a:r>
          </a:p>
          <a:p>
            <a:r>
              <a:rPr lang="en-US" dirty="0"/>
              <a:t>   border-style ,border-width`: Define the style and width of element borders.</a:t>
            </a:r>
          </a:p>
          <a:p>
            <a:r>
              <a:rPr lang="en-US" dirty="0"/>
              <a:t>   border-radius: Creates rounded corners for elements.</a:t>
            </a:r>
          </a:p>
          <a:p>
            <a:r>
              <a:rPr lang="en-US" dirty="0"/>
              <a:t>   box-shadow: Adds shadow effects to elements.</a:t>
            </a:r>
          </a:p>
          <a:p>
            <a:endParaRPr lang="en-US" dirty="0"/>
          </a:p>
          <a:p>
            <a:r>
              <a:rPr lang="en-US" dirty="0"/>
              <a:t>6. List Styles:</a:t>
            </a:r>
          </a:p>
          <a:p>
            <a:r>
              <a:rPr lang="en-US" dirty="0"/>
              <a:t>   list-style-type: Specifies the type of list marker (e.g., disc, decimal, none).</a:t>
            </a:r>
          </a:p>
          <a:p>
            <a:r>
              <a:rPr lang="en-US" dirty="0"/>
              <a:t>   list-style-image: Sets an image as the list marker.</a:t>
            </a:r>
          </a:p>
          <a:p>
            <a:r>
              <a:rPr lang="en-US" dirty="0"/>
              <a:t>   list-style-position: Controls the position of the list marker (inside or outside the list item).</a:t>
            </a:r>
          </a:p>
          <a:p>
            <a:endParaRPr lang="en-US" dirty="0"/>
          </a:p>
          <a:p>
            <a:r>
              <a:rPr lang="en-US" dirty="0"/>
              <a:t>7. Transforms and Transitions:</a:t>
            </a:r>
          </a:p>
          <a:p>
            <a:r>
              <a:rPr lang="en-US" dirty="0"/>
              <a:t>   transform: Applies 2D or 3D transformations to elements (e.g., rotate, scale).</a:t>
            </a:r>
          </a:p>
          <a:p>
            <a:r>
              <a:rPr lang="en-US" dirty="0"/>
              <a:t>   transition: Adds smooth transitions to element property changes (e.g., color change, size change).</a:t>
            </a:r>
          </a:p>
          <a:p>
            <a:endParaRPr lang="en-US" dirty="0"/>
          </a:p>
          <a:p>
            <a:r>
              <a:rPr lang="en-US" dirty="0"/>
              <a:t>8. Animations:</a:t>
            </a:r>
          </a:p>
          <a:p>
            <a:r>
              <a:rPr lang="en-US" dirty="0"/>
              <a:t>   @keyframes: Defines animations with multiple keyframes.</a:t>
            </a:r>
          </a:p>
          <a:p>
            <a:r>
              <a:rPr lang="en-US" dirty="0"/>
              <a:t>   animation: Applies animations to elements and specifies animation duration, timing, and more.</a:t>
            </a:r>
          </a:p>
          <a:p>
            <a:endParaRPr lang="en-US" dirty="0"/>
          </a:p>
          <a:p>
            <a:r>
              <a:rPr lang="en-US" dirty="0"/>
              <a:t>9. Flexbox and Grid Layout:</a:t>
            </a:r>
          </a:p>
          <a:p>
            <a:r>
              <a:rPr lang="en-US" dirty="0"/>
              <a:t>   </a:t>
            </a:r>
          </a:p>
        </p:txBody>
      </p:sp>
    </p:spTree>
    <p:extLst>
      <p:ext uri="{BB962C8B-B14F-4D97-AF65-F5344CB8AC3E}">
        <p14:creationId xmlns:p14="http://schemas.microsoft.com/office/powerpoint/2010/main" val="15462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36241-9704-B6C3-D56C-08CFB5495074}"/>
              </a:ext>
            </a:extLst>
          </p:cNvPr>
          <p:cNvSpPr txBox="1"/>
          <p:nvPr/>
        </p:nvSpPr>
        <p:spPr>
          <a:xfrm>
            <a:off x="0" y="0"/>
            <a:ext cx="12192000" cy="4524315"/>
          </a:xfrm>
          <a:prstGeom prst="rect">
            <a:avLst/>
          </a:prstGeom>
          <a:noFill/>
        </p:spPr>
        <p:txBody>
          <a:bodyPr wrap="square" rtlCol="0">
            <a:spAutoFit/>
          </a:bodyPr>
          <a:lstStyle/>
          <a:p>
            <a:r>
              <a:rPr lang="en-US" dirty="0"/>
              <a:t> display: flex and related properties for creating flexible layouts.</a:t>
            </a:r>
          </a:p>
          <a:p>
            <a:r>
              <a:rPr lang="en-US" dirty="0"/>
              <a:t>   display: grid and related properties for grid-based layouts.</a:t>
            </a:r>
          </a:p>
          <a:p>
            <a:endParaRPr lang="en-US" dirty="0"/>
          </a:p>
          <a:p>
            <a:r>
              <a:rPr lang="en-US" dirty="0"/>
              <a:t>10. Media Queries:</a:t>
            </a:r>
          </a:p>
          <a:p>
            <a:r>
              <a:rPr lang="en-US" dirty="0"/>
              <a:t>    @media: Allows you to apply different styles based on the characteristics of the viewing device, such as screen size, resolution, or orientation.</a:t>
            </a:r>
          </a:p>
          <a:p>
            <a:endParaRPr lang="en-US" dirty="0"/>
          </a:p>
          <a:p>
            <a:r>
              <a:rPr lang="en-IN" dirty="0"/>
              <a:t>5.</a:t>
            </a:r>
            <a:r>
              <a:rPr lang="en-US" dirty="0"/>
              <a:t> What do you understand by CSS opacity?</a:t>
            </a:r>
            <a:endParaRPr lang="en-IN" dirty="0"/>
          </a:p>
          <a:p>
            <a:r>
              <a:rPr lang="en-IN" dirty="0"/>
              <a:t>Ans: </a:t>
            </a:r>
            <a:br>
              <a:rPr lang="en-US" dirty="0"/>
            </a:br>
            <a:r>
              <a:rPr lang="en-US" b="0" i="0" dirty="0">
                <a:solidFill>
                  <a:srgbClr val="374151"/>
                </a:solidFill>
                <a:effectLst/>
                <a:latin typeface="Söhne"/>
              </a:rPr>
              <a:t>CSS opacity refers to the level of transparency or the degree to which an element, such as text or a block, allows the background behind it to show through. It is a property that controls the visibility of an element, making it partially or fully transparent. The opacity value is defined as a number between 0 (completely transparent) and 1 (fully opaque), with decimal values in between to specify varying levels of transparency</a:t>
            </a:r>
          </a:p>
          <a:p>
            <a:endParaRPr lang="en-IN" b="0" i="0" dirty="0">
              <a:solidFill>
                <a:srgbClr val="374151"/>
              </a:solidFill>
              <a:effectLst/>
              <a:latin typeface="Söhne"/>
            </a:endParaRPr>
          </a:p>
          <a:p>
            <a:endParaRPr lang="en-IN" dirty="0">
              <a:solidFill>
                <a:srgbClr val="374151"/>
              </a:solidFill>
              <a:latin typeface="Söhne"/>
            </a:endParaRPr>
          </a:p>
          <a:p>
            <a:endParaRPr lang="en-IN" dirty="0"/>
          </a:p>
        </p:txBody>
      </p:sp>
      <p:pic>
        <p:nvPicPr>
          <p:cNvPr id="5" name="Picture 4">
            <a:extLst>
              <a:ext uri="{FF2B5EF4-FFF2-40B4-BE49-F238E27FC236}">
                <a16:creationId xmlns:a16="http://schemas.microsoft.com/office/drawing/2014/main" id="{B999CC4D-1B97-AA07-6365-26F722AB9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647" y="3657537"/>
            <a:ext cx="6866965" cy="3221032"/>
          </a:xfrm>
          <a:prstGeom prst="rect">
            <a:avLst/>
          </a:prstGeom>
        </p:spPr>
      </p:pic>
    </p:spTree>
    <p:extLst>
      <p:ext uri="{BB962C8B-B14F-4D97-AF65-F5344CB8AC3E}">
        <p14:creationId xmlns:p14="http://schemas.microsoft.com/office/powerpoint/2010/main" val="155645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37101-6CE1-6360-B806-F4185FBE2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05" y="166460"/>
            <a:ext cx="9508657" cy="2980152"/>
          </a:xfrm>
          <a:prstGeom prst="rect">
            <a:avLst/>
          </a:prstGeom>
        </p:spPr>
      </p:pic>
      <p:pic>
        <p:nvPicPr>
          <p:cNvPr id="5" name="Picture 4">
            <a:extLst>
              <a:ext uri="{FF2B5EF4-FFF2-40B4-BE49-F238E27FC236}">
                <a16:creationId xmlns:a16="http://schemas.microsoft.com/office/drawing/2014/main" id="{F323D849-5E47-9A1D-4FFB-D6770EC18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530" y="3707792"/>
            <a:ext cx="6983494" cy="2104763"/>
          </a:xfrm>
          <a:prstGeom prst="rect">
            <a:avLst/>
          </a:prstGeom>
        </p:spPr>
      </p:pic>
    </p:spTree>
    <p:extLst>
      <p:ext uri="{BB962C8B-B14F-4D97-AF65-F5344CB8AC3E}">
        <p14:creationId xmlns:p14="http://schemas.microsoft.com/office/powerpoint/2010/main" val="60414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40B69-54F9-CAB0-F02E-6804C5923DE2}"/>
              </a:ext>
            </a:extLst>
          </p:cNvPr>
          <p:cNvSpPr txBox="1"/>
          <p:nvPr/>
        </p:nvSpPr>
        <p:spPr>
          <a:xfrm>
            <a:off x="0" y="0"/>
            <a:ext cx="12192000" cy="2031325"/>
          </a:xfrm>
          <a:prstGeom prst="rect">
            <a:avLst/>
          </a:prstGeom>
          <a:noFill/>
        </p:spPr>
        <p:txBody>
          <a:bodyPr wrap="square" rtlCol="0">
            <a:spAutoFit/>
          </a:bodyPr>
          <a:lstStyle/>
          <a:p>
            <a:r>
              <a:rPr lang="en-US" dirty="0"/>
              <a:t>6. How can the background color of an element be changed? </a:t>
            </a:r>
          </a:p>
          <a:p>
            <a:r>
              <a:rPr lang="en-US" dirty="0"/>
              <a:t>Ans:      </a:t>
            </a:r>
            <a:r>
              <a:rPr lang="en-US" dirty="0" err="1"/>
              <a:t>bg</a:t>
            </a:r>
            <a:r>
              <a:rPr lang="en-US" dirty="0"/>
              <a:t>: </a:t>
            </a:r>
            <a:r>
              <a:rPr lang="en-US" b="0" i="0" dirty="0">
                <a:solidFill>
                  <a:srgbClr val="374151"/>
                </a:solidFill>
                <a:effectLst/>
                <a:latin typeface="Söhne"/>
              </a:rPr>
              <a:t>property to the element you want to style. You can specify the desired background color using various color notations, such as named colors, hexadecimal values, RGB values, or HSL values. Here's how you can change the background color of an element:</a:t>
            </a:r>
          </a:p>
          <a:p>
            <a:endParaRPr lang="en-US" dirty="0"/>
          </a:p>
          <a:p>
            <a:r>
              <a:rPr lang="en-US" dirty="0"/>
              <a:t> </a:t>
            </a:r>
          </a:p>
          <a:p>
            <a:endParaRPr lang="en-US" dirty="0"/>
          </a:p>
        </p:txBody>
      </p:sp>
      <p:pic>
        <p:nvPicPr>
          <p:cNvPr id="9" name="Picture 8">
            <a:extLst>
              <a:ext uri="{FF2B5EF4-FFF2-40B4-BE49-F238E27FC236}">
                <a16:creationId xmlns:a16="http://schemas.microsoft.com/office/drawing/2014/main" id="{57B44A87-378A-E372-C3AE-BE09EB9A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308" y="1459059"/>
            <a:ext cx="7887383" cy="3939881"/>
          </a:xfrm>
          <a:prstGeom prst="rect">
            <a:avLst/>
          </a:prstGeom>
        </p:spPr>
      </p:pic>
    </p:spTree>
    <p:extLst>
      <p:ext uri="{BB962C8B-B14F-4D97-AF65-F5344CB8AC3E}">
        <p14:creationId xmlns:p14="http://schemas.microsoft.com/office/powerpoint/2010/main" val="1306471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3861</Words>
  <Application>Microsoft Office PowerPoint</Application>
  <PresentationFormat>Widescreen</PresentationFormat>
  <Paragraphs>274</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Söhne</vt:lpstr>
      <vt:lpstr>Office Theme</vt:lpstr>
      <vt:lpstr>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diya panchal</dc:creator>
  <cp:lastModifiedBy>diyapanchal243@outlook.com</cp:lastModifiedBy>
  <cp:revision>2</cp:revision>
  <dcterms:created xsi:type="dcterms:W3CDTF">2023-10-08T05:31:41Z</dcterms:created>
  <dcterms:modified xsi:type="dcterms:W3CDTF">2023-10-09T12:54:38Z</dcterms:modified>
</cp:coreProperties>
</file>