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2" r:id="rId5"/>
    <p:sldId id="259" r:id="rId6"/>
    <p:sldId id="260"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23310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67570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719076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96817C3-6242-4B29-B184-27096BAC48C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58302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85283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77B468-D81A-4685-BE28-2E246ED34691}"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548070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77B468-D81A-4685-BE28-2E246ED34691}"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68572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0773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577B468-D81A-4685-BE28-2E246ED34691}" type="datetimeFigureOut">
              <a:rPr lang="en-IN" smtClean="0"/>
              <a:t>16-04-2023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96817C3-6242-4B29-B184-27096BAC48CF}" type="slidenum">
              <a:rPr lang="en-IN" smtClean="0"/>
              <a:t>‹#›</a:t>
            </a:fld>
            <a:endParaRPr lang="en-IN"/>
          </a:p>
        </p:txBody>
      </p:sp>
    </p:spTree>
    <p:extLst>
      <p:ext uri="{BB962C8B-B14F-4D97-AF65-F5344CB8AC3E}">
        <p14:creationId xmlns:p14="http://schemas.microsoft.com/office/powerpoint/2010/main" val="145546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628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7B468-D81A-4685-BE28-2E246ED3469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35009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7B468-D81A-4685-BE28-2E246ED3469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164618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7B468-D81A-4685-BE28-2E246ED34691}"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23759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77B468-D81A-4685-BE28-2E246ED34691}"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72385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577B468-D81A-4685-BE28-2E246ED34691}"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85841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62855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68820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77B468-D81A-4685-BE28-2E246ED34691}" type="datetimeFigureOut">
              <a:rPr lang="en-IN" smtClean="0"/>
              <a:t>16-04-2023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96817C3-6242-4B29-B184-27096BAC48CF}" type="slidenum">
              <a:rPr lang="en-IN" smtClean="0"/>
              <a:t>‹#›</a:t>
            </a:fld>
            <a:endParaRPr lang="en-IN"/>
          </a:p>
        </p:txBody>
      </p:sp>
    </p:spTree>
    <p:extLst>
      <p:ext uri="{BB962C8B-B14F-4D97-AF65-F5344CB8AC3E}">
        <p14:creationId xmlns:p14="http://schemas.microsoft.com/office/powerpoint/2010/main" val="148159906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E69-45DB-5AA7-0919-2E335B0963E4}"/>
              </a:ext>
            </a:extLst>
          </p:cNvPr>
          <p:cNvSpPr>
            <a:spLocks noGrp="1"/>
          </p:cNvSpPr>
          <p:nvPr>
            <p:ph type="ctrTitle"/>
          </p:nvPr>
        </p:nvSpPr>
        <p:spPr>
          <a:xfrm>
            <a:off x="-354563" y="1374289"/>
            <a:ext cx="9144000" cy="2387600"/>
          </a:xfrm>
        </p:spPr>
        <p:txBody>
          <a:bodyPr/>
          <a:lstStyle/>
          <a:p>
            <a:r>
              <a:rPr lang="en-IN" dirty="0"/>
              <a:t>Loan Eligibility Prediction </a:t>
            </a:r>
          </a:p>
        </p:txBody>
      </p:sp>
      <p:sp>
        <p:nvSpPr>
          <p:cNvPr id="4" name="TextBox 3">
            <a:extLst>
              <a:ext uri="{FF2B5EF4-FFF2-40B4-BE49-F238E27FC236}">
                <a16:creationId xmlns:a16="http://schemas.microsoft.com/office/drawing/2014/main" id="{B0B80F8F-DD9B-5CF2-F0E5-6F6237FA790E}"/>
              </a:ext>
            </a:extLst>
          </p:cNvPr>
          <p:cNvSpPr txBox="1"/>
          <p:nvPr/>
        </p:nvSpPr>
        <p:spPr>
          <a:xfrm>
            <a:off x="8574833" y="5075853"/>
            <a:ext cx="4432040" cy="1200329"/>
          </a:xfrm>
          <a:prstGeom prst="rect">
            <a:avLst/>
          </a:prstGeom>
          <a:noFill/>
        </p:spPr>
        <p:txBody>
          <a:bodyPr wrap="square" rtlCol="0">
            <a:spAutoFit/>
          </a:bodyPr>
          <a:lstStyle/>
          <a:p>
            <a:r>
              <a:rPr lang="en-IN" dirty="0"/>
              <a:t>Done By:-</a:t>
            </a:r>
          </a:p>
          <a:p>
            <a:r>
              <a:rPr lang="en-IN" dirty="0"/>
              <a:t>     Prem Kumar. M</a:t>
            </a:r>
          </a:p>
          <a:p>
            <a:r>
              <a:rPr lang="en-IN" dirty="0"/>
              <a:t>     Franklin</a:t>
            </a:r>
          </a:p>
          <a:p>
            <a:r>
              <a:rPr lang="en-IN" dirty="0"/>
              <a:t>     </a:t>
            </a:r>
            <a:r>
              <a:rPr lang="en-IN" dirty="0" err="1"/>
              <a:t>Safeeq</a:t>
            </a:r>
            <a:r>
              <a:rPr lang="en-IN" dirty="0"/>
              <a:t> Rahman</a:t>
            </a:r>
          </a:p>
        </p:txBody>
      </p:sp>
      <p:sp>
        <p:nvSpPr>
          <p:cNvPr id="5" name="TextBox 4">
            <a:extLst>
              <a:ext uri="{FF2B5EF4-FFF2-40B4-BE49-F238E27FC236}">
                <a16:creationId xmlns:a16="http://schemas.microsoft.com/office/drawing/2014/main" id="{E2EC303F-A5BE-C869-357B-B2CAF92D864C}"/>
              </a:ext>
            </a:extLst>
          </p:cNvPr>
          <p:cNvSpPr txBox="1"/>
          <p:nvPr/>
        </p:nvSpPr>
        <p:spPr>
          <a:xfrm>
            <a:off x="681135" y="5850293"/>
            <a:ext cx="3536302" cy="646331"/>
          </a:xfrm>
          <a:prstGeom prst="rect">
            <a:avLst/>
          </a:prstGeom>
          <a:noFill/>
        </p:spPr>
        <p:txBody>
          <a:bodyPr wrap="square" rtlCol="0">
            <a:spAutoFit/>
          </a:bodyPr>
          <a:lstStyle/>
          <a:p>
            <a:r>
              <a:rPr lang="en-IN" dirty="0"/>
              <a:t>Guide:-</a:t>
            </a:r>
          </a:p>
          <a:p>
            <a:r>
              <a:rPr lang="en-IN" dirty="0"/>
              <a:t>     </a:t>
            </a:r>
            <a:r>
              <a:rPr lang="en-IN" dirty="0" err="1"/>
              <a:t>Dr.</a:t>
            </a:r>
            <a:r>
              <a:rPr lang="en-IN" dirty="0"/>
              <a:t> Soumya</a:t>
            </a:r>
          </a:p>
        </p:txBody>
      </p:sp>
    </p:spTree>
    <p:extLst>
      <p:ext uri="{BB962C8B-B14F-4D97-AF65-F5344CB8AC3E}">
        <p14:creationId xmlns:p14="http://schemas.microsoft.com/office/powerpoint/2010/main" val="175643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5D3A-4362-D11E-BF21-651D718433A2}"/>
              </a:ext>
            </a:extLst>
          </p:cNvPr>
          <p:cNvSpPr>
            <a:spLocks noGrp="1"/>
          </p:cNvSpPr>
          <p:nvPr>
            <p:ph type="title"/>
          </p:nvPr>
        </p:nvSpPr>
        <p:spPr>
          <a:xfrm>
            <a:off x="222380" y="845197"/>
            <a:ext cx="10515600" cy="1325563"/>
          </a:xfrm>
        </p:spPr>
        <p:txBody>
          <a:bodyPr>
            <a:noAutofit/>
          </a:bodyPr>
          <a:lstStyle/>
          <a:p>
            <a:pPr algn="ctr"/>
            <a:br>
              <a:rPr lang="en-IN" dirty="0"/>
            </a:br>
            <a:r>
              <a:rPr lang="en-IN" dirty="0">
                <a:latin typeface="Arial Rounded MT Bold" panose="020F0704030504030204" pitchFamily="34" charset="0"/>
              </a:rPr>
              <a:t>INTRODUCTION</a:t>
            </a:r>
            <a:br>
              <a:rPr lang="en-IN" dirty="0"/>
            </a:br>
            <a:br>
              <a:rPr lang="en-IN" dirty="0"/>
            </a:br>
            <a:endParaRPr lang="en-IN" dirty="0"/>
          </a:p>
        </p:txBody>
      </p:sp>
      <p:sp>
        <p:nvSpPr>
          <p:cNvPr id="3" name="Content Placeholder 2">
            <a:extLst>
              <a:ext uri="{FF2B5EF4-FFF2-40B4-BE49-F238E27FC236}">
                <a16:creationId xmlns:a16="http://schemas.microsoft.com/office/drawing/2014/main" id="{30BF3941-3D21-63BF-F98B-6D9DA147199C}"/>
              </a:ext>
            </a:extLst>
          </p:cNvPr>
          <p:cNvSpPr>
            <a:spLocks noGrp="1"/>
          </p:cNvSpPr>
          <p:nvPr>
            <p:ph idx="1"/>
          </p:nvPr>
        </p:nvSpPr>
        <p:spPr>
          <a:xfrm>
            <a:off x="838200" y="2188190"/>
            <a:ext cx="10515600" cy="4351338"/>
          </a:xfrm>
        </p:spPr>
        <p:txBody>
          <a:bodyPr>
            <a:normAutofit/>
          </a:bodyPr>
          <a:lstStyle/>
          <a:p>
            <a:r>
              <a:rPr lang="en-US" b="0" i="0" dirty="0">
                <a:effectLst/>
                <a:latin typeface="Times New Roman" panose="02020603050405020304" pitchFamily="18" charset="0"/>
                <a:cs typeface="Times New Roman" panose="02020603050405020304" pitchFamily="18" charset="0"/>
              </a:rPr>
              <a:t>This project is focused on developing a machine learning model for predicting loan eligibility to help improve the loan approval process and reduce potential bias and discrimination in the lending industry. With the increasing demand for loans and the complexity of assessing creditworthiness, automating the loan eligibility prediction process can help lenders make more efficient and accurate decisions. </a:t>
            </a:r>
          </a:p>
          <a:p>
            <a:r>
              <a:rPr lang="en-US" b="0" i="0" dirty="0">
                <a:effectLst/>
                <a:latin typeface="Times New Roman" panose="02020603050405020304" pitchFamily="18" charset="0"/>
                <a:cs typeface="Times New Roman" panose="02020603050405020304" pitchFamily="18" charset="0"/>
              </a:rPr>
              <a:t>The project will involve preprocessing and cleaning a dataset of loan applicant information, selecting appropriate machine learning algorithms, and evaluating model performance based on various metrics. </a:t>
            </a:r>
          </a:p>
          <a:p>
            <a:r>
              <a:rPr lang="en-US" b="0" i="0" dirty="0">
                <a:effectLst/>
                <a:latin typeface="Times New Roman" panose="02020603050405020304" pitchFamily="18" charset="0"/>
                <a:cs typeface="Times New Roman" panose="02020603050405020304" pitchFamily="18" charset="0"/>
              </a:rPr>
              <a:t>The significance of this project lies in its potential to benefit both lenders and loan applicants by providing an objective and data-driven approach to the loan approval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14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B0D4-A993-EBA5-83CC-4BBC2257F1DC}"/>
              </a:ext>
            </a:extLst>
          </p:cNvPr>
          <p:cNvSpPr>
            <a:spLocks noGrp="1"/>
          </p:cNvSpPr>
          <p:nvPr>
            <p:ph type="title"/>
          </p:nvPr>
        </p:nvSpPr>
        <p:spPr/>
        <p:txBody>
          <a:bodyPr/>
          <a:lstStyle/>
          <a:p>
            <a:pPr algn="ctr"/>
            <a:r>
              <a:rPr lang="en-IN" dirty="0">
                <a:latin typeface="Arial Rounded MT Bold" panose="020F0704030504030204" pitchFamily="34" charset="0"/>
              </a:rPr>
              <a:t>Data collection and Pre Processing </a:t>
            </a:r>
          </a:p>
        </p:txBody>
      </p:sp>
      <p:sp>
        <p:nvSpPr>
          <p:cNvPr id="3" name="Content Placeholder 2">
            <a:extLst>
              <a:ext uri="{FF2B5EF4-FFF2-40B4-BE49-F238E27FC236}">
                <a16:creationId xmlns:a16="http://schemas.microsoft.com/office/drawing/2014/main" id="{03625685-3478-F8CB-AB06-C77DDD447065}"/>
              </a:ext>
            </a:extLst>
          </p:cNvPr>
          <p:cNvSpPr>
            <a:spLocks noGrp="1"/>
          </p:cNvSpPr>
          <p:nvPr>
            <p:ph idx="1"/>
          </p:nvPr>
        </p:nvSpPr>
        <p:spPr/>
        <p:txBody>
          <a:bodyPr>
            <a:normAutofit fontScale="92500" lnSpcReduction="10000"/>
          </a:bodyPr>
          <a:lstStyle/>
          <a:p>
            <a:pPr algn="l"/>
            <a:r>
              <a:rPr lang="en-US" b="0" i="0" dirty="0">
                <a:effectLst/>
                <a:latin typeface="Times New Roman" panose="02020603050405020304" pitchFamily="18" charset="0"/>
                <a:cs typeface="Times New Roman" panose="02020603050405020304" pitchFamily="18" charset="0"/>
              </a:rPr>
              <a:t>Our project uses a dataset collected from Kaggle. The dataset contains information about customers' demographics, financial history, credit score, and loan details. However, the dataset had missing data, which could lead to inaccurate predictions by our model. Therefore, our first step was to preprocess and clear the data.</a:t>
            </a:r>
          </a:p>
          <a:p>
            <a:pPr algn="l"/>
            <a:r>
              <a:rPr lang="en-US" b="0" i="0" dirty="0">
                <a:effectLst/>
                <a:latin typeface="Times New Roman" panose="02020603050405020304" pitchFamily="18" charset="0"/>
                <a:cs typeface="Times New Roman" panose="02020603050405020304" pitchFamily="18" charset="0"/>
              </a:rPr>
              <a:t>We used two libraries, NumPy and Pandas, to preprocess the dataset. NumPy is used for array and mathematical operations, while Pandas is used to read and manipulate data in a tabular format.</a:t>
            </a:r>
          </a:p>
          <a:p>
            <a:pPr algn="l"/>
            <a:r>
              <a:rPr lang="en-US" b="0" i="0" dirty="0">
                <a:effectLst/>
                <a:latin typeface="Times New Roman" panose="02020603050405020304" pitchFamily="18" charset="0"/>
                <a:cs typeface="Times New Roman" panose="02020603050405020304" pitchFamily="18" charset="0"/>
              </a:rPr>
              <a:t>We handled missing data by calculating the mean value for numerical variables and filling in the missing data with the mean value. For categorical variables, we filled in the missing data with the most frequent value or mode.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01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1595-043E-272F-73EB-5FF4E67A161B}"/>
              </a:ext>
            </a:extLst>
          </p:cNvPr>
          <p:cNvSpPr>
            <a:spLocks noGrp="1"/>
          </p:cNvSpPr>
          <p:nvPr>
            <p:ph type="title"/>
          </p:nvPr>
        </p:nvSpPr>
        <p:spPr/>
        <p:txBody>
          <a:bodyPr/>
          <a:lstStyle/>
          <a:p>
            <a:r>
              <a:rPr lang="en-IN" dirty="0">
                <a:latin typeface="Arial Rounded MT Bold" panose="020F0704030504030204" pitchFamily="34" charset="0"/>
              </a:rPr>
              <a:t>Data collection and Pre Processing </a:t>
            </a:r>
            <a:endParaRPr lang="en-IN" dirty="0"/>
          </a:p>
        </p:txBody>
      </p:sp>
      <p:sp>
        <p:nvSpPr>
          <p:cNvPr id="3" name="Content Placeholder 2">
            <a:extLst>
              <a:ext uri="{FF2B5EF4-FFF2-40B4-BE49-F238E27FC236}">
                <a16:creationId xmlns:a16="http://schemas.microsoft.com/office/drawing/2014/main" id="{812E8CD4-16C2-8901-361A-733AEEF07E12}"/>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To make the data easier for the machine learning algorithm to understand, we converted strings to integers. For instance, we assigned a value of 1 to 'Educated' and a value of 0 to 'Uneducated'. This helped to make the data more interpretable by the machine learning algorithm.</a:t>
            </a:r>
          </a:p>
          <a:p>
            <a:r>
              <a:rPr lang="en-US" b="0" i="0" dirty="0">
                <a:effectLst/>
                <a:latin typeface="Times New Roman" panose="02020603050405020304" pitchFamily="18" charset="0"/>
                <a:cs typeface="Times New Roman" panose="02020603050405020304" pitchFamily="18" charset="0"/>
              </a:rPr>
              <a:t>In summary, our data collection and preprocessing involved handling missing data and converting strings to integers. These preprocessing steps were crucial in cleaning and preparing the dataset for training the machine learning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B297-571B-209F-1C5E-8D4EAC282582}"/>
              </a:ext>
            </a:extLst>
          </p:cNvPr>
          <p:cNvSpPr>
            <a:spLocks noGrp="1"/>
          </p:cNvSpPr>
          <p:nvPr>
            <p:ph type="title"/>
          </p:nvPr>
        </p:nvSpPr>
        <p:spPr/>
        <p:txBody>
          <a:bodyPr/>
          <a:lstStyle/>
          <a:p>
            <a:pPr algn="ctr"/>
            <a:r>
              <a:rPr lang="en-IN" dirty="0">
                <a:latin typeface="Arial Rounded MT Bold" panose="020F0704030504030204" pitchFamily="34" charset="0"/>
              </a:rPr>
              <a:t>Data Analysis </a:t>
            </a:r>
          </a:p>
        </p:txBody>
      </p:sp>
      <p:sp>
        <p:nvSpPr>
          <p:cNvPr id="3" name="Content Placeholder 2">
            <a:extLst>
              <a:ext uri="{FF2B5EF4-FFF2-40B4-BE49-F238E27FC236}">
                <a16:creationId xmlns:a16="http://schemas.microsoft.com/office/drawing/2014/main" id="{E64D5FAE-65C7-F7D0-43E2-A19B9C75B514}"/>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Before training our data, we needed to visually analyze the dataset to understand how the prediction was happening and to whom loans were given in the past history of the dataset. </a:t>
            </a:r>
          </a:p>
          <a:p>
            <a:pPr algn="l"/>
            <a:r>
              <a:rPr lang="en-US" b="0" i="0" dirty="0">
                <a:effectLst/>
                <a:latin typeface="Times New Roman" panose="02020603050405020304" pitchFamily="18" charset="0"/>
                <a:cs typeface="Times New Roman" panose="02020603050405020304" pitchFamily="18" charset="0"/>
              </a:rPr>
              <a:t>To visualize the dataset, we used the Seaborn library, which is one of the commonly used libraries for data visualization.</a:t>
            </a:r>
          </a:p>
          <a:p>
            <a:pPr algn="l"/>
            <a:r>
              <a:rPr lang="en-US" b="0" i="0" dirty="0">
                <a:effectLst/>
                <a:latin typeface="Times New Roman" panose="02020603050405020304" pitchFamily="18" charset="0"/>
                <a:cs typeface="Times New Roman" panose="02020603050405020304" pitchFamily="18" charset="0"/>
              </a:rPr>
              <a:t>We used various visualization techniques such as scatter plots, histograms, and bar graphs to understand the distribution of data, identify patterns, and relationships between variables.</a:t>
            </a:r>
          </a:p>
        </p:txBody>
      </p:sp>
    </p:spTree>
    <p:extLst>
      <p:ext uri="{BB962C8B-B14F-4D97-AF65-F5344CB8AC3E}">
        <p14:creationId xmlns:p14="http://schemas.microsoft.com/office/powerpoint/2010/main" val="154234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E135-40E4-DF1F-E73A-73AAB54E0341}"/>
              </a:ext>
            </a:extLst>
          </p:cNvPr>
          <p:cNvSpPr>
            <a:spLocks noGrp="1"/>
          </p:cNvSpPr>
          <p:nvPr>
            <p:ph type="title"/>
          </p:nvPr>
        </p:nvSpPr>
        <p:spPr/>
        <p:txBody>
          <a:bodyPr/>
          <a:lstStyle/>
          <a:p>
            <a:pPr algn="ctr"/>
            <a:r>
              <a:rPr lang="en-IN" dirty="0">
                <a:latin typeface="Arial Rounded MT Bold" panose="020F0704030504030204" pitchFamily="34" charset="0"/>
              </a:rPr>
              <a:t>Data Analysis </a:t>
            </a:r>
            <a:endParaRPr lang="en-IN" dirty="0"/>
          </a:p>
        </p:txBody>
      </p:sp>
      <p:pic>
        <p:nvPicPr>
          <p:cNvPr id="13" name="Content Placeholder 12">
            <a:extLst>
              <a:ext uri="{FF2B5EF4-FFF2-40B4-BE49-F238E27FC236}">
                <a16:creationId xmlns:a16="http://schemas.microsoft.com/office/drawing/2014/main" id="{E5016D15-EAC6-6D73-F973-E30BA660E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820" y="2595215"/>
            <a:ext cx="4292427" cy="3264409"/>
          </a:xfrm>
        </p:spPr>
      </p:pic>
      <p:pic>
        <p:nvPicPr>
          <p:cNvPr id="15" name="Picture 14">
            <a:extLst>
              <a:ext uri="{FF2B5EF4-FFF2-40B4-BE49-F238E27FC236}">
                <a16:creationId xmlns:a16="http://schemas.microsoft.com/office/drawing/2014/main" id="{D0D5C739-856C-9DBC-F1D7-BD71D8A31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445" y="2595215"/>
            <a:ext cx="4298735" cy="3264409"/>
          </a:xfrm>
          <a:prstGeom prst="rect">
            <a:avLst/>
          </a:prstGeom>
        </p:spPr>
      </p:pic>
    </p:spTree>
    <p:extLst>
      <p:ext uri="{BB962C8B-B14F-4D97-AF65-F5344CB8AC3E}">
        <p14:creationId xmlns:p14="http://schemas.microsoft.com/office/powerpoint/2010/main" val="70230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9EE9-61E2-2DF5-C375-3FD10B17BC2D}"/>
              </a:ext>
            </a:extLst>
          </p:cNvPr>
          <p:cNvSpPr>
            <a:spLocks noGrp="1"/>
          </p:cNvSpPr>
          <p:nvPr>
            <p:ph type="title"/>
          </p:nvPr>
        </p:nvSpPr>
        <p:spPr>
          <a:xfrm>
            <a:off x="400403" y="725236"/>
            <a:ext cx="9613861" cy="1080938"/>
          </a:xfrm>
        </p:spPr>
        <p:txBody>
          <a:bodyPr/>
          <a:lstStyle/>
          <a:p>
            <a:pPr algn="ctr"/>
            <a:r>
              <a:rPr lang="en-IN" dirty="0">
                <a:latin typeface="Arial Rounded MT Bold" panose="020F0704030504030204" pitchFamily="34" charset="0"/>
              </a:rPr>
              <a:t>Training model</a:t>
            </a:r>
          </a:p>
        </p:txBody>
      </p:sp>
      <p:sp>
        <p:nvSpPr>
          <p:cNvPr id="3" name="Content Placeholder 2">
            <a:extLst>
              <a:ext uri="{FF2B5EF4-FFF2-40B4-BE49-F238E27FC236}">
                <a16:creationId xmlns:a16="http://schemas.microsoft.com/office/drawing/2014/main" id="{ECA4056D-FF35-7FBF-EC32-8109DEE0DD67}"/>
              </a:ext>
            </a:extLst>
          </p:cNvPr>
          <p:cNvSpPr>
            <a:spLocks noGrp="1"/>
          </p:cNvSpPr>
          <p:nvPr>
            <p:ph idx="1"/>
          </p:nvPr>
        </p:nvSpPr>
        <p:spPr>
          <a:xfrm>
            <a:off x="680321" y="2273494"/>
            <a:ext cx="10515600" cy="4351338"/>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Now that we have preprocessed and analyzed our dataset, it is time to train our model. Before training, we need to split our dataset into training data and testing data so that we can </a:t>
            </a:r>
            <a:r>
              <a:rPr lang="en-US" b="0" i="0" dirty="0" err="1">
                <a:effectLst/>
                <a:latin typeface="Times New Roman" panose="02020603050405020304" pitchFamily="18" charset="0"/>
                <a:cs typeface="Times New Roman" panose="02020603050405020304" pitchFamily="18" charset="0"/>
              </a:rPr>
              <a:t>backtest</a:t>
            </a:r>
            <a:r>
              <a:rPr lang="en-US" b="0" i="0" dirty="0">
                <a:effectLst/>
                <a:latin typeface="Times New Roman" panose="02020603050405020304" pitchFamily="18" charset="0"/>
                <a:cs typeface="Times New Roman" panose="02020603050405020304" pitchFamily="18" charset="0"/>
              </a:rPr>
              <a:t> our model with the test data.</a:t>
            </a:r>
          </a:p>
          <a:p>
            <a:pPr algn="l"/>
            <a:r>
              <a:rPr lang="en-US" b="0" i="0" dirty="0">
                <a:effectLst/>
                <a:latin typeface="Times New Roman" panose="02020603050405020304" pitchFamily="18" charset="0"/>
                <a:cs typeface="Times New Roman" panose="02020603050405020304" pitchFamily="18" charset="0"/>
              </a:rPr>
              <a:t>To train our model, there are many algorithms available. For our loan eligibility prediction model, we have used the Support Vector Machine (SVM) model as it has given the highest accuracy.</a:t>
            </a:r>
          </a:p>
          <a:p>
            <a:pPr algn="l"/>
            <a:r>
              <a:rPr lang="en-US" b="0" i="0" dirty="0">
                <a:effectLst/>
                <a:latin typeface="Times New Roman" panose="02020603050405020304" pitchFamily="18" charset="0"/>
                <a:cs typeface="Times New Roman" panose="02020603050405020304" pitchFamily="18" charset="0"/>
              </a:rPr>
              <a:t>We used the SVM algorithm to train our model on the training dataset. We then evaluated the performance of our model on the test dataset.</a:t>
            </a:r>
          </a:p>
        </p:txBody>
      </p:sp>
    </p:spTree>
    <p:extLst>
      <p:ext uri="{BB962C8B-B14F-4D97-AF65-F5344CB8AC3E}">
        <p14:creationId xmlns:p14="http://schemas.microsoft.com/office/powerpoint/2010/main" val="106786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50AF-78A3-FBE6-8FC9-D6AD4E2BDEE3}"/>
              </a:ext>
            </a:extLst>
          </p:cNvPr>
          <p:cNvSpPr>
            <a:spLocks noGrp="1"/>
          </p:cNvSpPr>
          <p:nvPr>
            <p:ph type="title"/>
          </p:nvPr>
        </p:nvSpPr>
        <p:spPr/>
        <p:txBody>
          <a:bodyPr/>
          <a:lstStyle/>
          <a:p>
            <a:pPr algn="ctr"/>
            <a:r>
              <a:rPr lang="en-IN" dirty="0">
                <a:latin typeface="Arial Rounded MT Bold" panose="020F0704030504030204" pitchFamily="34" charset="0"/>
              </a:rPr>
              <a:t>Training model</a:t>
            </a:r>
            <a:endParaRPr lang="en-IN" dirty="0"/>
          </a:p>
        </p:txBody>
      </p:sp>
      <p:sp>
        <p:nvSpPr>
          <p:cNvPr id="3" name="Content Placeholder 2">
            <a:extLst>
              <a:ext uri="{FF2B5EF4-FFF2-40B4-BE49-F238E27FC236}">
                <a16:creationId xmlns:a16="http://schemas.microsoft.com/office/drawing/2014/main" id="{73880F3A-7060-5884-CFA6-B7B727026407}"/>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After training our model, we obtained an accuracy of 79.86% on the training dataset and an accuracy of 79.16% on the test dataset.</a:t>
            </a:r>
          </a:p>
          <a:p>
            <a:r>
              <a:rPr lang="en-US" b="0" i="0" dirty="0">
                <a:effectLst/>
                <a:latin typeface="Times New Roman" panose="02020603050405020304" pitchFamily="18" charset="0"/>
                <a:cs typeface="Times New Roman" panose="02020603050405020304" pitchFamily="18" charset="0"/>
              </a:rPr>
              <a:t>In summary, the training process involved splitting our dataset into training data and testing data, training our model using the SVM algorithm, and evaluating the performance of our model on the test dataset.</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08622C-2898-54DB-95C5-DC290A1F4F9C}"/>
              </a:ext>
            </a:extLst>
          </p:cNvPr>
          <p:cNvPicPr>
            <a:picLocks noChangeAspect="1"/>
          </p:cNvPicPr>
          <p:nvPr/>
        </p:nvPicPr>
        <p:blipFill>
          <a:blip r:embed="rId2"/>
          <a:stretch>
            <a:fillRect/>
          </a:stretch>
        </p:blipFill>
        <p:spPr>
          <a:xfrm>
            <a:off x="1540405" y="4241467"/>
            <a:ext cx="9111190" cy="2070433"/>
          </a:xfrm>
          <a:prstGeom prst="rect">
            <a:avLst/>
          </a:prstGeom>
        </p:spPr>
      </p:pic>
    </p:spTree>
    <p:extLst>
      <p:ext uri="{BB962C8B-B14F-4D97-AF65-F5344CB8AC3E}">
        <p14:creationId xmlns:p14="http://schemas.microsoft.com/office/powerpoint/2010/main" val="92284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4184-4776-1489-63C7-CB47C9FFF65A}"/>
              </a:ext>
            </a:extLst>
          </p:cNvPr>
          <p:cNvSpPr>
            <a:spLocks noGrp="1"/>
          </p:cNvSpPr>
          <p:nvPr>
            <p:ph type="title"/>
          </p:nvPr>
        </p:nvSpPr>
        <p:spPr/>
        <p:txBody>
          <a:bodyPr/>
          <a:lstStyle/>
          <a:p>
            <a:pPr algn="ctr"/>
            <a:r>
              <a:rPr lang="en-IN" dirty="0" err="1">
                <a:latin typeface="Arial Rounded MT Bold" panose="020F0704030504030204" pitchFamily="34" charset="0"/>
              </a:rPr>
              <a:t>Github</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ED930BFF-433B-39DD-8001-1DBAE2984C5B}"/>
              </a:ext>
            </a:extLst>
          </p:cNvPr>
          <p:cNvPicPr>
            <a:picLocks noGrp="1" noChangeAspect="1"/>
          </p:cNvPicPr>
          <p:nvPr>
            <p:ph idx="1"/>
          </p:nvPr>
        </p:nvPicPr>
        <p:blipFill>
          <a:blip r:embed="rId2"/>
          <a:stretch>
            <a:fillRect/>
          </a:stretch>
        </p:blipFill>
        <p:spPr>
          <a:xfrm>
            <a:off x="2009947" y="3075041"/>
            <a:ext cx="7385289" cy="3598863"/>
          </a:xfrm>
        </p:spPr>
      </p:pic>
      <p:sp>
        <p:nvSpPr>
          <p:cNvPr id="6" name="TextBox 5">
            <a:extLst>
              <a:ext uri="{FF2B5EF4-FFF2-40B4-BE49-F238E27FC236}">
                <a16:creationId xmlns:a16="http://schemas.microsoft.com/office/drawing/2014/main" id="{8BCA4715-E47C-8481-3085-3795253E5BA4}"/>
              </a:ext>
            </a:extLst>
          </p:cNvPr>
          <p:cNvSpPr txBox="1"/>
          <p:nvPr/>
        </p:nvSpPr>
        <p:spPr>
          <a:xfrm>
            <a:off x="680321" y="2269937"/>
            <a:ext cx="8828314" cy="369332"/>
          </a:xfrm>
          <a:prstGeom prst="rect">
            <a:avLst/>
          </a:prstGeom>
          <a:noFill/>
        </p:spPr>
        <p:txBody>
          <a:bodyPr wrap="square" rtlCol="0">
            <a:spAutoFit/>
          </a:bodyPr>
          <a:lstStyle/>
          <a:p>
            <a:r>
              <a:rPr lang="en-IN" dirty="0" err="1"/>
              <a:t>Github</a:t>
            </a:r>
            <a:r>
              <a:rPr lang="en-IN" dirty="0"/>
              <a:t> Repository: https://github.com/Prem4566/loan_eligibility_prediction</a:t>
            </a:r>
          </a:p>
        </p:txBody>
      </p:sp>
    </p:spTree>
    <p:extLst>
      <p:ext uri="{BB962C8B-B14F-4D97-AF65-F5344CB8AC3E}">
        <p14:creationId xmlns:p14="http://schemas.microsoft.com/office/powerpoint/2010/main" val="28302382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150</TotalTime>
  <Words>665</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Times New Roman</vt:lpstr>
      <vt:lpstr>Trebuchet MS</vt:lpstr>
      <vt:lpstr>Berlin</vt:lpstr>
      <vt:lpstr>Loan Eligibility Prediction </vt:lpstr>
      <vt:lpstr> INTRODUCTION  </vt:lpstr>
      <vt:lpstr>Data collection and Pre Processing </vt:lpstr>
      <vt:lpstr>Data collection and Pre Processing </vt:lpstr>
      <vt:lpstr>Data Analysis </vt:lpstr>
      <vt:lpstr>Data Analysis </vt:lpstr>
      <vt:lpstr>Training model</vt:lpstr>
      <vt:lpstr>Training model</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Eligibility Prediction</dc:title>
  <dc:creator>Prem Kumar. M</dc:creator>
  <cp:lastModifiedBy>Prem Kumar. M</cp:lastModifiedBy>
  <cp:revision>2</cp:revision>
  <dcterms:created xsi:type="dcterms:W3CDTF">2023-04-16T15:20:23Z</dcterms:created>
  <dcterms:modified xsi:type="dcterms:W3CDTF">2023-04-16T17:51:02Z</dcterms:modified>
</cp:coreProperties>
</file>