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7" r:id="rId6"/>
    <p:sldId id="268" r:id="rId7"/>
    <p:sldId id="269" r:id="rId8"/>
    <p:sldId id="270" r:id="rId9"/>
    <p:sldId id="265" r:id="rId10"/>
    <p:sldId id="275" r:id="rId11"/>
    <p:sldId id="279" r:id="rId12"/>
    <p:sldId id="280" r:id="rId13"/>
    <p:sldId id="281" r:id="rId14"/>
    <p:sldId id="282" r:id="rId15"/>
    <p:sldId id="283" r:id="rId16"/>
    <p:sldId id="284" r:id="rId17"/>
    <p:sldId id="278" r:id="rId18"/>
    <p:sldId id="272" r:id="rId19"/>
    <p:sldId id="264" r:id="rId20"/>
    <p:sldId id="262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CC"/>
    <a:srgbClr val="CC00CC"/>
    <a:srgbClr val="0033CC"/>
    <a:srgbClr val="990099"/>
    <a:srgbClr val="CC0066"/>
    <a:srgbClr val="FF3399"/>
    <a:srgbClr val="CC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7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836B3-8D07-49E7-A80C-082271D74055}" type="datetimeFigureOut">
              <a:rPr lang="en-US" smtClean="0"/>
              <a:pPr/>
              <a:t>3/20/2021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7063-774B-4449-8FF2-A8EDE4E2A99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5" name="Text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7063-774B-4449-8FF2-A8EDE4E2A99D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7063-774B-4449-8FF2-A8EDE4E2A99D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EF2D-D3C4-4D3A-9320-37CA16DA0397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4210-3726-49D1-897E-3BFBB48E9027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3114-968D-4CC4-B995-918B5A1545A7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1B9C-2C16-4B89-8B72-E11D74787BA3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FBCD-3B29-466E-AE0B-D14628A6753E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1458-FABE-4486-BE15-2DDB937A0692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D382-D360-4CDF-9F31-68CA089BC607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4366-DE4E-4143-BB3C-6155CA6243FA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3412-0FA2-4768-BDF5-D066329476B2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8BA-B9E1-4BD9-8A0A-D4332DE5D0BF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21DF-D935-4DB1-8C93-7BD81CFA77BC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6849-E621-42ED-A294-1EF9FE6E3F3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229600" cy="2087562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 </a:t>
            </a:r>
            <a:br>
              <a:rPr lang="en-US" altLang="en-US" sz="4000" dirty="0" smtClean="0"/>
            </a:br>
            <a:r>
              <a:rPr lang="en-US" altLang="en-US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Automatic Subtitle Encoder using Machine Translation</a:t>
            </a:r>
            <a:endParaRPr lang="en-US" altLang="en-US" sz="4000" b="1" dirty="0" smtClean="0">
              <a:solidFill>
                <a:srgbClr val="CC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2400" y="3336925"/>
            <a:ext cx="3429000" cy="1752600"/>
          </a:xfrm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Project  Guide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altLang="en-US" sz="28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Dr.S.Bhuvana</a:t>
            </a:r>
            <a:r>
              <a:rPr lang="en-US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altLang="en-US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en-US" sz="1600" b="1" dirty="0" smtClean="0">
              <a:solidFill>
                <a:srgbClr val="C00000"/>
              </a:solidFill>
            </a:endParaRPr>
          </a:p>
          <a:p>
            <a:pPr marL="0" indent="0" algn="ctr" eaLnBrk="1" hangingPunct="1">
              <a:buFont typeface="Arial" charset="0"/>
              <a:buNone/>
              <a:defRPr/>
            </a:pPr>
            <a:endParaRPr lang="en-US" altLang="en-US" dirty="0" smtClean="0">
              <a:solidFill>
                <a:srgbClr val="9900CC"/>
              </a:solidFill>
            </a:endParaRPr>
          </a:p>
        </p:txBody>
      </p:sp>
      <p:sp>
        <p:nvSpPr>
          <p:cNvPr id="25607" name="Content Placeholder 2"/>
          <p:cNvSpPr txBox="1">
            <a:spLocks noChangeArrowheads="1"/>
          </p:cNvSpPr>
          <p:nvPr/>
        </p:nvSpPr>
        <p:spPr bwMode="auto">
          <a:xfrm>
            <a:off x="4191000" y="3184525"/>
            <a:ext cx="434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pPr algn="ctr">
              <a:defRPr/>
            </a:pPr>
            <a:r>
              <a:rPr lang="en-US" altLang="en-US" sz="2400" b="1" dirty="0" err="1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Mukeshwar</a:t>
            </a:r>
            <a:r>
              <a:rPr lang="en-US" altLang="en-US" sz="2400" b="1" dirty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 S (715517104041)</a:t>
            </a:r>
          </a:p>
          <a:p>
            <a:pPr algn="ctr">
              <a:defRPr/>
            </a:pPr>
            <a:r>
              <a:rPr lang="en-US" altLang="en-US" sz="2400" b="1" dirty="0" err="1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PremKumar</a:t>
            </a:r>
            <a:r>
              <a:rPr lang="en-US" altLang="en-US" sz="2400" b="1" dirty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 A (715517104044)</a:t>
            </a:r>
            <a:endParaRPr lang="en-US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altLang="en-US" sz="2800" dirty="0">
              <a:solidFill>
                <a:srgbClr val="9900CC"/>
              </a:solidFill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748-5B95-44D6-AB0A-B1D20F7923A9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868346"/>
          </a:xfrm>
        </p:spPr>
        <p:txBody>
          <a:bodyPr/>
          <a:lstStyle/>
          <a:p>
            <a:pPr algn="l"/>
            <a:r>
              <a:rPr lang="en-IN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PROGRAM Cont...</a:t>
            </a:r>
            <a:endParaRPr lang="en-IN" sz="1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58204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subtitle_gen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gcs_uri,language,to_language,video_filename,output_filename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#Speech recognition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from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google.cloud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import speech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client =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speech.SpeechClient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(credentials=credentials)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audio =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speech.RecognitionAudio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gcs_uri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speech.RecognitionConfig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encoding=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speech.RecognitionConfig.AudioEncoding.FLAC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language_code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=language,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audio_channel_count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=2,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enable_word_time_offsets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=True)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operation =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client.long_running_recognize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config,audio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=audio)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print('Waiting for operation to complete...')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result =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operation.result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#From a huge data collecting necessary data and storing in list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= []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for section in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result.results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data = {"transcript":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section.alternatives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[0].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transcript,"words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": []}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for word in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section.alternatives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[0].words: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data["words"].append({"word":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word.word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    "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start_time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":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word.start_time.total_seconds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(),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    "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end_time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":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word.end_time.total_seconds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(),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    "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speaker_tag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":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word.speaker_tag</a:t>
            </a:r>
            <a:endParaRPr lang="en-IN" sz="11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})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json.append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(data)</a:t>
            </a:r>
          </a:p>
          <a:p>
            <a:pPr>
              <a:buNone/>
            </a:pPr>
            <a:r>
              <a:rPr lang="en-IN" sz="11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IN" sz="1100" dirty="0" smtClean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IN" sz="11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725470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PROGRAM Cont..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58204" cy="51260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#From the list of words ,forming a sentence based on silence or different speaker tag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sentences = []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sentence = {}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for result in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for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, word in enumerate(result['words']):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wordText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= word['word']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wordText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if not sentence: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    sentence = {language: [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wordText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],'speaker': word['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speaker_tag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'],'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start_time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': word['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start_time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'],'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end_time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': word['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end_time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']}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IN" sz="1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# If we have a new speaker, save the sentence and create a new one</a:t>
            </a:r>
          </a:p>
          <a:p>
            <a:pPr>
              <a:buNone/>
            </a:pPr>
            <a:r>
              <a:rPr lang="en-IN" sz="1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word['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speaker_tag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 != sentence['speaker']: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    sentence[language] = ' '.join(sentence[language])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sentences.append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(sentence)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    sentence = {language: [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wordText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],'speaker': word['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speaker_tag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'],'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start_time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': word['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start_time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'],'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end_time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': word['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end_time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']}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else: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    sentence[language].append(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wordText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    sentence['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end_time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 = word['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end_time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 If there's greater than one second gap, assume this is a new sentence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if((i+6&lt;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(result['words'])) and ((word['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end_time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 &lt; result['words'][i+1]['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start_time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']) or (sentence['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start_time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']+10 &lt; sentence['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end_time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']))):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    sentence[language] = ' '.join(sentence[language])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sentences.append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(sentence)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    sentence = {}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if sentence: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sentence[language] = ' '.join(sentence[language])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sentences.append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(sentence)   sentence = {}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IN" sz="1100" dirty="0">
              <a:solidFill>
                <a:srgbClr val="FF33C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582594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PROGRAM Cont..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58204" cy="52689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#Converting sentence into the target language and storing in Excel sheet with the timestamp</a:t>
            </a:r>
          </a:p>
          <a:p>
            <a:pPr>
              <a:buNone/>
            </a:pPr>
            <a:endParaRPr lang="en-IN" sz="12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wb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= Workbook()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row,column,index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=0,0,0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sheet1 =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wb.add_sheet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('DATA')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for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in sentences: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input1=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[language]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start_time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start_time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end_time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end_time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translate_client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translate.Client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(credentials=credentials)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if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isinstance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(input1,six.binary_type):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 input1=input1.decode("utf-8")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result =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translate_client.translate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(input1,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target_language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to_language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sheet1.write(row, column, index)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index+=1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column+=1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sheet1.write(row, column,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time.strftime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('%H:%M:%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S',time.gmtime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start_time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column+=1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sheet1.write(row, column,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time.strftime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('%H:%M:%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S',time.gmtime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end_time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column+=1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sheet1.write(row, column, result['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translatedText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'])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row+=1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column=0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wb.save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('DATA.xls')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IN" sz="1100" dirty="0">
              <a:solidFill>
                <a:srgbClr val="FF33C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654032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PROGRAM Cont..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258204" cy="534036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#Creating a custom </a:t>
            </a:r>
            <a:r>
              <a:rPr lang="en-IN" sz="12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srt</a:t>
            </a:r>
            <a:r>
              <a:rPr lang="en-IN" sz="1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file and merging with the video file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wb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xlrd.open_workbook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("DATA.xls")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sheet=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wb.sheet_by_index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(0)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row,column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=0,0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total=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sheet.nrows</a:t>
            </a:r>
            <a:endParaRPr lang="en-IN" sz="11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with open("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subtitle.srt","w",encoding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='UTF-8') as f: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while(total):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total-=1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f.write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sheet.cell_value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row,column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))+1))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column+=1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f.write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("\n")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f.write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sheet.cell_value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row,column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))+",000")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column+=1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f.write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(" --&gt; ")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f.write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sheet.cell_value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row,column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))+",000")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column+=1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f.write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("\n")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f.write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sheet.cell_value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row,column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f.write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("\n")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f.write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("\n")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row+=1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   column=0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command="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ffmpeg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"+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+" -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subtitle.srt -c:s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mov_text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-c:v copy -c:a copy "+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output_filename</a:t>
            </a:r>
            <a:endParaRPr lang="en-IN" sz="11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shlex.split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(command)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subprocess.Popen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725470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PROGRAM Cont..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329642" cy="52689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#Main function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call_main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length=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command="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ffmpeg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"+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video_filename.replace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(" ","")+" "+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[:length-4].replace(" ","")+".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flac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shlex.split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(command)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subprocess.call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global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output_filename</a:t>
            </a:r>
            <a:endParaRPr lang="en-IN" sz="11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output_filename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[:length-4].replace(" ","")+"(with-"+input2+"-subtitle).mp4"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global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audio_filename</a:t>
            </a:r>
            <a:endParaRPr lang="en-IN" sz="11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audio_filename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[:length-4].replace(" ","")+".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flac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bucket=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storage_client.get_bucket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buck_name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blob=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bucket.blob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audio_filename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blob.upload_from_filename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audio_filename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IN" sz="11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#To select a Video from PC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pc_click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filename=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filedialog.askopenfilename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path_text_obj.insert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(0,filename)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global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</a:t>
            </a:r>
            <a:endParaRPr lang="en-IN" sz="11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ntpath.basename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(filename)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call_main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IN" sz="12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100" dirty="0">
              <a:solidFill>
                <a:srgbClr val="FF33C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796908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PROGRAM Cont..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#To download from </a:t>
            </a:r>
            <a:r>
              <a:rPr lang="en-IN" sz="12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Youtube</a:t>
            </a:r>
            <a:endParaRPr lang="en-IN" sz="12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u_click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try: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from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pytube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import YouTube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from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pytube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import Playlist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except Exception as e: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    print("Error")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=path_text_obj.get()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ytd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=YouTube(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ytd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=YouTube(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streams.first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().download()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os.rename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ytd,ytd.replace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(" ",""))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ntpath.basename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ytd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call_main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video_filename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IN" sz="11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2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#Translator function</a:t>
            </a:r>
            <a:endParaRPr lang="en-IN" sz="14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</a:rPr>
              <a:t>def translator():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</a:rPr>
              <a:t>    </a:t>
            </a:r>
            <a:r>
              <a:rPr lang="en-IN" sz="1100" dirty="0" err="1" smtClean="0">
                <a:solidFill>
                  <a:srgbClr val="FF33CC"/>
                </a:solidFill>
              </a:rPr>
              <a:t>subtitle_gen</a:t>
            </a:r>
            <a:r>
              <a:rPr lang="en-IN" sz="1100" dirty="0" smtClean="0">
                <a:solidFill>
                  <a:srgbClr val="FF33CC"/>
                </a:solidFill>
              </a:rPr>
              <a:t>("gs://"+buck_name+"/"+audio_filename,source_lang,target_lang,video_filename.replace(" ",""),</a:t>
            </a:r>
            <a:r>
              <a:rPr lang="en-IN" sz="1100" dirty="0" err="1" smtClean="0">
                <a:solidFill>
                  <a:srgbClr val="FF33CC"/>
                </a:solidFill>
              </a:rPr>
              <a:t>output_filename</a:t>
            </a:r>
            <a:r>
              <a:rPr lang="en-IN" sz="1100" dirty="0" smtClean="0">
                <a:solidFill>
                  <a:srgbClr val="FF33CC"/>
                </a:solidFill>
              </a:rPr>
              <a:t>)</a:t>
            </a:r>
          </a:p>
          <a:p>
            <a:pPr>
              <a:buNone/>
            </a:pPr>
            <a:endParaRPr lang="en-IN" sz="1400" dirty="0" smtClean="0">
              <a:solidFill>
                <a:srgbClr val="FF33CC"/>
              </a:solidFill>
            </a:endParaRPr>
          </a:p>
          <a:p>
            <a:pPr>
              <a:buNone/>
            </a:pPr>
            <a:endParaRPr lang="en-IN" sz="1400" dirty="0" smtClean="0">
              <a:solidFill>
                <a:srgbClr val="FF33CC"/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rgbClr val="FF33CC"/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rgbClr val="FF33CC"/>
              </a:solidFill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654032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PROGRAM Cont..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58204" cy="5197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1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#Initializing </a:t>
            </a:r>
            <a:r>
              <a:rPr lang="en-IN" sz="11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IN" sz="11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Window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root =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root.title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("Automatic Subtitle Encoder")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encoder_icon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PhotoImage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(file = "languages.png")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root.iconphoto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(True,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encoder_icon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root.resizable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(0,0)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bg_image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ImageTk.PhotoImage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Image.open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("maxresdefaultfinal.jpg"))</a:t>
            </a:r>
          </a:p>
          <a:p>
            <a:pPr>
              <a:buNone/>
            </a:pPr>
            <a:endParaRPr lang="en-IN" sz="11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#Creating Canvas Object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canvas = Canvas(root, width=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bg_image.width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(), height=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bg_image.height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canvas.create_image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(0,0,anchor='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nw',image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bg_image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canvas.pack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en-IN" sz="11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#Configuring Style for GUI Components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fontstyle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= ("Arial Rounded MT Bold",10,"bold")</a:t>
            </a:r>
          </a:p>
          <a:p>
            <a:pPr>
              <a:buNone/>
            </a:pP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style = 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ttk.Style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style.theme_create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combostyle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', parent='alt', settings={'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TCombobox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‘:{'configure‘:{'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fieldbackground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': '#d3e0ea‘,                                                'background': '#276678‘,'highlightbackground' : '#276678‘, }}})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style.theme_use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combostyle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‘)</a:t>
            </a:r>
          </a:p>
          <a:p>
            <a:pPr>
              <a:buNone/>
            </a:pPr>
            <a:endParaRPr lang="en-IN" sz="11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1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#Text Label for required Fields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canvas.create_text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(400,100, text="AUTOMATIC SUBTITLE", font=("Typo Draft Demo", 35),fill="#9fd8df")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canvas.create_text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(410,150, text="ENCODER", font=("Typo Draft Demo", 35),fill = "#9fd8df")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canvas.create_text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(160,300, text="Path for SRT File : ", font=("Arial Rounded MT Bold", 18),fill = "#a4ebf3")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canvas.create_text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(160,550, text="Needed Language : ", font=("Arial Rounded MT Bold", 18),fill = "#a4ebf3")</a:t>
            </a:r>
          </a:p>
          <a:p>
            <a:pPr>
              <a:buNone/>
            </a:pPr>
            <a:r>
              <a:rPr lang="en-IN" sz="11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canvas.create_text</a:t>
            </a:r>
            <a:r>
              <a:rPr lang="en-IN" sz="11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(160,450, text="Source Language : ", font=("Arial Rounded MT Bold", 18),fill = "#a4ebf3")</a:t>
            </a:r>
            <a:endParaRPr lang="en-IN" sz="1100" dirty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Screenshot</a:t>
            </a:r>
            <a:endParaRPr lang="en-IN" sz="40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1026" name="Picture 2" descr="C:\Users\Admin\Pictures\Screenshots\Screenshot (18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2512" y="1600200"/>
            <a:ext cx="7598976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40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3074" name="Picture 2" descr="C:\Users\Admin\Pictures\Screenshots\Screenshot (1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5025" y="1600200"/>
            <a:ext cx="805394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Timeline of the Project</a:t>
            </a:r>
            <a:endParaRPr lang="en-IN" sz="40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1026" name="Picture 2" descr="C:\Users\Admin\Pictures\Screenshots\Screenshot (10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83124"/>
            <a:ext cx="8229600" cy="43601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Automatic Subtitle Encoder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181600"/>
          </a:xfrm>
        </p:spPr>
        <p:txBody>
          <a:bodyPr>
            <a:normAutofit/>
          </a:bodyPr>
          <a:lstStyle/>
          <a:p>
            <a:r>
              <a:rPr lang="en-IN" sz="2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Traditionally, people use to download and load subtitles for any other language videos/movies from the internet.</a:t>
            </a:r>
          </a:p>
          <a:p>
            <a:r>
              <a:rPr lang="en-IN" sz="2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Downloading subtitles from the internet is a monotonous process and at times, people find difficult to search for subtitles in every language. </a:t>
            </a:r>
          </a:p>
          <a:p>
            <a:r>
              <a:rPr lang="en-IN" sz="2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Generating subtitles automatically is a valid subject of research.</a:t>
            </a:r>
          </a:p>
          <a:p>
            <a:r>
              <a:rPr lang="en-IN" sz="26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To propose a model for generating automatic subtitle for the users in their own preferred language so that they can reduce their time and effort.</a:t>
            </a:r>
          </a:p>
          <a:p>
            <a:endParaRPr lang="en-IN" sz="24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4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2538-4177-430A-ABBA-FECD05F2278A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71500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Chen, R. Wang, M. </a:t>
            </a:r>
            <a:r>
              <a:rPr lang="en-US" sz="1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Utiyama</a:t>
            </a:r>
            <a:r>
              <a:rPr lang="en-US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Sumita</a:t>
            </a:r>
            <a:r>
              <a:rPr lang="en-US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E and Zhao T, "Neural Machine Translation with Sentence-Level Topic Context," IEEE Transactions on Audio, Speech, and Language Processing, Vol. 27, No. 12, December 2019</a:t>
            </a:r>
            <a:endParaRPr lang="en-IN" sz="1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Lero</a:t>
            </a:r>
            <a:r>
              <a:rPr lang="en-US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R D, Exton C and A. Le Gear, "Communications using a speech-to-text-to-speech pipeline," International Conference on Wireless and Mobile Computing, Networking and Communications, December 2019.</a:t>
            </a:r>
            <a:endParaRPr lang="en-IN" sz="1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Mathur</a:t>
            </a:r>
            <a:r>
              <a:rPr lang="en-US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A, </a:t>
            </a:r>
            <a:r>
              <a:rPr lang="en-US" sz="1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Saxena</a:t>
            </a:r>
            <a:r>
              <a:rPr lang="en-US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T and </a:t>
            </a:r>
            <a:r>
              <a:rPr lang="en-US" sz="1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Krishnamurthi</a:t>
            </a:r>
            <a:r>
              <a:rPr lang="en-US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S, "Generating Subtitles Automatically Using Audio Extraction and Speech Recognition," IEEE International Conference on Computational Intelligence &amp; Communication Technology, 2015.</a:t>
            </a:r>
            <a:endParaRPr lang="en-IN" sz="1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Ramani</a:t>
            </a:r>
            <a:r>
              <a:rPr lang="en-US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sz="1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Rao</a:t>
            </a:r>
            <a:r>
              <a:rPr lang="en-US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Vidya</a:t>
            </a:r>
            <a:r>
              <a:rPr lang="en-US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V and Prasad V B, "Automatic Subtitle Generation for Videos," 6th International Conference on Advanced Computing and Communication Systems (ICACCS), March 2020</a:t>
            </a:r>
            <a:endParaRPr lang="en-IN" sz="1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Satpathy</a:t>
            </a:r>
            <a:r>
              <a:rPr lang="en-US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Mishra</a:t>
            </a:r>
            <a:r>
              <a:rPr lang="en-US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and </a:t>
            </a:r>
            <a:r>
              <a:rPr lang="en-US" sz="1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Nayak</a:t>
            </a:r>
            <a:r>
              <a:rPr lang="en-US" sz="1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A K, "Analysis of Learning Approaches for Machine Translation Systems," International Conference on Applied Machine Learning (ICAML), 2019.</a:t>
            </a:r>
            <a:endParaRPr lang="en-IN" sz="18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IN" sz="1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fr-FR" altLang="en-US" sz="1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fr-FR" altLang="en-US" sz="1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1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1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1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F2E4-AA2A-4CD5-B0E6-9219693AF9C7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609600"/>
          </a:xfrm>
        </p:spPr>
        <p:txBody>
          <a:bodyPr>
            <a:noAutofit/>
          </a:bodyPr>
          <a:lstStyle/>
          <a:p>
            <a:r>
              <a:rPr lang="en-US" altLang="en-US" sz="40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Any Queries!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E055-ABD0-4F17-83B8-32327E6D935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/>
          <a:lstStyle/>
          <a:p>
            <a:r>
              <a:rPr lang="en-IN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The project resolves into three distinct modules:</a:t>
            </a:r>
          </a:p>
          <a:p>
            <a:pPr lvl="1">
              <a:buNone/>
            </a:pPr>
            <a:r>
              <a:rPr lang="en-IN" sz="2600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sz="26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Audio Extraction which converts an input file of any format supported by MPEG standards </a:t>
            </a:r>
            <a:r>
              <a:rPr lang="en-IN" sz="26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to audio </a:t>
            </a:r>
            <a:r>
              <a:rPr lang="en-IN" sz="26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 lvl="1">
              <a:buNone/>
            </a:pPr>
            <a:r>
              <a:rPr lang="en-IN" sz="26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- Then Speech Recognition of the </a:t>
            </a:r>
            <a:r>
              <a:rPr lang="en-IN" sz="26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extracted audio </a:t>
            </a:r>
            <a:r>
              <a:rPr lang="en-IN" sz="26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file is implemented </a:t>
            </a:r>
          </a:p>
          <a:p>
            <a:pPr lvl="1">
              <a:buNone/>
            </a:pPr>
            <a:r>
              <a:rPr lang="en-IN" sz="26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- Finally, Subtitle Generation in which a.txt/.</a:t>
            </a:r>
            <a:r>
              <a:rPr lang="en-IN" sz="2600" dirty="0" err="1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srt</a:t>
            </a:r>
            <a:r>
              <a:rPr lang="en-IN" sz="26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 file is generated which is synchronized with the input video file.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4596-330C-453E-9006-46430671DC89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IN" altLang="en-US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Automatic Subtitle Encoder</a:t>
            </a:r>
            <a:endParaRPr lang="en-US" altLang="en-US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Content Placeholder 6"/>
          <p:cNvGrpSpPr>
            <a:grpSpLocks noGrp="1"/>
          </p:cNvGrpSpPr>
          <p:nvPr/>
        </p:nvGrpSpPr>
        <p:grpSpPr bwMode="auto">
          <a:xfrm>
            <a:off x="228600" y="914400"/>
            <a:ext cx="8610600" cy="5333999"/>
            <a:chOff x="533400" y="1524000"/>
            <a:chExt cx="7696200" cy="4267199"/>
          </a:xfrm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533400" y="1524000"/>
              <a:ext cx="7696200" cy="990600"/>
              <a:chOff x="533400" y="1524000"/>
              <a:chExt cx="7696200" cy="9906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020348" y="1524000"/>
                <a:ext cx="2209252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Preprocessing</a:t>
                </a:r>
              </a:p>
              <a:p>
                <a:pPr algn="ctr">
                  <a:defRPr/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(remove noise and make chunk audio files by silence)</a:t>
                </a:r>
              </a:p>
            </p:txBody>
          </p:sp>
          <p:grpSp>
            <p:nvGrpSpPr>
              <p:cNvPr id="4" name="Group 49"/>
              <p:cNvGrpSpPr>
                <a:grpSpLocks/>
              </p:cNvGrpSpPr>
              <p:nvPr/>
            </p:nvGrpSpPr>
            <p:grpSpPr bwMode="auto">
              <a:xfrm>
                <a:off x="533400" y="1524000"/>
                <a:ext cx="4953000" cy="990600"/>
                <a:chOff x="533400" y="1524000"/>
                <a:chExt cx="4953000" cy="9906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33400" y="1524000"/>
                  <a:ext cx="2210671" cy="9906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Input Video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276165" y="1524000"/>
                  <a:ext cx="2210671" cy="9906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0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Converting to Audio file</a:t>
                  </a:r>
                </a:p>
              </p:txBody>
            </p:sp>
            <p:cxnSp>
              <p:nvCxnSpPr>
                <p:cNvPr id="23" name="Straight Arrow Connector 22"/>
                <p:cNvCxnSpPr>
                  <a:stCxn id="21" idx="3"/>
                  <a:endCxn id="22" idx="1"/>
                </p:cNvCxnSpPr>
                <p:nvPr/>
              </p:nvCxnSpPr>
              <p:spPr>
                <a:xfrm>
                  <a:off x="2744071" y="2019300"/>
                  <a:ext cx="532094" cy="127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>
                <a:stCxn id="22" idx="3"/>
                <a:endCxn id="18" idx="1"/>
              </p:cNvCxnSpPr>
              <p:nvPr/>
            </p:nvCxnSpPr>
            <p:spPr>
              <a:xfrm>
                <a:off x="5486836" y="2019300"/>
                <a:ext cx="533512" cy="12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533400" y="2515869"/>
              <a:ext cx="7696200" cy="3275330"/>
              <a:chOff x="533400" y="2515869"/>
              <a:chExt cx="7696200" cy="327533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020348" y="3124200"/>
                <a:ext cx="2209252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Audio files to Text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76165" y="3124201"/>
                <a:ext cx="2210671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Making Time Frame</a:t>
                </a:r>
              </a:p>
            </p:txBody>
          </p:sp>
          <p:cxnSp>
            <p:nvCxnSpPr>
              <p:cNvPr id="12" name="Straight Arrow Connector 11"/>
              <p:cNvCxnSpPr>
                <a:stCxn id="10" idx="1"/>
                <a:endCxn id="11" idx="3"/>
              </p:cNvCxnSpPr>
              <p:nvPr/>
            </p:nvCxnSpPr>
            <p:spPr>
              <a:xfrm rot="10800000">
                <a:off x="5486836" y="3619499"/>
                <a:ext cx="533512" cy="12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1" idx="1"/>
                <a:endCxn id="14" idx="3"/>
              </p:cNvCxnSpPr>
              <p:nvPr/>
            </p:nvCxnSpPr>
            <p:spPr>
              <a:xfrm rot="10800000">
                <a:off x="2742653" y="3619499"/>
                <a:ext cx="533512" cy="12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533400" y="3124200"/>
                <a:ext cx="2209253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Machine Translation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33400" y="4800599"/>
                <a:ext cx="2209253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Making Synchronized Text with the video file</a:t>
                </a:r>
              </a:p>
            </p:txBody>
          </p:sp>
          <p:cxnSp>
            <p:nvCxnSpPr>
              <p:cNvPr id="16" name="Straight Arrow Connector 15"/>
              <p:cNvCxnSpPr>
                <a:stCxn id="18" idx="2"/>
                <a:endCxn id="10" idx="0"/>
              </p:cNvCxnSpPr>
              <p:nvPr/>
            </p:nvCxnSpPr>
            <p:spPr>
              <a:xfrm rot="5400000">
                <a:off x="6820175" y="2819960"/>
                <a:ext cx="609600" cy="14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4" idx="2"/>
                <a:endCxn id="15" idx="0"/>
              </p:cNvCxnSpPr>
              <p:nvPr/>
            </p:nvCxnSpPr>
            <p:spPr>
              <a:xfrm rot="5400000">
                <a:off x="1295126" y="4458260"/>
                <a:ext cx="685800" cy="14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A300-323F-4213-AEF1-B3D1C724BF96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Encoder Mechanism</a:t>
            </a:r>
            <a:endParaRPr lang="en-IN" sz="40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For subtitle generation first, the input file goes through Audio Extraction where the input file must be of the formats supported by FFMPEG standards such as .mp3, .mp4, .</a:t>
            </a:r>
            <a:r>
              <a:rPr lang="en-IN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avi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.au, and .</a:t>
            </a:r>
            <a:r>
              <a:rPr lang="en-IN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flac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. </a:t>
            </a:r>
          </a:p>
          <a:p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The Implementation involves following three Phases.</a:t>
            </a:r>
            <a:endParaRPr lang="en-IN" sz="2400" dirty="0" smtClean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		A)Audio Extraction</a:t>
            </a:r>
          </a:p>
          <a:p>
            <a:pPr>
              <a:buNone/>
            </a:pPr>
            <a:r>
              <a:rPr lang="en-IN" sz="24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		B)Speech Recognition</a:t>
            </a:r>
          </a:p>
          <a:p>
            <a:pPr>
              <a:buNone/>
            </a:pPr>
            <a:r>
              <a:rPr lang="en-IN" sz="24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		C)Subtitle Generation</a:t>
            </a:r>
            <a:r>
              <a:rPr lang="en-IN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IN" sz="2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Audio Extraction</a:t>
            </a:r>
            <a:endParaRPr lang="en-IN" sz="40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58204" cy="4768865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The input video file passes through </a:t>
            </a:r>
            <a:r>
              <a:rPr lang="en-IN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demuxer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where audio is separated from video and then, audio stream is divided into frames of binary format.</a:t>
            </a:r>
          </a:p>
          <a:p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 order to remove noise from audio </a:t>
            </a:r>
            <a:r>
              <a:rPr lang="en-IN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stream,compression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algorithm is used with the help of Psychoacoustic Model. </a:t>
            </a:r>
          </a:p>
          <a:p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This model provides </a:t>
            </a:r>
            <a:r>
              <a:rPr lang="en-IN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compression of the signal. </a:t>
            </a:r>
          </a:p>
          <a:p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This resulting binary data is converted to sinusoidal signal to pass as input to </a:t>
            </a:r>
            <a:r>
              <a:rPr lang="en-IN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muxer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where the separated audio signals are combined together 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file extension format.</a:t>
            </a:r>
            <a:endParaRPr lang="en-IN" sz="2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Speech Recognition</a:t>
            </a:r>
            <a:endParaRPr lang="en-IN" sz="40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58204" cy="4768865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Now, the extracted 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audio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file is used to generate a .</a:t>
            </a:r>
            <a:r>
              <a:rPr lang="en-IN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srt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file using Speech Recognition in which the audio undergoes three modules, the Front End, Decoder and the Knowledge Base.</a:t>
            </a:r>
          </a:p>
          <a:p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Words that have more probability of occurrence get a high score and the one with lower probability are pruned using the pruner. </a:t>
            </a:r>
          </a:p>
          <a:p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This process is repeated until all the words are recognized and an .</a:t>
            </a:r>
            <a:r>
              <a:rPr lang="en-IN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srt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file is generated.</a:t>
            </a:r>
            <a:endParaRPr lang="en-IN" sz="2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Subtitle Generation</a:t>
            </a:r>
            <a:endParaRPr lang="en-IN" sz="40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srt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file comprises of sentences along with their corresponding time line in the video.</a:t>
            </a:r>
          </a:p>
          <a:p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Machine Translation is done using </a:t>
            </a:r>
            <a:r>
              <a:rPr lang="en-IN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translate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depends on the user requirements.</a:t>
            </a:r>
          </a:p>
          <a:p>
            <a:r>
              <a:rPr lang="en-IN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This file is then further embedded in the video where the lyrics are synchronized with the time and displayed with the video.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sz="40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329642" cy="4911741"/>
          </a:xfrm>
        </p:spPr>
        <p:txBody>
          <a:bodyPr>
            <a:normAutofit fontScale="25000" lnSpcReduction="20000"/>
          </a:bodyPr>
          <a:lstStyle/>
          <a:p>
            <a:r>
              <a:rPr lang="en-IN" sz="7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PROGRAM:</a:t>
            </a:r>
          </a:p>
          <a:p>
            <a:pPr>
              <a:buNone/>
            </a:pPr>
            <a:r>
              <a:rPr lang="en-IN" sz="72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#Importing necessary library</a:t>
            </a:r>
          </a:p>
          <a:p>
            <a:pPr>
              <a:buNone/>
            </a:pPr>
            <a:r>
              <a:rPr lang="en-IN" sz="72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import six</a:t>
            </a: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import 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subprocess</a:t>
            </a:r>
            <a:endParaRPr lang="en-IN" sz="44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import 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ffmpeg</a:t>
            </a:r>
            <a:endParaRPr lang="en-IN" sz="44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from google.oauth2 import 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service_account</a:t>
            </a:r>
            <a:endParaRPr lang="en-IN" sz="44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from 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google.cloud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import translate_v2 as translate</a:t>
            </a: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import 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xlwt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from 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xlwt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import Workbook</a:t>
            </a: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import time</a:t>
            </a: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import 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pysrt</a:t>
            </a:r>
            <a:endParaRPr lang="en-IN" sz="44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import 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xlrd</a:t>
            </a:r>
            <a:endParaRPr lang="en-IN" sz="44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import 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IN" sz="44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from 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google.cloud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import storage</a:t>
            </a: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import 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shlex</a:t>
            </a:r>
            <a:endParaRPr lang="en-IN" sz="44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import 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ntpath</a:t>
            </a:r>
            <a:endParaRPr lang="en-IN" sz="44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#Establishing connection with Google cloud service</a:t>
            </a: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XXXXXXXXXXXXXXXXXXXXXXX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endParaRPr lang="en-IN" sz="44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buck_name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YYYYYYYYYYYYYYY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endParaRPr lang="en-IN" sz="44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credentials = 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service_account.Credentials.from_service_account_file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storage_client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storage.Client.from_service_account_json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IN" sz="4300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43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8927-6C39-4B89-B0F8-98641E00156D}" type="datetime1">
              <a:rPr lang="en-US" smtClean="0"/>
              <a:pPr/>
              <a:t>3/20/2021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Automatic Subtitle Encoder using Machine Translation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6849-E621-42ED-A294-1EF9FE6E3F39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1744</Words>
  <Application>Microsoft Office PowerPoint</Application>
  <PresentationFormat>On-screen Show (4:3)</PresentationFormat>
  <Paragraphs>326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 Automatic Subtitle Encoder using Machine Translation</vt:lpstr>
      <vt:lpstr>Automatic Subtitle Encoder</vt:lpstr>
      <vt:lpstr>Proposed methodology</vt:lpstr>
      <vt:lpstr>Automatic Subtitle Encoder</vt:lpstr>
      <vt:lpstr>Encoder Mechanism</vt:lpstr>
      <vt:lpstr>Audio Extraction</vt:lpstr>
      <vt:lpstr>Speech Recognition</vt:lpstr>
      <vt:lpstr>Subtitle Generation</vt:lpstr>
      <vt:lpstr>Implementation</vt:lpstr>
      <vt:lpstr>PROGRAM Cont...</vt:lpstr>
      <vt:lpstr>PROGRAM Cont..</vt:lpstr>
      <vt:lpstr>PROGRAM Cont..</vt:lpstr>
      <vt:lpstr>PROGRAM Cont..</vt:lpstr>
      <vt:lpstr>PROGRAM Cont..</vt:lpstr>
      <vt:lpstr>PROGRAM Cont..</vt:lpstr>
      <vt:lpstr>PROGRAM Cont..</vt:lpstr>
      <vt:lpstr>Screenshot</vt:lpstr>
      <vt:lpstr>OUTPUT</vt:lpstr>
      <vt:lpstr>Timeline of the Project</vt:lpstr>
      <vt:lpstr>References</vt:lpstr>
      <vt:lpstr>Any Queries!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Subtitle Encoder using Machine Translation</dc:title>
  <dc:creator>Admin</dc:creator>
  <cp:lastModifiedBy>Admin</cp:lastModifiedBy>
  <cp:revision>47</cp:revision>
  <dcterms:created xsi:type="dcterms:W3CDTF">2021-01-22T12:20:46Z</dcterms:created>
  <dcterms:modified xsi:type="dcterms:W3CDTF">2021-03-20T09:51:22Z</dcterms:modified>
</cp:coreProperties>
</file>