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2" r:id="rId7"/>
    <p:sldId id="263" r:id="rId8"/>
    <p:sldId id="273" r:id="rId9"/>
    <p:sldId id="265" r:id="rId10"/>
    <p:sldId id="274" r:id="rId11"/>
    <p:sldId id="275" r:id="rId12"/>
    <p:sldId id="276" r:id="rId13"/>
    <p:sldId id="277" r:id="rId14"/>
    <p:sldId id="264" r:id="rId15"/>
    <p:sldId id="271" r:id="rId16"/>
    <p:sldId id="278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CD2FD-2928-4F9F-AFEE-1460E3B96B57}" v="1" dt="2023-04-24T17:59:1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 Sai Arroju" userId="25baba4c-d242-4403-bd27-151bd9be3276" providerId="ADAL" clId="{3CDCD2FD-2928-4F9F-AFEE-1460E3B96B57}"/>
    <pc:docChg chg="undo custSel addSld modSld">
      <pc:chgData name="Prem Sai Arroju" userId="25baba4c-d242-4403-bd27-151bd9be3276" providerId="ADAL" clId="{3CDCD2FD-2928-4F9F-AFEE-1460E3B96B57}" dt="2023-04-24T18:01:24.580" v="119" actId="26606"/>
      <pc:docMkLst>
        <pc:docMk/>
      </pc:docMkLst>
      <pc:sldChg chg="addSp delSp modSp new mod setBg">
        <pc:chgData name="Prem Sai Arroju" userId="25baba4c-d242-4403-bd27-151bd9be3276" providerId="ADAL" clId="{3CDCD2FD-2928-4F9F-AFEE-1460E3B96B57}" dt="2023-04-24T18:01:24.580" v="119" actId="26606"/>
        <pc:sldMkLst>
          <pc:docMk/>
          <pc:sldMk cId="4156116785" sldId="279"/>
        </pc:sldMkLst>
        <pc:spChg chg="mo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2" creationId="{E1DA78C1-0D30-8236-8CC9-B4144D3931E3}"/>
          </ac:spMkLst>
        </pc:spChg>
        <pc:spChg chg="mo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3" creationId="{262306B3-4915-0FD7-EC11-1DC2B3D42993}"/>
          </ac:spMkLst>
        </pc:spChg>
        <pc:spChg chg="add del">
          <ac:chgData name="Prem Sai Arroju" userId="25baba4c-d242-4403-bd27-151bd9be3276" providerId="ADAL" clId="{3CDCD2FD-2928-4F9F-AFEE-1460E3B96B57}" dt="2023-04-24T18:01:24.566" v="118" actId="26606"/>
          <ac:spMkLst>
            <pc:docMk/>
            <pc:sldMk cId="4156116785" sldId="279"/>
            <ac:spMk id="9" creationId="{70DFA0FD-AB28-4B25-B870-4D2BBC35BA1D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17" creationId="{FC8D5885-2804-4D3C-BE31-902E4D3279B0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18" creationId="{560AFAAC-EA6C-45A9-9E03-C9C9F0193B4F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20" creationId="{83549E37-C86B-4401-90BD-D8BF83859F14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21" creationId="{8A17784E-76D8-4521-A77D-0D2EBB923004}"/>
          </ac:spMkLst>
        </pc:spChg>
        <pc:spChg chg="add">
          <ac:chgData name="Prem Sai Arroju" userId="25baba4c-d242-4403-bd27-151bd9be3276" providerId="ADAL" clId="{3CDCD2FD-2928-4F9F-AFEE-1460E3B96B57}" dt="2023-04-24T18:01:24.580" v="119" actId="26606"/>
          <ac:spMkLst>
            <pc:docMk/>
            <pc:sldMk cId="4156116785" sldId="279"/>
            <ac:spMk id="22" creationId="{C0036C6B-F09C-4EAB-AE02-8D056EE74856}"/>
          </ac:spMkLst>
        </pc:spChg>
        <pc:grpChg chg="add del">
          <ac:chgData name="Prem Sai Arroju" userId="25baba4c-d242-4403-bd27-151bd9be3276" providerId="ADAL" clId="{3CDCD2FD-2928-4F9F-AFEE-1460E3B96B57}" dt="2023-04-24T18:01:24.566" v="118" actId="26606"/>
          <ac:grpSpMkLst>
            <pc:docMk/>
            <pc:sldMk cId="4156116785" sldId="279"/>
            <ac:grpSpMk id="11" creationId="{0D628DFB-9CD1-4E2B-8B44-9FDF7E80F6D9}"/>
          </ac:grpSpMkLst>
        </pc:grpChg>
        <pc:picChg chg="add del">
          <ac:chgData name="Prem Sai Arroju" userId="25baba4c-d242-4403-bd27-151bd9be3276" providerId="ADAL" clId="{3CDCD2FD-2928-4F9F-AFEE-1460E3B96B57}" dt="2023-04-24T18:01:24.566" v="118" actId="26606"/>
          <ac:picMkLst>
            <pc:docMk/>
            <pc:sldMk cId="4156116785" sldId="279"/>
            <ac:picMk id="5" creationId="{1BD32BA5-57F2-595F-F568-E288EC775849}"/>
          </ac:picMkLst>
        </pc:picChg>
        <pc:picChg chg="add">
          <ac:chgData name="Prem Sai Arroju" userId="25baba4c-d242-4403-bd27-151bd9be3276" providerId="ADAL" clId="{3CDCD2FD-2928-4F9F-AFEE-1460E3B96B57}" dt="2023-04-24T18:01:24.580" v="119" actId="26606"/>
          <ac:picMkLst>
            <pc:docMk/>
            <pc:sldMk cId="4156116785" sldId="279"/>
            <ac:picMk id="19" creationId="{A4583E6C-3DCC-08FD-9308-C908208AD449}"/>
          </ac:picMkLst>
        </pc:picChg>
      </pc:sldChg>
    </pc:docChg>
  </pc:docChgLst>
  <pc:docChgLst>
    <pc:chgData name="Prem Sai Arroju" userId="25baba4c-d242-4403-bd27-151bd9be3276" providerId="ADAL" clId="{D69BFBC1-10B1-4C1D-A9F0-8825A6081462}"/>
    <pc:docChg chg="modSld">
      <pc:chgData name="Prem Sai Arroju" userId="25baba4c-d242-4403-bd27-151bd9be3276" providerId="ADAL" clId="{D69BFBC1-10B1-4C1D-A9F0-8825A6081462}" dt="2023-04-24T18:18:51.227" v="3" actId="20577"/>
      <pc:docMkLst>
        <pc:docMk/>
      </pc:docMkLst>
      <pc:sldChg chg="modSp mod">
        <pc:chgData name="Prem Sai Arroju" userId="25baba4c-d242-4403-bd27-151bd9be3276" providerId="ADAL" clId="{D69BFBC1-10B1-4C1D-A9F0-8825A6081462}" dt="2023-04-24T18:18:51.227" v="3" actId="20577"/>
        <pc:sldMkLst>
          <pc:docMk/>
          <pc:sldMk cId="1966856265" sldId="258"/>
        </pc:sldMkLst>
        <pc:spChg chg="mod">
          <ac:chgData name="Prem Sai Arroju" userId="25baba4c-d242-4403-bd27-151bd9be3276" providerId="ADAL" clId="{D69BFBC1-10B1-4C1D-A9F0-8825A6081462}" dt="2023-04-24T18:18:51.227" v="3" actId="20577"/>
          <ac:spMkLst>
            <pc:docMk/>
            <pc:sldMk cId="1966856265" sldId="258"/>
            <ac:spMk id="51" creationId="{1FCDBB5E-C907-DC98-63EF-8CCC9186498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B41BF-9D90-4570-B2FE-BEB26AD419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82FF69-C642-4F5A-A5CD-D6BA2DF2BCD1}">
      <dgm:prSet/>
      <dgm:spPr/>
      <dgm:t>
        <a:bodyPr/>
        <a:lstStyle/>
        <a:p>
          <a:r>
            <a:rPr lang="en-US"/>
            <a:t>Creation of User Interface Design and Development using JSP.</a:t>
          </a:r>
        </a:p>
      </dgm:t>
    </dgm:pt>
    <dgm:pt modelId="{60CEF518-6769-4DBA-964F-61CCB5DE5856}" type="parTrans" cxnId="{69D7889E-E05D-40D5-8474-4DDBE8166D59}">
      <dgm:prSet/>
      <dgm:spPr/>
      <dgm:t>
        <a:bodyPr/>
        <a:lstStyle/>
        <a:p>
          <a:endParaRPr lang="en-US"/>
        </a:p>
      </dgm:t>
    </dgm:pt>
    <dgm:pt modelId="{4C605A2B-A0A3-4597-97E7-7A1F0A8B310A}" type="sibTrans" cxnId="{69D7889E-E05D-40D5-8474-4DDBE8166D59}">
      <dgm:prSet/>
      <dgm:spPr/>
      <dgm:t>
        <a:bodyPr/>
        <a:lstStyle/>
        <a:p>
          <a:endParaRPr lang="en-US"/>
        </a:p>
      </dgm:t>
    </dgm:pt>
    <dgm:pt modelId="{6AE71A11-0FBF-46EC-8FEC-B286310783E2}">
      <dgm:prSet/>
      <dgm:spPr/>
      <dgm:t>
        <a:bodyPr/>
        <a:lstStyle/>
        <a:p>
          <a:r>
            <a:rPr lang="en-US" dirty="0"/>
            <a:t>Built Complex SPARQL Queries</a:t>
          </a:r>
        </a:p>
      </dgm:t>
    </dgm:pt>
    <dgm:pt modelId="{2526E570-F3A8-4B56-9AF3-A4F4ECA483C1}" type="parTrans" cxnId="{702E6FE6-6480-44D8-8130-F660B04F2786}">
      <dgm:prSet/>
      <dgm:spPr/>
      <dgm:t>
        <a:bodyPr/>
        <a:lstStyle/>
        <a:p>
          <a:endParaRPr lang="en-US"/>
        </a:p>
      </dgm:t>
    </dgm:pt>
    <dgm:pt modelId="{8D7C1338-065B-4869-AEC3-7BBDD44A50F9}" type="sibTrans" cxnId="{702E6FE6-6480-44D8-8130-F660B04F2786}">
      <dgm:prSet/>
      <dgm:spPr/>
      <dgm:t>
        <a:bodyPr/>
        <a:lstStyle/>
        <a:p>
          <a:endParaRPr lang="en-US"/>
        </a:p>
      </dgm:t>
    </dgm:pt>
    <dgm:pt modelId="{A3A4153D-0D88-444F-921C-B5F04BAE9341}">
      <dgm:prSet/>
      <dgm:spPr/>
      <dgm:t>
        <a:bodyPr/>
        <a:lstStyle/>
        <a:p>
          <a:r>
            <a:rPr lang="en-US"/>
            <a:t>Process Queries using Apache Jena.</a:t>
          </a:r>
        </a:p>
      </dgm:t>
    </dgm:pt>
    <dgm:pt modelId="{047D6FFF-62D5-4F49-9104-7525D92F616C}" type="parTrans" cxnId="{0AF5AC21-DE70-4BFA-994E-A7070AC6814D}">
      <dgm:prSet/>
      <dgm:spPr/>
      <dgm:t>
        <a:bodyPr/>
        <a:lstStyle/>
        <a:p>
          <a:endParaRPr lang="en-US"/>
        </a:p>
      </dgm:t>
    </dgm:pt>
    <dgm:pt modelId="{2F18DC6D-220B-4214-A820-B70E32C75668}" type="sibTrans" cxnId="{0AF5AC21-DE70-4BFA-994E-A7070AC6814D}">
      <dgm:prSet/>
      <dgm:spPr/>
      <dgm:t>
        <a:bodyPr/>
        <a:lstStyle/>
        <a:p>
          <a:endParaRPr lang="en-US"/>
        </a:p>
      </dgm:t>
    </dgm:pt>
    <dgm:pt modelId="{43B1A8F8-34AF-4416-87A2-D7379AABA61B}">
      <dgm:prSet/>
      <dgm:spPr/>
      <dgm:t>
        <a:bodyPr/>
        <a:lstStyle/>
        <a:p>
          <a:r>
            <a:rPr lang="en-US"/>
            <a:t>Integrate the Code to Display the Results in the User Interface.</a:t>
          </a:r>
        </a:p>
      </dgm:t>
    </dgm:pt>
    <dgm:pt modelId="{E1B0CD64-47A9-43F7-83A0-F62B68DBF171}" type="parTrans" cxnId="{99A2A0FA-3E9E-4C80-9615-2DDA70E7DEC3}">
      <dgm:prSet/>
      <dgm:spPr/>
      <dgm:t>
        <a:bodyPr/>
        <a:lstStyle/>
        <a:p>
          <a:endParaRPr lang="en-US"/>
        </a:p>
      </dgm:t>
    </dgm:pt>
    <dgm:pt modelId="{24D13CBD-7DC1-4A09-90AC-3510D460D261}" type="sibTrans" cxnId="{99A2A0FA-3E9E-4C80-9615-2DDA70E7DEC3}">
      <dgm:prSet/>
      <dgm:spPr/>
      <dgm:t>
        <a:bodyPr/>
        <a:lstStyle/>
        <a:p>
          <a:endParaRPr lang="en-US"/>
        </a:p>
      </dgm:t>
    </dgm:pt>
    <dgm:pt modelId="{DDD6AAF4-F3F7-4495-9D32-A28DFDE70412}">
      <dgm:prSet/>
      <dgm:spPr/>
      <dgm:t>
        <a:bodyPr/>
        <a:lstStyle/>
        <a:p>
          <a:r>
            <a:rPr lang="en-US"/>
            <a:t>Deploy and Run the Application on TOMCAT Server.</a:t>
          </a:r>
        </a:p>
      </dgm:t>
    </dgm:pt>
    <dgm:pt modelId="{CB07D6BB-EAEB-4033-9B67-BD6A47365E7D}" type="parTrans" cxnId="{34B2BDC0-DA92-4418-BA1F-E0D9440ABC91}">
      <dgm:prSet/>
      <dgm:spPr/>
      <dgm:t>
        <a:bodyPr/>
        <a:lstStyle/>
        <a:p>
          <a:endParaRPr lang="en-US"/>
        </a:p>
      </dgm:t>
    </dgm:pt>
    <dgm:pt modelId="{620479E4-4AD4-43B9-AEAD-C78149854D07}" type="sibTrans" cxnId="{34B2BDC0-DA92-4418-BA1F-E0D9440ABC91}">
      <dgm:prSet/>
      <dgm:spPr/>
      <dgm:t>
        <a:bodyPr/>
        <a:lstStyle/>
        <a:p>
          <a:endParaRPr lang="en-US"/>
        </a:p>
      </dgm:t>
    </dgm:pt>
    <dgm:pt modelId="{ABF55CB3-01F5-4125-9C88-A064239B850C}" type="pres">
      <dgm:prSet presAssocID="{744B41BF-9D90-4570-B2FE-BEB26AD419AC}" presName="root" presStyleCnt="0">
        <dgm:presLayoutVars>
          <dgm:dir/>
          <dgm:resizeHandles val="exact"/>
        </dgm:presLayoutVars>
      </dgm:prSet>
      <dgm:spPr/>
    </dgm:pt>
    <dgm:pt modelId="{C3792C63-150F-45F7-B5B9-7D993E0C030A}" type="pres">
      <dgm:prSet presAssocID="{1B82FF69-C642-4F5A-A5CD-D6BA2DF2BCD1}" presName="compNode" presStyleCnt="0"/>
      <dgm:spPr/>
    </dgm:pt>
    <dgm:pt modelId="{4DCA2917-FB20-46F7-ABB2-947FCB3AFEC1}" type="pres">
      <dgm:prSet presAssocID="{1B82FF69-C642-4F5A-A5CD-D6BA2DF2BCD1}" presName="bgRect" presStyleLbl="bgShp" presStyleIdx="0" presStyleCnt="5"/>
      <dgm:spPr/>
    </dgm:pt>
    <dgm:pt modelId="{7C14BF7B-9C80-43DD-91DD-D0F67C899EA1}" type="pres">
      <dgm:prSet presAssocID="{1B82FF69-C642-4F5A-A5CD-D6BA2DF2BC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A44F66-41F5-4E1A-850E-B3E3585C2375}" type="pres">
      <dgm:prSet presAssocID="{1B82FF69-C642-4F5A-A5CD-D6BA2DF2BCD1}" presName="spaceRect" presStyleCnt="0"/>
      <dgm:spPr/>
    </dgm:pt>
    <dgm:pt modelId="{863F582B-A0FB-4086-A0AF-756904691E60}" type="pres">
      <dgm:prSet presAssocID="{1B82FF69-C642-4F5A-A5CD-D6BA2DF2BCD1}" presName="parTx" presStyleLbl="revTx" presStyleIdx="0" presStyleCnt="5">
        <dgm:presLayoutVars>
          <dgm:chMax val="0"/>
          <dgm:chPref val="0"/>
        </dgm:presLayoutVars>
      </dgm:prSet>
      <dgm:spPr/>
    </dgm:pt>
    <dgm:pt modelId="{88B6C3BC-3E4D-48CB-9A1C-7233E5D4D1CB}" type="pres">
      <dgm:prSet presAssocID="{4C605A2B-A0A3-4597-97E7-7A1F0A8B310A}" presName="sibTrans" presStyleCnt="0"/>
      <dgm:spPr/>
    </dgm:pt>
    <dgm:pt modelId="{83DDCC20-8DC0-4E9D-89B8-D537925F22EE}" type="pres">
      <dgm:prSet presAssocID="{6AE71A11-0FBF-46EC-8FEC-B286310783E2}" presName="compNode" presStyleCnt="0"/>
      <dgm:spPr/>
    </dgm:pt>
    <dgm:pt modelId="{76D609C6-AF6D-47BF-8F10-AB3DCA9E7D54}" type="pres">
      <dgm:prSet presAssocID="{6AE71A11-0FBF-46EC-8FEC-B286310783E2}" presName="bgRect" presStyleLbl="bgShp" presStyleIdx="1" presStyleCnt="5"/>
      <dgm:spPr/>
    </dgm:pt>
    <dgm:pt modelId="{5F9970C0-7F4B-4C92-BEA1-F5971F192890}" type="pres">
      <dgm:prSet presAssocID="{6AE71A11-0FBF-46EC-8FEC-B286310783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E2B6E5E-DF00-4301-B94F-27964163DEB2}" type="pres">
      <dgm:prSet presAssocID="{6AE71A11-0FBF-46EC-8FEC-B286310783E2}" presName="spaceRect" presStyleCnt="0"/>
      <dgm:spPr/>
    </dgm:pt>
    <dgm:pt modelId="{5C9AF5C8-BF11-4D2D-82E5-82094BF3C751}" type="pres">
      <dgm:prSet presAssocID="{6AE71A11-0FBF-46EC-8FEC-B286310783E2}" presName="parTx" presStyleLbl="revTx" presStyleIdx="1" presStyleCnt="5">
        <dgm:presLayoutVars>
          <dgm:chMax val="0"/>
          <dgm:chPref val="0"/>
        </dgm:presLayoutVars>
      </dgm:prSet>
      <dgm:spPr/>
    </dgm:pt>
    <dgm:pt modelId="{120A1019-0911-41EA-92BC-5D662611F073}" type="pres">
      <dgm:prSet presAssocID="{8D7C1338-065B-4869-AEC3-7BBDD44A50F9}" presName="sibTrans" presStyleCnt="0"/>
      <dgm:spPr/>
    </dgm:pt>
    <dgm:pt modelId="{6335B7F8-34A5-4A33-9380-8D8027662BA9}" type="pres">
      <dgm:prSet presAssocID="{A3A4153D-0D88-444F-921C-B5F04BAE9341}" presName="compNode" presStyleCnt="0"/>
      <dgm:spPr/>
    </dgm:pt>
    <dgm:pt modelId="{1282EF36-84ED-4E89-BA95-F4F53AFB614E}" type="pres">
      <dgm:prSet presAssocID="{A3A4153D-0D88-444F-921C-B5F04BAE9341}" presName="bgRect" presStyleLbl="bgShp" presStyleIdx="2" presStyleCnt="5"/>
      <dgm:spPr/>
    </dgm:pt>
    <dgm:pt modelId="{6DB7AC8B-5E2E-4EC8-BCFD-769B06166C1E}" type="pres">
      <dgm:prSet presAssocID="{A3A4153D-0D88-444F-921C-B5F04BAE93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4BCD54-CC90-4004-BDA8-737460DDE46E}" type="pres">
      <dgm:prSet presAssocID="{A3A4153D-0D88-444F-921C-B5F04BAE9341}" presName="spaceRect" presStyleCnt="0"/>
      <dgm:spPr/>
    </dgm:pt>
    <dgm:pt modelId="{B8988FA2-EEA0-493D-9D14-3002E12B0503}" type="pres">
      <dgm:prSet presAssocID="{A3A4153D-0D88-444F-921C-B5F04BAE9341}" presName="parTx" presStyleLbl="revTx" presStyleIdx="2" presStyleCnt="5">
        <dgm:presLayoutVars>
          <dgm:chMax val="0"/>
          <dgm:chPref val="0"/>
        </dgm:presLayoutVars>
      </dgm:prSet>
      <dgm:spPr/>
    </dgm:pt>
    <dgm:pt modelId="{6724369C-1EAB-4C29-A4C8-BE7EF84933E0}" type="pres">
      <dgm:prSet presAssocID="{2F18DC6D-220B-4214-A820-B70E32C75668}" presName="sibTrans" presStyleCnt="0"/>
      <dgm:spPr/>
    </dgm:pt>
    <dgm:pt modelId="{F10A80B0-9729-4778-8AA0-F835189292AF}" type="pres">
      <dgm:prSet presAssocID="{43B1A8F8-34AF-4416-87A2-D7379AABA61B}" presName="compNode" presStyleCnt="0"/>
      <dgm:spPr/>
    </dgm:pt>
    <dgm:pt modelId="{9D40BA41-9055-4338-9A60-89AECBECF4A8}" type="pres">
      <dgm:prSet presAssocID="{43B1A8F8-34AF-4416-87A2-D7379AABA61B}" presName="bgRect" presStyleLbl="bgShp" presStyleIdx="3" presStyleCnt="5"/>
      <dgm:spPr/>
    </dgm:pt>
    <dgm:pt modelId="{E9796832-1CBD-4526-BD74-25DA75FDACF5}" type="pres">
      <dgm:prSet presAssocID="{43B1A8F8-34AF-4416-87A2-D7379AABA61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F025973-6707-40BF-B43D-A5DA7B89A307}" type="pres">
      <dgm:prSet presAssocID="{43B1A8F8-34AF-4416-87A2-D7379AABA61B}" presName="spaceRect" presStyleCnt="0"/>
      <dgm:spPr/>
    </dgm:pt>
    <dgm:pt modelId="{1095832D-818B-4385-A9D9-1E6F9EF9CDA6}" type="pres">
      <dgm:prSet presAssocID="{43B1A8F8-34AF-4416-87A2-D7379AABA61B}" presName="parTx" presStyleLbl="revTx" presStyleIdx="3" presStyleCnt="5">
        <dgm:presLayoutVars>
          <dgm:chMax val="0"/>
          <dgm:chPref val="0"/>
        </dgm:presLayoutVars>
      </dgm:prSet>
      <dgm:spPr/>
    </dgm:pt>
    <dgm:pt modelId="{BA86E8DE-23C2-4AC6-9A5A-7F2B917AF321}" type="pres">
      <dgm:prSet presAssocID="{24D13CBD-7DC1-4A09-90AC-3510D460D261}" presName="sibTrans" presStyleCnt="0"/>
      <dgm:spPr/>
    </dgm:pt>
    <dgm:pt modelId="{56A2D95B-FB9E-40AF-B4FB-4C78D3F8EFE8}" type="pres">
      <dgm:prSet presAssocID="{DDD6AAF4-F3F7-4495-9D32-A28DFDE70412}" presName="compNode" presStyleCnt="0"/>
      <dgm:spPr/>
    </dgm:pt>
    <dgm:pt modelId="{0D71C96A-6C87-45F4-8307-9DD94F018DF7}" type="pres">
      <dgm:prSet presAssocID="{DDD6AAF4-F3F7-4495-9D32-A28DFDE70412}" presName="bgRect" presStyleLbl="bgShp" presStyleIdx="4" presStyleCnt="5"/>
      <dgm:spPr/>
    </dgm:pt>
    <dgm:pt modelId="{A85A5D7B-774B-44F9-8C0D-A16AF24D7159}" type="pres">
      <dgm:prSet presAssocID="{DDD6AAF4-F3F7-4495-9D32-A28DFDE7041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CD4DB3DE-EAE0-4C4D-9FBA-3B204F72DA16}" type="pres">
      <dgm:prSet presAssocID="{DDD6AAF4-F3F7-4495-9D32-A28DFDE70412}" presName="spaceRect" presStyleCnt="0"/>
      <dgm:spPr/>
    </dgm:pt>
    <dgm:pt modelId="{65FAE1D2-98C0-4FA2-84E4-EE5716D86D6C}" type="pres">
      <dgm:prSet presAssocID="{DDD6AAF4-F3F7-4495-9D32-A28DFDE704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F5AC21-DE70-4BFA-994E-A7070AC6814D}" srcId="{744B41BF-9D90-4570-B2FE-BEB26AD419AC}" destId="{A3A4153D-0D88-444F-921C-B5F04BAE9341}" srcOrd="2" destOrd="0" parTransId="{047D6FFF-62D5-4F49-9104-7525D92F616C}" sibTransId="{2F18DC6D-220B-4214-A820-B70E32C75668}"/>
    <dgm:cxn modelId="{7944DD79-8233-438D-95E7-B3F96601A741}" type="presOf" srcId="{DDD6AAF4-F3F7-4495-9D32-A28DFDE70412}" destId="{65FAE1D2-98C0-4FA2-84E4-EE5716D86D6C}" srcOrd="0" destOrd="0" presId="urn:microsoft.com/office/officeart/2018/2/layout/IconVerticalSolidList"/>
    <dgm:cxn modelId="{8B020680-7FFC-4E92-A8D1-83660A66D04E}" type="presOf" srcId="{43B1A8F8-34AF-4416-87A2-D7379AABA61B}" destId="{1095832D-818B-4385-A9D9-1E6F9EF9CDA6}" srcOrd="0" destOrd="0" presId="urn:microsoft.com/office/officeart/2018/2/layout/IconVerticalSolidList"/>
    <dgm:cxn modelId="{7BE48597-99D3-4E54-BEE5-A93B80166E23}" type="presOf" srcId="{1B82FF69-C642-4F5A-A5CD-D6BA2DF2BCD1}" destId="{863F582B-A0FB-4086-A0AF-756904691E60}" srcOrd="0" destOrd="0" presId="urn:microsoft.com/office/officeart/2018/2/layout/IconVerticalSolidList"/>
    <dgm:cxn modelId="{69D7889E-E05D-40D5-8474-4DDBE8166D59}" srcId="{744B41BF-9D90-4570-B2FE-BEB26AD419AC}" destId="{1B82FF69-C642-4F5A-A5CD-D6BA2DF2BCD1}" srcOrd="0" destOrd="0" parTransId="{60CEF518-6769-4DBA-964F-61CCB5DE5856}" sibTransId="{4C605A2B-A0A3-4597-97E7-7A1F0A8B310A}"/>
    <dgm:cxn modelId="{FC0CB0B9-9904-4573-8181-89AD57072FF5}" type="presOf" srcId="{6AE71A11-0FBF-46EC-8FEC-B286310783E2}" destId="{5C9AF5C8-BF11-4D2D-82E5-82094BF3C751}" srcOrd="0" destOrd="0" presId="urn:microsoft.com/office/officeart/2018/2/layout/IconVerticalSolidList"/>
    <dgm:cxn modelId="{34B2BDC0-DA92-4418-BA1F-E0D9440ABC91}" srcId="{744B41BF-9D90-4570-B2FE-BEB26AD419AC}" destId="{DDD6AAF4-F3F7-4495-9D32-A28DFDE70412}" srcOrd="4" destOrd="0" parTransId="{CB07D6BB-EAEB-4033-9B67-BD6A47365E7D}" sibTransId="{620479E4-4AD4-43B9-AEAD-C78149854D07}"/>
    <dgm:cxn modelId="{702E6FE6-6480-44D8-8130-F660B04F2786}" srcId="{744B41BF-9D90-4570-B2FE-BEB26AD419AC}" destId="{6AE71A11-0FBF-46EC-8FEC-B286310783E2}" srcOrd="1" destOrd="0" parTransId="{2526E570-F3A8-4B56-9AF3-A4F4ECA483C1}" sibTransId="{8D7C1338-065B-4869-AEC3-7BBDD44A50F9}"/>
    <dgm:cxn modelId="{11688CEA-2B91-41D1-92BD-E11801C4A001}" type="presOf" srcId="{A3A4153D-0D88-444F-921C-B5F04BAE9341}" destId="{B8988FA2-EEA0-493D-9D14-3002E12B0503}" srcOrd="0" destOrd="0" presId="urn:microsoft.com/office/officeart/2018/2/layout/IconVerticalSolidList"/>
    <dgm:cxn modelId="{91C9DDF3-4C97-4297-A892-2FF4523C8A7A}" type="presOf" srcId="{744B41BF-9D90-4570-B2FE-BEB26AD419AC}" destId="{ABF55CB3-01F5-4125-9C88-A064239B850C}" srcOrd="0" destOrd="0" presId="urn:microsoft.com/office/officeart/2018/2/layout/IconVerticalSolidList"/>
    <dgm:cxn modelId="{99A2A0FA-3E9E-4C80-9615-2DDA70E7DEC3}" srcId="{744B41BF-9D90-4570-B2FE-BEB26AD419AC}" destId="{43B1A8F8-34AF-4416-87A2-D7379AABA61B}" srcOrd="3" destOrd="0" parTransId="{E1B0CD64-47A9-43F7-83A0-F62B68DBF171}" sibTransId="{24D13CBD-7DC1-4A09-90AC-3510D460D261}"/>
    <dgm:cxn modelId="{7404E2D9-B37B-4397-B6C0-707569142DE6}" type="presParOf" srcId="{ABF55CB3-01F5-4125-9C88-A064239B850C}" destId="{C3792C63-150F-45F7-B5B9-7D993E0C030A}" srcOrd="0" destOrd="0" presId="urn:microsoft.com/office/officeart/2018/2/layout/IconVerticalSolidList"/>
    <dgm:cxn modelId="{7364074C-D42C-474D-A550-32B266175DB6}" type="presParOf" srcId="{C3792C63-150F-45F7-B5B9-7D993E0C030A}" destId="{4DCA2917-FB20-46F7-ABB2-947FCB3AFEC1}" srcOrd="0" destOrd="0" presId="urn:microsoft.com/office/officeart/2018/2/layout/IconVerticalSolidList"/>
    <dgm:cxn modelId="{4981D482-F1ED-4159-80DE-05B2F2EB11AE}" type="presParOf" srcId="{C3792C63-150F-45F7-B5B9-7D993E0C030A}" destId="{7C14BF7B-9C80-43DD-91DD-D0F67C899EA1}" srcOrd="1" destOrd="0" presId="urn:microsoft.com/office/officeart/2018/2/layout/IconVerticalSolidList"/>
    <dgm:cxn modelId="{82400504-3E18-42BA-87B8-9E509BE1F2FE}" type="presParOf" srcId="{C3792C63-150F-45F7-B5B9-7D993E0C030A}" destId="{DAA44F66-41F5-4E1A-850E-B3E3585C2375}" srcOrd="2" destOrd="0" presId="urn:microsoft.com/office/officeart/2018/2/layout/IconVerticalSolidList"/>
    <dgm:cxn modelId="{CB2973A5-60CB-4DD1-8C18-1FFF32437989}" type="presParOf" srcId="{C3792C63-150F-45F7-B5B9-7D993E0C030A}" destId="{863F582B-A0FB-4086-A0AF-756904691E60}" srcOrd="3" destOrd="0" presId="urn:microsoft.com/office/officeart/2018/2/layout/IconVerticalSolidList"/>
    <dgm:cxn modelId="{008AD482-64FA-4640-8859-68DDB808C643}" type="presParOf" srcId="{ABF55CB3-01F5-4125-9C88-A064239B850C}" destId="{88B6C3BC-3E4D-48CB-9A1C-7233E5D4D1CB}" srcOrd="1" destOrd="0" presId="urn:microsoft.com/office/officeart/2018/2/layout/IconVerticalSolidList"/>
    <dgm:cxn modelId="{B4F6F3F3-CF08-40ED-93D8-C0EA0930D16C}" type="presParOf" srcId="{ABF55CB3-01F5-4125-9C88-A064239B850C}" destId="{83DDCC20-8DC0-4E9D-89B8-D537925F22EE}" srcOrd="2" destOrd="0" presId="urn:microsoft.com/office/officeart/2018/2/layout/IconVerticalSolidList"/>
    <dgm:cxn modelId="{F77F5798-B57B-4ADA-AE35-41BF9E91D128}" type="presParOf" srcId="{83DDCC20-8DC0-4E9D-89B8-D537925F22EE}" destId="{76D609C6-AF6D-47BF-8F10-AB3DCA9E7D54}" srcOrd="0" destOrd="0" presId="urn:microsoft.com/office/officeart/2018/2/layout/IconVerticalSolidList"/>
    <dgm:cxn modelId="{9AA820A8-60F2-45CD-8EDD-F0E2A0F9B1F6}" type="presParOf" srcId="{83DDCC20-8DC0-4E9D-89B8-D537925F22EE}" destId="{5F9970C0-7F4B-4C92-BEA1-F5971F192890}" srcOrd="1" destOrd="0" presId="urn:microsoft.com/office/officeart/2018/2/layout/IconVerticalSolidList"/>
    <dgm:cxn modelId="{C431142C-784E-420D-BE9C-DCA97853E5F8}" type="presParOf" srcId="{83DDCC20-8DC0-4E9D-89B8-D537925F22EE}" destId="{5E2B6E5E-DF00-4301-B94F-27964163DEB2}" srcOrd="2" destOrd="0" presId="urn:microsoft.com/office/officeart/2018/2/layout/IconVerticalSolidList"/>
    <dgm:cxn modelId="{E49D2158-22D8-4D87-9052-AAFB48F21538}" type="presParOf" srcId="{83DDCC20-8DC0-4E9D-89B8-D537925F22EE}" destId="{5C9AF5C8-BF11-4D2D-82E5-82094BF3C751}" srcOrd="3" destOrd="0" presId="urn:microsoft.com/office/officeart/2018/2/layout/IconVerticalSolidList"/>
    <dgm:cxn modelId="{92C080BA-D3D0-4ED0-B39C-4029D1E49589}" type="presParOf" srcId="{ABF55CB3-01F5-4125-9C88-A064239B850C}" destId="{120A1019-0911-41EA-92BC-5D662611F073}" srcOrd="3" destOrd="0" presId="urn:microsoft.com/office/officeart/2018/2/layout/IconVerticalSolidList"/>
    <dgm:cxn modelId="{62F26E5C-233C-4579-9F3F-EE3E514E4480}" type="presParOf" srcId="{ABF55CB3-01F5-4125-9C88-A064239B850C}" destId="{6335B7F8-34A5-4A33-9380-8D8027662BA9}" srcOrd="4" destOrd="0" presId="urn:microsoft.com/office/officeart/2018/2/layout/IconVerticalSolidList"/>
    <dgm:cxn modelId="{F473076A-9326-4376-B918-937A06979EDE}" type="presParOf" srcId="{6335B7F8-34A5-4A33-9380-8D8027662BA9}" destId="{1282EF36-84ED-4E89-BA95-F4F53AFB614E}" srcOrd="0" destOrd="0" presId="urn:microsoft.com/office/officeart/2018/2/layout/IconVerticalSolidList"/>
    <dgm:cxn modelId="{B7741996-F292-4632-8DA5-EAD5F79E117E}" type="presParOf" srcId="{6335B7F8-34A5-4A33-9380-8D8027662BA9}" destId="{6DB7AC8B-5E2E-4EC8-BCFD-769B06166C1E}" srcOrd="1" destOrd="0" presId="urn:microsoft.com/office/officeart/2018/2/layout/IconVerticalSolidList"/>
    <dgm:cxn modelId="{40B41E99-F50D-4DA7-B39D-68282D080961}" type="presParOf" srcId="{6335B7F8-34A5-4A33-9380-8D8027662BA9}" destId="{434BCD54-CC90-4004-BDA8-737460DDE46E}" srcOrd="2" destOrd="0" presId="urn:microsoft.com/office/officeart/2018/2/layout/IconVerticalSolidList"/>
    <dgm:cxn modelId="{56E992EE-35FB-4126-8658-8417BB18562D}" type="presParOf" srcId="{6335B7F8-34A5-4A33-9380-8D8027662BA9}" destId="{B8988FA2-EEA0-493D-9D14-3002E12B0503}" srcOrd="3" destOrd="0" presId="urn:microsoft.com/office/officeart/2018/2/layout/IconVerticalSolidList"/>
    <dgm:cxn modelId="{CE29EEE7-D2F7-4B2F-9980-5EE6ADD23269}" type="presParOf" srcId="{ABF55CB3-01F5-4125-9C88-A064239B850C}" destId="{6724369C-1EAB-4C29-A4C8-BE7EF84933E0}" srcOrd="5" destOrd="0" presId="urn:microsoft.com/office/officeart/2018/2/layout/IconVerticalSolidList"/>
    <dgm:cxn modelId="{BDF714BB-F530-4D41-8364-ADFEDA617625}" type="presParOf" srcId="{ABF55CB3-01F5-4125-9C88-A064239B850C}" destId="{F10A80B0-9729-4778-8AA0-F835189292AF}" srcOrd="6" destOrd="0" presId="urn:microsoft.com/office/officeart/2018/2/layout/IconVerticalSolidList"/>
    <dgm:cxn modelId="{EAE2C705-3C24-46EC-BDBE-01DB148DAF3E}" type="presParOf" srcId="{F10A80B0-9729-4778-8AA0-F835189292AF}" destId="{9D40BA41-9055-4338-9A60-89AECBECF4A8}" srcOrd="0" destOrd="0" presId="urn:microsoft.com/office/officeart/2018/2/layout/IconVerticalSolidList"/>
    <dgm:cxn modelId="{5D6D21AE-B753-4447-A4AA-2E2578FF98BD}" type="presParOf" srcId="{F10A80B0-9729-4778-8AA0-F835189292AF}" destId="{E9796832-1CBD-4526-BD74-25DA75FDACF5}" srcOrd="1" destOrd="0" presId="urn:microsoft.com/office/officeart/2018/2/layout/IconVerticalSolidList"/>
    <dgm:cxn modelId="{8A044B07-83EC-49C0-857F-700480478818}" type="presParOf" srcId="{F10A80B0-9729-4778-8AA0-F835189292AF}" destId="{3F025973-6707-40BF-B43D-A5DA7B89A307}" srcOrd="2" destOrd="0" presId="urn:microsoft.com/office/officeart/2018/2/layout/IconVerticalSolidList"/>
    <dgm:cxn modelId="{C8F0B128-9B68-4BFB-97A6-506CC26F9E18}" type="presParOf" srcId="{F10A80B0-9729-4778-8AA0-F835189292AF}" destId="{1095832D-818B-4385-A9D9-1E6F9EF9CDA6}" srcOrd="3" destOrd="0" presId="urn:microsoft.com/office/officeart/2018/2/layout/IconVerticalSolidList"/>
    <dgm:cxn modelId="{32204A1D-4B67-460A-9C6D-10589F7CBC59}" type="presParOf" srcId="{ABF55CB3-01F5-4125-9C88-A064239B850C}" destId="{BA86E8DE-23C2-4AC6-9A5A-7F2B917AF321}" srcOrd="7" destOrd="0" presId="urn:microsoft.com/office/officeart/2018/2/layout/IconVerticalSolidList"/>
    <dgm:cxn modelId="{133F499F-C3F8-4E84-9D45-FAA68549D3E7}" type="presParOf" srcId="{ABF55CB3-01F5-4125-9C88-A064239B850C}" destId="{56A2D95B-FB9E-40AF-B4FB-4C78D3F8EFE8}" srcOrd="8" destOrd="0" presId="urn:microsoft.com/office/officeart/2018/2/layout/IconVerticalSolidList"/>
    <dgm:cxn modelId="{4FBD9091-1F9F-469B-8BD7-3789E9F0C95D}" type="presParOf" srcId="{56A2D95B-FB9E-40AF-B4FB-4C78D3F8EFE8}" destId="{0D71C96A-6C87-45F4-8307-9DD94F018DF7}" srcOrd="0" destOrd="0" presId="urn:microsoft.com/office/officeart/2018/2/layout/IconVerticalSolidList"/>
    <dgm:cxn modelId="{31B6E02A-7CD6-4688-8B46-10D1D58BFC56}" type="presParOf" srcId="{56A2D95B-FB9E-40AF-B4FB-4C78D3F8EFE8}" destId="{A85A5D7B-774B-44F9-8C0D-A16AF24D7159}" srcOrd="1" destOrd="0" presId="urn:microsoft.com/office/officeart/2018/2/layout/IconVerticalSolidList"/>
    <dgm:cxn modelId="{1BFF7958-E4F9-4EDC-A0AA-D58071D29D34}" type="presParOf" srcId="{56A2D95B-FB9E-40AF-B4FB-4C78D3F8EFE8}" destId="{CD4DB3DE-EAE0-4C4D-9FBA-3B204F72DA16}" srcOrd="2" destOrd="0" presId="urn:microsoft.com/office/officeart/2018/2/layout/IconVerticalSolidList"/>
    <dgm:cxn modelId="{B083D975-0F80-488F-8ACD-C60EECD85F53}" type="presParOf" srcId="{56A2D95B-FB9E-40AF-B4FB-4C78D3F8EFE8}" destId="{65FAE1D2-98C0-4FA2-84E4-EE5716D86D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A2917-FB20-46F7-ABB2-947FCB3AFEC1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4BF7B-9C80-43DD-91DD-D0F67C899EA1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F582B-A0FB-4086-A0AF-756904691E60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Creation of User Interface Design and Development using JSP.</a:t>
          </a:r>
        </a:p>
      </dsp:txBody>
      <dsp:txXfrm>
        <a:off x="1129902" y="4592"/>
        <a:ext cx="5171698" cy="978270"/>
      </dsp:txXfrm>
    </dsp:sp>
    <dsp:sp modelId="{76D609C6-AF6D-47BF-8F10-AB3DCA9E7D54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970C0-7F4B-4C92-BEA1-F5971F192890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AF5C8-BF11-4D2D-82E5-82094BF3C751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Built Complex SPARQL Queries</a:t>
          </a:r>
        </a:p>
      </dsp:txBody>
      <dsp:txXfrm>
        <a:off x="1129902" y="1227431"/>
        <a:ext cx="5171698" cy="978270"/>
      </dsp:txXfrm>
    </dsp:sp>
    <dsp:sp modelId="{1282EF36-84ED-4E89-BA95-F4F53AFB614E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7AC8B-5E2E-4EC8-BCFD-769B06166C1E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88FA2-EEA0-493D-9D14-3002E12B0503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Process Queries using Apache Jena.</a:t>
          </a:r>
        </a:p>
      </dsp:txBody>
      <dsp:txXfrm>
        <a:off x="1129902" y="2450269"/>
        <a:ext cx="5171698" cy="978270"/>
      </dsp:txXfrm>
    </dsp:sp>
    <dsp:sp modelId="{9D40BA41-9055-4338-9A60-89AECBECF4A8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96832-1CBD-4526-BD74-25DA75FDACF5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5832D-818B-4385-A9D9-1E6F9EF9CDA6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 the Code to Display the Results in the User Interface.</a:t>
          </a:r>
        </a:p>
      </dsp:txBody>
      <dsp:txXfrm>
        <a:off x="1129902" y="3673107"/>
        <a:ext cx="5171698" cy="978270"/>
      </dsp:txXfrm>
    </dsp:sp>
    <dsp:sp modelId="{0D71C96A-6C87-45F4-8307-9DD94F018DF7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A5D7B-774B-44F9-8C0D-A16AF24D7159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AE1D2-98C0-4FA2-84E4-EE5716D86D6C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 and Run the Application on TOMCAT Server.</a:t>
          </a:r>
        </a:p>
      </dsp:txBody>
      <dsp:txXfrm>
        <a:off x="1129902" y="4895945"/>
        <a:ext cx="51716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6AEE-7367-56FA-AF34-142121B4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871B8-818B-6B65-FE83-3731E2F7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E1AD-AEC1-00A4-B8D8-56C0B020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EE8A-7BB8-3FF6-6871-E63BEF76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1895-9572-99ED-530E-C3F53A16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D11D-A899-DDFD-052D-79CB48EB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649CE-123C-58E8-6ED2-EF7F672F8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6EAA-BCF6-0CEE-5907-76D14986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94A2-0E28-4C60-5001-127B682E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05972-93F9-76B8-4B50-DAAFF5E6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D4497-63CE-B092-45AB-4F2A947FE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6BC20-1C72-7B5A-50DA-0EB9DB93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7DDB-A593-147E-D25D-2BA19D2F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FF8D-B4B3-8843-9E83-8CF28ADF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9F9B-9039-88BF-D767-1A071696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219D-AB25-0127-CB6E-687569B6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3EFB-5F5F-C104-9986-25C6D72E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109D-2E95-D1A1-B9A9-143D813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EEDA-80B4-6719-F3F6-331EB66D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5F67-66CE-0972-64B6-8B001E3B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F913-BF9F-A5DF-6C08-5B292030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8281-BFE4-6F4D-BE1D-E2E85389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98BC-0049-05B4-AD95-34817422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0944-4B3D-19C8-17A2-DB060614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35AB-681B-094A-9AED-EF277A45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A3E5-3ED3-EA05-60C3-1FB59C3E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55D-BF47-B026-081A-3C7FEBD0F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D00B-C051-0DF4-6A0E-845B5DD1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E9A7-90E7-DA58-BCD7-5ADFC0CB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AEEF1-CBDF-8AF8-5CC2-CFB05A47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3E444-1DB9-B249-9381-384B351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125D-B345-12A5-33C2-AE1F32FE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D88B-3857-E2E0-3337-ED3B548A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3679D-362E-0B97-CBD9-3EF832F1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ACC3A-8F7E-7C85-8770-30EF2D8F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5882B-20A7-8CAD-D987-27032D291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EB77-3FB5-6CF8-E603-8AE4733D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07026-AFA6-DD05-50E4-770BCD13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76670-1F88-632D-78FA-B300A196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FAE-E987-4ABE-7FF5-DBD01E28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256FB-B422-1B2B-3A1C-08609DC3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23BD0-BE8D-C27E-4EC3-2B22E8C0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549D1-4B8A-0BEB-8B12-AEA3F034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2BDF8-25B0-92C1-6231-BD723E59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3D4D6-E9E6-6280-4025-21E51C33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0159-FF41-260F-F0B4-42071EA2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7CC3-E05D-ED78-BFFB-FE51417F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3872-E6D6-90DB-B5CE-8965D0B2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C5A8-FAAD-6466-D018-63522CADA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AF6F-A795-D21A-B80A-A3A3BE5F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18D8-BE2F-75DD-8E90-AF2F5A90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D8082-AE9E-11C1-681C-EC4955BE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1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B527-1CBB-072A-CF2C-FB69DC4D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9BB94-8E6A-D65F-9C7E-1ADC7F13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220D0-9146-2F5B-D9EF-8099F1B64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13F8C-23D1-7001-E2E8-2DEA3A88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6A38E-890F-075A-878B-A293A545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07BE4-0D93-6B32-6A90-8CC3B6EC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EA823-C8EC-CEFB-7978-6ED52F1F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5C6D-9D55-F4AB-E2D5-E511B39A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D4C2-8C94-F78C-ED43-9634432DC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50B4-B687-4D31-A366-C97AD5F94EF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0C81-E431-2859-EBFA-67B9CBB2C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77C8-19B3-2AE0-38B4-1D61B69E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F91-2186-4D39-B1B8-BF70AC3D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E25E23A-0481-655C-BE48-D35E46F57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5" t="9091" r="225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09C50-A2AD-B0BD-BBE2-11762CB45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CECS-571 Fundamentals of Semantic Web Technologies</a:t>
            </a:r>
            <a:br>
              <a:rPr lang="en-US" sz="4400" dirty="0"/>
            </a:br>
            <a:r>
              <a:rPr lang="en-US" sz="4400" dirty="0"/>
              <a:t>PROJECT-3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810C-FC04-E397-50EF-E83B2DE50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Semantic Data Generation using SPARQL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28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8" y="1795463"/>
            <a:ext cx="3855720" cy="4371974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QUERY-2 </a:t>
            </a:r>
            <a:r>
              <a:rPr lang="en-US" sz="3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all the hospital that have higher spending than the national average, what's the percentage of those that have higher score than national average score?</a:t>
            </a:r>
            <a:br>
              <a:rPr lang="en-US" sz="3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rdf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&lt;http://www.w3.org/1999/02/22-rdf-syntax-ns#&gt;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rdfs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&lt;http://www.w3.org/2000/01/rdf-schema#&gt;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ds: &lt;https://data.medicare.gov/d/nrth-mfg3#&gt;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owl: &lt;http://www.w3.org/2002/07/owl#&gt;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PREFIX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xsd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&lt;http://www.w3.org/2001/XMLSchema#&gt;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SELECT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percentage_nation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WHERE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      SELECT (COUNT(?_id) AS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req_hopitals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WHERE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ds:hasFacilityID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?_id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ds:hasHospitalAverageMedicareSpending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hospital_spending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ds:hasCountry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?country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?country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ds:hasNationalAverageSpending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nation_spending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ds:hasScore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?score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   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SELECT (ROUND(AVG(?score)) AS ?avg)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     WHERE { ?hospital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ds:hasScore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?score.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   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FILTER(?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hospital_spending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&gt;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nation_spending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&amp;&amp; ?score &gt; ?avg)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        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   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SELECT (COUNT(?id) as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total_hospital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WHERE {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ds:hasFacilityID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?id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ds:hasHospitalAverageMedicareSpending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hospital_spending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?subject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ds:hasCountry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?country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?country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ds:hasNationalAverageSpending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nation_spending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   FILTER(?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hospital_spending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&gt;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nation_spending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    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       }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  BIND(?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req_hopitals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total_hospital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*100 AS ?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percentage_nation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}</a:t>
            </a:r>
            <a:endParaRPr 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4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QUERY-3 Percentage of Hospitals that have higher score than national average score?</a:t>
            </a:r>
            <a:b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rdf: &lt;http://www.w3.org/1999/02/22-rdf-syntax-ns#&gt;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rdfs: &lt;http://www.w3.org/2000/01/rdf-schema#&gt;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ds: &lt;https://data.medicare.gov/d/nrth-mfg3#&gt;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owl: &lt;http://www.w3.org/2002/07/owl#&gt;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PREFIX xsd: &lt;http://www.w3.org/2001/XMLSchema#&gt;</a:t>
            </a:r>
          </a:p>
          <a:p>
            <a:pPr marL="0" indent="0">
              <a:buNone/>
            </a:pPr>
            <a:endParaRPr lang="en-US" sz="1100" b="0" i="0">
              <a:solidFill>
                <a:schemeClr val="tx2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SELECT ?facility_name ?facility_address ?emergency_service ?ownership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WHERE {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ds:hasFacilityName ?facility_name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ds:hasAddress ?facility_address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ds:hasEmergencyService ?emergency_service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	FILTER(?emergency_service = "true")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ds:hasEmergencyService ?emergency_service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ds:hasOwnership ?ownership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FILTER(?ownership = "Government - Federal")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  ?hospital ds:hasOwnership ?ownership .</a:t>
            </a:r>
          </a:p>
          <a:p>
            <a:pPr marL="0" indent="0">
              <a:buNone/>
            </a:pPr>
            <a:r>
              <a:rPr lang="en-US" sz="1100" b="0" i="0">
                <a:solidFill>
                  <a:schemeClr val="tx2"/>
                </a:solidFill>
                <a:effectLst/>
                <a:latin typeface="lato" panose="020F0502020204030203" pitchFamily="34" charset="0"/>
              </a:rPr>
              <a:t> }</a:t>
            </a:r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QUERY-4 </a:t>
            </a:r>
            <a:r>
              <a:rPr lang="en-US" sz="36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hospital has the best ratio of spending to score?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Calibri (Body)"/>
              </a:rPr>
              <a:t>PREFIX </a:t>
            </a:r>
            <a:r>
              <a:rPr lang="en-US" sz="1400" b="0" i="0" dirty="0" err="1">
                <a:effectLst/>
                <a:latin typeface="Calibri (Body)"/>
              </a:rPr>
              <a:t>rdf</a:t>
            </a:r>
            <a:r>
              <a:rPr lang="en-US" sz="1400" b="0" i="0" dirty="0">
                <a:effectLst/>
                <a:latin typeface="Calibri (Body)"/>
              </a:rPr>
              <a:t>: &lt;http://www.w3.org/1999/02/22-rdf-syntax-ns#&gt;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PREFIX </a:t>
            </a:r>
            <a:r>
              <a:rPr lang="en-US" sz="1400" b="0" i="0" dirty="0" err="1">
                <a:effectLst/>
                <a:latin typeface="Calibri (Body)"/>
              </a:rPr>
              <a:t>rdfs</a:t>
            </a:r>
            <a:r>
              <a:rPr lang="en-US" sz="1400" b="0" i="0" dirty="0">
                <a:effectLst/>
                <a:latin typeface="Calibri (Body)"/>
              </a:rPr>
              <a:t>: &lt;http://www.w3.org/2000/01/rdf-schema#&gt;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PREFIX owl: &lt;http://www.w3.org/2002/07/owl#&gt;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PREFIX </a:t>
            </a:r>
            <a:r>
              <a:rPr lang="en-US" sz="1400" b="0" i="0" dirty="0" err="1">
                <a:effectLst/>
                <a:latin typeface="Calibri (Body)"/>
              </a:rPr>
              <a:t>xsd</a:t>
            </a:r>
            <a:r>
              <a:rPr lang="en-US" sz="1400" b="0" i="0" dirty="0">
                <a:effectLst/>
                <a:latin typeface="Calibri (Body)"/>
              </a:rPr>
              <a:t>: &lt;http://www.w3.org/2001/XMLSchema#&gt;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PREFIX ds: &lt;https://data.medicare.gov/d/nrth-mfg3#&gt;</a:t>
            </a:r>
            <a:br>
              <a:rPr lang="en-US" sz="1400" dirty="0">
                <a:latin typeface="Calibri (Body)"/>
              </a:rPr>
            </a:b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</a:t>
            </a:r>
            <a:br>
              <a:rPr lang="en-US" sz="1400" dirty="0">
                <a:latin typeface="Calibri (Body)"/>
              </a:rPr>
            </a:b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SELECT ?id?name?address?city?countyName?stateName?zipCode?stateSpending?score(?spending / ?score as ?ratio)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WHERE {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ds:hasFacilityID</a:t>
            </a:r>
            <a:r>
              <a:rPr lang="en-US" sz="1400" b="0" i="0" dirty="0">
                <a:effectLst/>
                <a:latin typeface="Calibri (Body)"/>
              </a:rPr>
              <a:t> ?id.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ds:hasFacilityName</a:t>
            </a:r>
            <a:r>
              <a:rPr lang="en-US" sz="1400" b="0" i="0" dirty="0">
                <a:effectLst/>
                <a:latin typeface="Calibri (Body)"/>
              </a:rPr>
              <a:t> ?name.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ds:hasAddress</a:t>
            </a:r>
            <a:r>
              <a:rPr lang="en-US" sz="1400" b="0" i="0" dirty="0">
                <a:effectLst/>
                <a:latin typeface="Calibri (Body)"/>
              </a:rPr>
              <a:t> ?address.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ds:hasCity</a:t>
            </a:r>
            <a:r>
              <a:rPr lang="en-US" sz="1400" b="0" i="0" dirty="0">
                <a:effectLst/>
                <a:latin typeface="Calibri (Body)"/>
              </a:rPr>
              <a:t> ?city.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ds:hasState</a:t>
            </a:r>
            <a:r>
              <a:rPr lang="en-US" sz="1400" b="0" i="0" dirty="0">
                <a:effectLst/>
                <a:latin typeface="Calibri (Body)"/>
              </a:rPr>
              <a:t> ?state.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?state </a:t>
            </a:r>
            <a:r>
              <a:rPr lang="en-US" sz="1400" b="0" i="0" dirty="0" err="1">
                <a:effectLst/>
                <a:latin typeface="Calibri (Body)"/>
              </a:rPr>
              <a:t>ds:hasStateName</a:t>
            </a:r>
            <a:r>
              <a:rPr lang="en-US" sz="1400" b="0" i="0" dirty="0">
                <a:effectLst/>
                <a:latin typeface="Calibri (Body)"/>
              </a:rPr>
              <a:t> ?</a:t>
            </a:r>
            <a:r>
              <a:rPr lang="en-US" sz="1400" b="0" i="0" dirty="0" err="1">
                <a:effectLst/>
                <a:latin typeface="Calibri (Body)"/>
              </a:rPr>
              <a:t>stateName</a:t>
            </a:r>
            <a:r>
              <a:rPr lang="en-US" sz="1400" b="0" i="0" dirty="0">
                <a:effectLst/>
                <a:latin typeface="Calibri (Body)"/>
              </a:rPr>
              <a:t>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ds:hasZipcode</a:t>
            </a:r>
            <a:r>
              <a:rPr lang="en-US" sz="1400" b="0" i="0" dirty="0">
                <a:effectLst/>
                <a:latin typeface="Calibri (Body)"/>
              </a:rPr>
              <a:t> ?</a:t>
            </a:r>
            <a:r>
              <a:rPr lang="en-US" sz="1400" b="0" i="0" dirty="0" err="1">
                <a:effectLst/>
                <a:latin typeface="Calibri (Body)"/>
              </a:rPr>
              <a:t>zipCode</a:t>
            </a:r>
            <a:r>
              <a:rPr lang="en-US" sz="1400" b="0" i="0" dirty="0">
                <a:effectLst/>
                <a:latin typeface="Calibri (Body)"/>
              </a:rPr>
              <a:t>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ds:hasCounty</a:t>
            </a:r>
            <a:r>
              <a:rPr lang="en-US" sz="1400" b="0" i="0" dirty="0">
                <a:effectLst/>
                <a:latin typeface="Calibri (Body)"/>
              </a:rPr>
              <a:t> ?</a:t>
            </a:r>
            <a:r>
              <a:rPr lang="en-US" sz="1400" b="0" i="0" dirty="0" err="1">
                <a:effectLst/>
                <a:latin typeface="Calibri (Body)"/>
              </a:rPr>
              <a:t>countyName</a:t>
            </a:r>
            <a:r>
              <a:rPr lang="en-US" sz="1400" b="0" i="0" dirty="0">
                <a:effectLst/>
                <a:latin typeface="Calibri (Body)"/>
              </a:rPr>
              <a:t>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ds:hasHospitalAverageMedicareSpending</a:t>
            </a:r>
            <a:r>
              <a:rPr lang="en-US" sz="1400" b="0" i="0" dirty="0">
                <a:effectLst/>
                <a:latin typeface="Calibri (Body)"/>
              </a:rPr>
              <a:t> ?spending.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?state </a:t>
            </a:r>
            <a:r>
              <a:rPr lang="en-US" sz="1400" b="0" i="0" dirty="0" err="1">
                <a:effectLst/>
                <a:latin typeface="Calibri (Body)"/>
              </a:rPr>
              <a:t>ds:hasStateAverageMedicareSpending</a:t>
            </a:r>
            <a:r>
              <a:rPr lang="en-US" sz="1400" b="0" i="0" dirty="0">
                <a:effectLst/>
                <a:latin typeface="Calibri (Body)"/>
              </a:rPr>
              <a:t> ?</a:t>
            </a:r>
            <a:r>
              <a:rPr lang="en-US" sz="1400" b="0" i="0" dirty="0" err="1">
                <a:effectLst/>
                <a:latin typeface="Calibri (Body)"/>
              </a:rPr>
              <a:t>stateSpending</a:t>
            </a:r>
            <a:r>
              <a:rPr lang="en-US" sz="1400" b="0" i="0" dirty="0">
                <a:effectLst/>
                <a:latin typeface="Calibri (Body)"/>
              </a:rPr>
              <a:t>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  ?hospital </a:t>
            </a:r>
            <a:r>
              <a:rPr lang="en-US" sz="1400" b="0" i="0" dirty="0" err="1">
                <a:effectLst/>
                <a:latin typeface="Calibri (Body)"/>
              </a:rPr>
              <a:t>ds:hasScore</a:t>
            </a:r>
            <a:r>
              <a:rPr lang="en-US" sz="1400" b="0" i="0" dirty="0">
                <a:effectLst/>
                <a:latin typeface="Calibri (Body)"/>
              </a:rPr>
              <a:t> ?score.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}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ORDER BY DESC(?ratio)</a:t>
            </a:r>
            <a:br>
              <a:rPr lang="en-US" sz="1400" dirty="0">
                <a:latin typeface="Calibri (Body)"/>
              </a:rPr>
            </a:br>
            <a:r>
              <a:rPr lang="en-US" sz="1400" b="0" i="0" dirty="0">
                <a:effectLst/>
                <a:latin typeface="Calibri (Body)"/>
              </a:rPr>
              <a:t>LIMIT 2</a:t>
            </a:r>
            <a:endParaRPr lang="en-US" sz="1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1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QUERY-5 What is the most efficient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508839"/>
            <a:ext cx="5221224" cy="607293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600" dirty="0"/>
              <a:t>PREFIX </a:t>
            </a:r>
            <a:r>
              <a:rPr lang="en-US" sz="600" dirty="0" err="1"/>
              <a:t>rdf</a:t>
            </a:r>
            <a:r>
              <a:rPr lang="en-US" sz="600" dirty="0"/>
              <a:t>: &lt;http://www.w3.org/1999/02/22-rdf-syntax-ns#&gt;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PREFIX </a:t>
            </a:r>
            <a:r>
              <a:rPr lang="en-US" sz="600" dirty="0" err="1"/>
              <a:t>rdfs</a:t>
            </a:r>
            <a:r>
              <a:rPr lang="en-US" sz="600" dirty="0"/>
              <a:t>: &lt;http://www.w3.org/2000/01/rdf-schema#&gt;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PREFIX owl: &lt;http://www.w3.org/2002/07/owl#&gt;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PREFIX </a:t>
            </a:r>
            <a:r>
              <a:rPr lang="en-US" sz="600" dirty="0" err="1"/>
              <a:t>xsd</a:t>
            </a:r>
            <a:r>
              <a:rPr lang="en-US" sz="600" dirty="0"/>
              <a:t>: &lt;http://www.w3.org/2001/XMLSchema#&gt;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PREFIX ds: &lt;https://data.medicare.gov/d/nrth-mfg3#&gt;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SELECT ?</a:t>
            </a:r>
            <a:r>
              <a:rPr lang="en-US" sz="600" dirty="0" err="1"/>
              <a:t>stateName</a:t>
            </a:r>
            <a:r>
              <a:rPr lang="en-US" sz="600" dirty="0"/>
              <a:t> (ROUND(?</a:t>
            </a:r>
            <a:r>
              <a:rPr lang="en-US" sz="600" dirty="0" err="1"/>
              <a:t>efficient_count</a:t>
            </a:r>
            <a:r>
              <a:rPr lang="en-US" sz="600" dirty="0"/>
              <a:t> * 100 / ?total) AS ?percent) ?</a:t>
            </a:r>
            <a:r>
              <a:rPr lang="en-US" sz="600" dirty="0" err="1"/>
              <a:t>efficient_count</a:t>
            </a:r>
            <a:r>
              <a:rPr lang="en-US" sz="600" dirty="0"/>
              <a:t> ?total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WHERE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# This is to find # </a:t>
            </a:r>
            <a:r>
              <a:rPr lang="en-US" sz="600" dirty="0" err="1"/>
              <a:t>efficent</a:t>
            </a:r>
            <a:r>
              <a:rPr lang="en-US" sz="600" dirty="0"/>
              <a:t> hospitals in each state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SELECT ?</a:t>
            </a:r>
            <a:r>
              <a:rPr lang="en-US" sz="600" dirty="0" err="1"/>
              <a:t>stateName</a:t>
            </a:r>
            <a:r>
              <a:rPr lang="en-US" sz="600" dirty="0"/>
              <a:t> (COUNT(?efficient) AS ?</a:t>
            </a:r>
            <a:r>
              <a:rPr lang="en-US" sz="600" dirty="0" err="1"/>
              <a:t>efficient_count</a:t>
            </a:r>
            <a:r>
              <a:rPr lang="en-US" sz="600" dirty="0"/>
              <a:t>)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WHERE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?efficient </a:t>
            </a:r>
            <a:r>
              <a:rPr lang="en-US" sz="600" dirty="0" err="1"/>
              <a:t>ds:hasHospitalAverageMedicareSpending</a:t>
            </a:r>
            <a:r>
              <a:rPr lang="en-US" sz="600" dirty="0"/>
              <a:t> ?</a:t>
            </a:r>
            <a:r>
              <a:rPr lang="en-US" sz="600" dirty="0" err="1"/>
              <a:t>hSpending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?efficient </a:t>
            </a:r>
            <a:r>
              <a:rPr lang="en-US" sz="600" dirty="0" err="1"/>
              <a:t>ds:hasScore</a:t>
            </a:r>
            <a:r>
              <a:rPr lang="en-US" sz="600" dirty="0"/>
              <a:t> ?</a:t>
            </a:r>
            <a:r>
              <a:rPr lang="en-US" sz="600" dirty="0" err="1"/>
              <a:t>hScore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?efficient </a:t>
            </a:r>
            <a:r>
              <a:rPr lang="en-US" sz="600" dirty="0" err="1"/>
              <a:t>ds:hasState</a:t>
            </a:r>
            <a:r>
              <a:rPr lang="en-US" sz="600" dirty="0"/>
              <a:t> ?state.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?state </a:t>
            </a:r>
            <a:r>
              <a:rPr lang="en-US" sz="600" dirty="0" err="1"/>
              <a:t>ds:hasStateName</a:t>
            </a:r>
            <a:r>
              <a:rPr lang="en-US" sz="600" dirty="0"/>
              <a:t> ?</a:t>
            </a:r>
            <a:r>
              <a:rPr lang="en-US" sz="600" dirty="0" err="1"/>
              <a:t>stateName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?state </a:t>
            </a:r>
            <a:r>
              <a:rPr lang="en-US" sz="600" dirty="0" err="1"/>
              <a:t>ds:hasStateAverageMedicareSpending</a:t>
            </a:r>
            <a:r>
              <a:rPr lang="en-US" sz="600" dirty="0"/>
              <a:t> ?</a:t>
            </a:r>
            <a:r>
              <a:rPr lang="en-US" sz="600" dirty="0" err="1"/>
              <a:t>sSpending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          # This is to find out the state average score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 SELECT (AVG(?</a:t>
            </a:r>
            <a:r>
              <a:rPr lang="en-US" sz="600" dirty="0" err="1"/>
              <a:t>innerScore</a:t>
            </a:r>
            <a:r>
              <a:rPr lang="en-US" sz="600" dirty="0"/>
              <a:t>) AS ?</a:t>
            </a:r>
            <a:r>
              <a:rPr lang="en-US" sz="600" dirty="0" err="1"/>
              <a:t>stateAvgScore</a:t>
            </a:r>
            <a:r>
              <a:rPr lang="en-US" sz="600" dirty="0"/>
              <a:t>)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 WHERE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     ?hospital </a:t>
            </a:r>
            <a:r>
              <a:rPr lang="en-US" sz="600" dirty="0" err="1"/>
              <a:t>ds:hasState</a:t>
            </a:r>
            <a:r>
              <a:rPr lang="en-US" sz="600" dirty="0"/>
              <a:t> ?state.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   ?state </a:t>
            </a:r>
            <a:r>
              <a:rPr lang="en-US" sz="600" dirty="0" err="1"/>
              <a:t>ds:hasStateName</a:t>
            </a:r>
            <a:r>
              <a:rPr lang="en-US" sz="600" dirty="0"/>
              <a:t> ?</a:t>
            </a:r>
            <a:r>
              <a:rPr lang="en-US" sz="600" dirty="0" err="1"/>
              <a:t>stateName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     ?hospital </a:t>
            </a:r>
            <a:r>
              <a:rPr lang="en-US" sz="600" dirty="0" err="1"/>
              <a:t>ds:hasScore</a:t>
            </a:r>
            <a:r>
              <a:rPr lang="en-US" sz="600" dirty="0"/>
              <a:t> ?</a:t>
            </a:r>
            <a:r>
              <a:rPr lang="en-US" sz="600" dirty="0" err="1"/>
              <a:t>innerScore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          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# Filter out by comparison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FILTER(?</a:t>
            </a:r>
            <a:r>
              <a:rPr lang="en-US" sz="600" dirty="0" err="1"/>
              <a:t>hSpending</a:t>
            </a:r>
            <a:r>
              <a:rPr lang="en-US" sz="600" dirty="0"/>
              <a:t> &lt; ?</a:t>
            </a:r>
            <a:r>
              <a:rPr lang="en-US" sz="600" dirty="0" err="1"/>
              <a:t>sSpending</a:t>
            </a:r>
            <a:r>
              <a:rPr lang="en-US" sz="600" dirty="0"/>
              <a:t> &amp;&amp; ?</a:t>
            </a:r>
            <a:r>
              <a:rPr lang="en-US" sz="600" dirty="0" err="1"/>
              <a:t>hScore</a:t>
            </a:r>
            <a:r>
              <a:rPr lang="en-US" sz="600" dirty="0"/>
              <a:t> &gt; ?</a:t>
            </a:r>
            <a:r>
              <a:rPr lang="en-US" sz="600" dirty="0" err="1"/>
              <a:t>stateAvgScore</a:t>
            </a:r>
            <a:r>
              <a:rPr lang="en-US" sz="600" dirty="0"/>
              <a:t>)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GROUP BY ?</a:t>
            </a:r>
            <a:r>
              <a:rPr lang="en-US" sz="600" dirty="0" err="1"/>
              <a:t>stateName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# This block is to find the total # hospitals in each state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SELECT ?</a:t>
            </a:r>
            <a:r>
              <a:rPr lang="en-US" sz="600" dirty="0" err="1"/>
              <a:t>stateName</a:t>
            </a:r>
            <a:r>
              <a:rPr lang="en-US" sz="600" dirty="0"/>
              <a:t> (COUNT(?hospital) AS ?total)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WHERE {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   ?hospital </a:t>
            </a:r>
            <a:r>
              <a:rPr lang="en-US" sz="600" dirty="0" err="1"/>
              <a:t>ds:hasState</a:t>
            </a:r>
            <a:r>
              <a:rPr lang="en-US" sz="600" dirty="0"/>
              <a:t> ?state.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       ?state </a:t>
            </a:r>
            <a:r>
              <a:rPr lang="en-US" sz="600" dirty="0" err="1"/>
              <a:t>ds:hasStateName</a:t>
            </a:r>
            <a:r>
              <a:rPr lang="en-US" sz="600" dirty="0"/>
              <a:t> ?</a:t>
            </a:r>
            <a:r>
              <a:rPr lang="en-US" sz="600" dirty="0" err="1"/>
              <a:t>stateName</a:t>
            </a:r>
            <a:r>
              <a:rPr lang="en-US" sz="600" dirty="0"/>
              <a:t>.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   GROUP BY (?</a:t>
            </a:r>
            <a:r>
              <a:rPr lang="en-US" sz="600" dirty="0" err="1"/>
              <a:t>stateName</a:t>
            </a:r>
            <a:r>
              <a:rPr lang="en-US" sz="600" dirty="0"/>
              <a:t>)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  }</a:t>
            </a:r>
            <a:br>
              <a:rPr lang="en-US" sz="600" dirty="0"/>
            </a:br>
            <a:br>
              <a:rPr lang="en-US" sz="600" dirty="0"/>
            </a:br>
            <a:r>
              <a:rPr lang="en-US" sz="600" dirty="0"/>
              <a:t>}</a:t>
            </a:r>
            <a:br>
              <a:rPr lang="en-US" sz="600" dirty="0"/>
            </a:br>
            <a:br>
              <a:rPr lang="en-US" sz="500" dirty="0"/>
            </a:br>
            <a:r>
              <a:rPr lang="en-US" sz="500" dirty="0"/>
              <a:t>ORDER BY DESC(?percent)</a:t>
            </a:r>
          </a:p>
        </p:txBody>
      </p:sp>
    </p:spTree>
    <p:extLst>
      <p:ext uri="{BB962C8B-B14F-4D97-AF65-F5344CB8AC3E}">
        <p14:creationId xmlns:p14="http://schemas.microsoft.com/office/powerpoint/2010/main" val="329532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D637-F14E-A84D-9BC5-14F1D21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63371-1519-329B-EB9D-189236641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690687"/>
            <a:ext cx="4480948" cy="36579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4C28D-E7E1-C624-E89B-C3D24AAD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02" y="1690688"/>
            <a:ext cx="6416596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D7FF8-A108-79E9-717C-8E80AD63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666479-8E32-84A0-C20C-9E7FF518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r="7418" b="-1"/>
          <a:stretch/>
        </p:blipFill>
        <p:spPr>
          <a:xfrm>
            <a:off x="4038600" y="1546279"/>
            <a:ext cx="7188199" cy="37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4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4EF98-1998-BA4A-A72A-2CD737D0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7D85497-9E07-AB8F-E5AB-08BFC7EE7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70" y="1360539"/>
            <a:ext cx="8494705" cy="4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electronic circuit board in blue colour">
            <a:extLst>
              <a:ext uri="{FF2B5EF4-FFF2-40B4-BE49-F238E27FC236}">
                <a16:creationId xmlns:a16="http://schemas.microsoft.com/office/drawing/2014/main" id="{66CCD24C-3EFB-5FC1-E946-4CB490252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AE26A-CDC2-E779-E66D-95EA822B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D8B5-24B4-F6EF-F487-F20A1D6B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Understanding and Implementing the Complex SPARQL Queries</a:t>
            </a:r>
          </a:p>
          <a:p>
            <a:r>
              <a:rPr lang="en-US" sz="2000"/>
              <a:t>To get the overall statistics of the dataset, we removed few null values and incomplete information.</a:t>
            </a:r>
          </a:p>
          <a:p>
            <a:r>
              <a:rPr lang="en-US" sz="2000"/>
              <a:t>We have faced challenges in reading the input file and connection of JSP and SparqlQueryProcesssor file.</a:t>
            </a:r>
          </a:p>
        </p:txBody>
      </p:sp>
    </p:spTree>
    <p:extLst>
      <p:ext uri="{BB962C8B-B14F-4D97-AF65-F5344CB8AC3E}">
        <p14:creationId xmlns:p14="http://schemas.microsoft.com/office/powerpoint/2010/main" val="34031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789D0-227E-5FE0-6385-6FE155D0F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388" r="-1" b="11086"/>
          <a:stretch/>
        </p:blipFill>
        <p:spPr>
          <a:xfrm>
            <a:off x="20" y="-19049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90E0D-F74C-1C30-7824-66989F0C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00670-078B-4F9F-76EF-9064EF96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TEAM MEMBERS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70808B3-398D-560C-FFB0-08055CCE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PREM SAI ARROJU </a:t>
            </a:r>
          </a:p>
          <a:p>
            <a:r>
              <a:rPr lang="en-US" dirty="0">
                <a:solidFill>
                  <a:schemeClr val="bg1"/>
                </a:solidFill>
              </a:rPr>
              <a:t>HRISHI KAMAL EARLA</a:t>
            </a:r>
          </a:p>
          <a:p>
            <a:r>
              <a:rPr lang="en-US" dirty="0">
                <a:solidFill>
                  <a:schemeClr val="bg1"/>
                </a:solidFill>
              </a:rPr>
              <a:t>POOJITHA VANKAM</a:t>
            </a:r>
          </a:p>
          <a:p>
            <a:r>
              <a:rPr lang="en-US" dirty="0">
                <a:solidFill>
                  <a:schemeClr val="bg1"/>
                </a:solidFill>
              </a:rPr>
              <a:t>BHARGAV CHINTAPALLI</a:t>
            </a:r>
          </a:p>
          <a:p>
            <a:r>
              <a:rPr lang="en-US" dirty="0">
                <a:solidFill>
                  <a:schemeClr val="bg1"/>
                </a:solidFill>
              </a:rPr>
              <a:t>MURTHY CHINTALAPUDI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82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Phoroptor">
            <a:extLst>
              <a:ext uri="{FF2B5EF4-FFF2-40B4-BE49-F238E27FC236}">
                <a16:creationId xmlns:a16="http://schemas.microsoft.com/office/drawing/2014/main" id="{A4583E6C-3DCC-08FD-9308-C908208AD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2" r="1417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0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A78C1-0D30-8236-8CC9-B4144D39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CONTENTS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06B3-4915-0FD7-EC11-1DC2B3D4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DataSets</a:t>
            </a:r>
            <a:endParaRPr lang="en-US" sz="1700" dirty="0"/>
          </a:p>
          <a:p>
            <a:r>
              <a:rPr lang="en-US" sz="1700" dirty="0"/>
              <a:t>Ontology Design</a:t>
            </a:r>
          </a:p>
          <a:p>
            <a:r>
              <a:rPr lang="en-US" sz="1700" dirty="0"/>
              <a:t>OWL File</a:t>
            </a:r>
          </a:p>
          <a:p>
            <a:r>
              <a:rPr lang="en-US" sz="1700" dirty="0"/>
              <a:t>Technical Approach</a:t>
            </a:r>
          </a:p>
          <a:p>
            <a:r>
              <a:rPr lang="en-US" sz="1700" dirty="0">
                <a:cs typeface="Calibri Light"/>
              </a:rPr>
              <a:t>Technical  - Apache Jena (Java)</a:t>
            </a:r>
          </a:p>
          <a:p>
            <a:r>
              <a:rPr lang="en-US" sz="1700" dirty="0">
                <a:cs typeface="Calibri Light"/>
              </a:rPr>
              <a:t>Queries</a:t>
            </a:r>
          </a:p>
          <a:p>
            <a:r>
              <a:rPr lang="en-US" sz="1700" dirty="0">
                <a:cs typeface="Calibri Light"/>
              </a:rPr>
              <a:t>Code Snippets</a:t>
            </a:r>
          </a:p>
          <a:p>
            <a:r>
              <a:rPr lang="en-US" sz="1700" dirty="0">
                <a:cs typeface="Calibri Light"/>
              </a:rPr>
              <a:t>User Interface</a:t>
            </a:r>
          </a:p>
          <a:p>
            <a:r>
              <a:rPr lang="en-US" sz="1700" dirty="0">
                <a:cs typeface="Calibri Light"/>
              </a:rPr>
              <a:t>Outputs</a:t>
            </a:r>
          </a:p>
          <a:p>
            <a:endParaRPr lang="en-US" sz="1700" dirty="0">
              <a:cs typeface="Calibri Light"/>
            </a:endParaRP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5611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" descr="Programming data on computer monitor">
            <a:extLst>
              <a:ext uri="{FF2B5EF4-FFF2-40B4-BE49-F238E27FC236}">
                <a16:creationId xmlns:a16="http://schemas.microsoft.com/office/drawing/2014/main" id="{F62DA387-760A-DA88-0B7E-F79733BB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607" b="7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0F326-8021-D72D-4025-1E7AAF1C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FCDBB5E-C907-DC98-63EF-8CCC9186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Converted the Following 3 Data Sets into a single ontology file</a:t>
            </a:r>
          </a:p>
          <a:p>
            <a:r>
              <a:rPr lang="en-US" dirty="0">
                <a:solidFill>
                  <a:srgbClr val="FFFFFF"/>
                </a:solidFill>
              </a:rPr>
              <a:t>  Hospital General Information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Contains the General Information of all the Name, Location, 	Hospital Type and Ownership</a:t>
            </a:r>
          </a:p>
          <a:p>
            <a:r>
              <a:rPr lang="en-US" dirty="0">
                <a:solidFill>
                  <a:srgbClr val="FFFFFF"/>
                </a:solidFill>
              </a:rPr>
              <a:t>   Medicare Hospital Spending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Contains the Information like State Spendings and Nation 	Spendings</a:t>
            </a:r>
          </a:p>
          <a:p>
            <a:r>
              <a:rPr lang="en-US" dirty="0">
                <a:solidFill>
                  <a:srgbClr val="FFFFFF"/>
                </a:solidFill>
              </a:rPr>
              <a:t>Timely and Effective Care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	Contains the Information </a:t>
            </a:r>
            <a:r>
              <a:rPr lang="en-US">
                <a:solidFill>
                  <a:srgbClr val="FFFFFF"/>
                </a:solidFill>
              </a:rPr>
              <a:t>like Score.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5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05AF8-1C9A-F20F-A5F0-04B890D1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ONTOLOGY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B13DD0-C368-E725-DB02-F6DE1483E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530" y="159376"/>
            <a:ext cx="5492870" cy="66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4740-9854-B9FE-6096-7318BD51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OWL FILE</a:t>
            </a:r>
          </a:p>
        </p:txBody>
      </p:sp>
      <p:pic>
        <p:nvPicPr>
          <p:cNvPr id="5" name="Content Placeholder 4" descr="Text, letter">
            <a:extLst>
              <a:ext uri="{FF2B5EF4-FFF2-40B4-BE49-F238E27FC236}">
                <a16:creationId xmlns:a16="http://schemas.microsoft.com/office/drawing/2014/main" id="{495F31D0-ED6E-A21E-64E4-2CB565B1D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49"/>
          <a:stretch/>
        </p:blipFill>
        <p:spPr>
          <a:xfrm>
            <a:off x="3516367" y="1571625"/>
            <a:ext cx="86387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4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0A6BE-CEE9-F474-4912-27F6896A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TECHNICAL APPROACH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DA2A3-6E9D-9EB9-D65F-F1220D327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4334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3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54885-CE6C-C5F8-212D-861FFB4B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sz="4100" dirty="0">
                <a:cs typeface="Calibri Light"/>
              </a:rPr>
              <a:t>Technical  - Apache Jena (Java)</a:t>
            </a:r>
            <a:endParaRPr lang="en-US" sz="4100" dirty="0"/>
          </a:p>
        </p:txBody>
      </p:sp>
      <p:pic>
        <p:nvPicPr>
          <p:cNvPr id="19" name="Picture 4" descr="Padlock on computer motherboard">
            <a:extLst>
              <a:ext uri="{FF2B5EF4-FFF2-40B4-BE49-F238E27FC236}">
                <a16:creationId xmlns:a16="http://schemas.microsoft.com/office/drawing/2014/main" id="{793609E9-A602-0395-D189-A0DE4EE8E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" r="29886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3010A88-A537-97B2-90D5-4F15DEB6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/>
              <a:t>Apache Jena</a:t>
            </a:r>
          </a:p>
          <a:p>
            <a:pPr lvl="1"/>
            <a:r>
              <a:rPr lang="en-US" sz="2000"/>
              <a:t>A free and Open source Java framework for building Semantic Web and Linked Data applications. </a:t>
            </a:r>
          </a:p>
          <a:p>
            <a:pPr lvl="1"/>
            <a:r>
              <a:rPr lang="en-US" sz="2000"/>
              <a:t>Support RDF, RDFS, </a:t>
            </a:r>
            <a:r>
              <a:rPr lang="en-US" sz="2000" b="1"/>
              <a:t>OWL</a:t>
            </a:r>
            <a:endParaRPr lang="en-US" sz="2000"/>
          </a:p>
          <a:p>
            <a:r>
              <a:rPr lang="en-US" sz="2000"/>
              <a:t>Apache Maven</a:t>
            </a:r>
          </a:p>
          <a:p>
            <a:pPr lvl="1"/>
            <a:r>
              <a:rPr lang="en-US" sz="2000"/>
              <a:t>is a software project management and comprehension tool</a:t>
            </a:r>
          </a:p>
          <a:p>
            <a:pPr lvl="1"/>
            <a:r>
              <a:rPr lang="en-US" sz="2000"/>
              <a:t>XML</a:t>
            </a:r>
          </a:p>
          <a:p>
            <a:pPr lvl="1"/>
            <a:r>
              <a:rPr lang="en-US" sz="2000"/>
              <a:t>Package into JAR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605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8C271-E17F-E5DB-5560-DA16DAFD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QUERY-1 </a:t>
            </a:r>
            <a:r>
              <a:rPr lang="en-US" sz="36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States have a spending BELOW the National average?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F8BD-7D8A-968C-0838-8673EE8B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0" y="804672"/>
            <a:ext cx="5773674" cy="5367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900" b="0" i="0" dirty="0">
                <a:effectLst/>
                <a:latin typeface="lato" panose="020F0502020204030203" pitchFamily="34" charset="0"/>
              </a:rPr>
              <a:t>PREFIX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rdf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: &lt;http://www.w3.org/1999/02/22-rdf-syntax-ns#&gt;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PREFIX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rdfs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: &lt;http://www.w3.org/2000/01/rdf-schema#&gt;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PREFIX ds: &lt;https://data.medicare.gov/d/nrth-mfg3#&gt;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PREFIX owl: &lt;http://www.w3.org/2002/07/owl#&gt;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PREFIX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xsd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: &lt;http://www.w3.org/2001/XMLSchema#&gt;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SELECT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stateName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NationAverageMedicareSpending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WHERE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{</a:t>
            </a: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?state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ds:hasStateName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stateName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.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?state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ds:hasStateAverageMedicareSpending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.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{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SELECT (AVG(?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) AS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NationAverageMedicareSpending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)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WHERE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{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     ?state 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ds:hasStateAverageMedicareSpending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.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     FILTER(?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!=0)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}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}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    FILTER(?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 &lt; 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NationAverageMedicareSpending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)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}</a:t>
            </a:r>
            <a:br>
              <a:rPr lang="en-US" sz="900" dirty="0"/>
            </a:br>
            <a:br>
              <a:rPr lang="en-US" sz="900" dirty="0"/>
            </a:br>
            <a:r>
              <a:rPr lang="en-US" sz="900" b="0" i="0" dirty="0">
                <a:effectLst/>
                <a:latin typeface="lato" panose="020F0502020204030203" pitchFamily="34" charset="0"/>
              </a:rPr>
              <a:t>ORDER BY ASC(?</a:t>
            </a:r>
            <a:r>
              <a:rPr lang="en-US" sz="900" b="0" i="0" dirty="0" err="1">
                <a:effectLst/>
                <a:latin typeface="lato" panose="020F0502020204030203" pitchFamily="34" charset="0"/>
              </a:rPr>
              <a:t>stateName</a:t>
            </a:r>
            <a:r>
              <a:rPr lang="en-US" sz="900" b="0" i="0" dirty="0">
                <a:effectLst/>
                <a:latin typeface="lato" panose="020F0502020204030203" pitchFamily="34" charset="0"/>
              </a:rPr>
              <a:t>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9737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1746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lato</vt:lpstr>
      <vt:lpstr>Times New Roman</vt:lpstr>
      <vt:lpstr>Office Theme</vt:lpstr>
      <vt:lpstr>CECS-571 Fundamentals of Semantic Web Technologies PROJECT-3</vt:lpstr>
      <vt:lpstr>TEAM MEMBERS</vt:lpstr>
      <vt:lpstr>CONTENTS</vt:lpstr>
      <vt:lpstr>DATASETS</vt:lpstr>
      <vt:lpstr>ONTOLOGY DESIGN</vt:lpstr>
      <vt:lpstr>OWL FILE</vt:lpstr>
      <vt:lpstr>TECHNICAL APPROACH</vt:lpstr>
      <vt:lpstr>Technical  - Apache Jena (Java)</vt:lpstr>
      <vt:lpstr>QUERY-1 Which States have a spending BELOW the National average?</vt:lpstr>
      <vt:lpstr>QUERY-2 Of all the hospital that have higher spending than the national average, what's the percentage of those that have higher score than national average score? </vt:lpstr>
      <vt:lpstr>QUERY-3 Percentage of Hospitals that have higher score than national average score?  </vt:lpstr>
      <vt:lpstr>QUERY-4 Which hospital has the best ratio of spending to score?</vt:lpstr>
      <vt:lpstr>QUERY-5 What is the most efficient state?</vt:lpstr>
      <vt:lpstr>CODE SNIPPETS:</vt:lpstr>
      <vt:lpstr>USER INTERFACE</vt:lpstr>
      <vt:lpstr>OUTPUTS</vt:lpstr>
      <vt:lpstr>TECHNICAL CHALLENGES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CECS-571 Fundamentals of Semantic Web Technologies PROJECT-3</dc:title>
  <dc:creator>Manikanteswara Suryanarayana M Chintalapudi</dc:creator>
  <cp:lastModifiedBy>Prem Sai Arroju</cp:lastModifiedBy>
  <cp:revision>5</cp:revision>
  <dcterms:created xsi:type="dcterms:W3CDTF">2023-04-24T00:13:23Z</dcterms:created>
  <dcterms:modified xsi:type="dcterms:W3CDTF">2023-04-24T18:18:52Z</dcterms:modified>
</cp:coreProperties>
</file>