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1" r:id="rId4"/>
    <p:sldId id="282" r:id="rId5"/>
    <p:sldId id="260" r:id="rId6"/>
    <p:sldId id="285" r:id="rId7"/>
    <p:sldId id="296" r:id="rId8"/>
    <p:sldId id="284" r:id="rId9"/>
    <p:sldId id="283" r:id="rId10"/>
    <p:sldId id="261" r:id="rId11"/>
    <p:sldId id="297" r:id="rId12"/>
    <p:sldId id="298" r:id="rId13"/>
    <p:sldId id="286" r:id="rId14"/>
    <p:sldId id="287" r:id="rId15"/>
    <p:sldId id="292" r:id="rId16"/>
    <p:sldId id="293" r:id="rId17"/>
    <p:sldId id="289" r:id="rId18"/>
    <p:sldId id="295" r:id="rId19"/>
    <p:sldId id="290" r:id="rId20"/>
    <p:sldId id="288" r:id="rId21"/>
    <p:sldId id="291" r:id="rId22"/>
    <p:sldId id="279" r:id="rId23"/>
    <p:sldId id="276" r:id="rId24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uXNwXZsNWszGsFpOeDdIFuoHM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>
      <p:cViewPr varScale="1">
        <p:scale>
          <a:sx n="56" d="100"/>
          <a:sy n="56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45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51fa63e1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151fa63e1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7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51fa63e1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151fa63e1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51fa63e1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151fa63e1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365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31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IN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Different FILTERS  bring out different features from the image</a:t>
            </a:r>
          </a:p>
          <a:p>
            <a:pPr rtl="0"/>
            <a:endParaRPr lang="en-IN" sz="2200" b="0" i="0" u="none" strike="noStrike" cap="none" dirty="0"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/>
            <a:r>
              <a:rPr lang="en-IN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For instance, in the edge detection FILTERS , if all the values in the region the Filter is superimposed on are equal. </a:t>
            </a:r>
          </a:p>
          <a:p>
            <a:pPr rtl="0"/>
            <a:endParaRPr lang="en-IN" sz="2200" b="0" i="0" u="none" strike="noStrike" cap="none" dirty="0"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/>
            <a:r>
              <a:rPr lang="en-IN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output of the weighted sum is going to be zero. Because there are 8 -1s and 1 +8 in the kernel. </a:t>
            </a:r>
          </a:p>
          <a:p>
            <a:pPr rtl="0"/>
            <a:r>
              <a:rPr lang="en-IN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But if the the pixel in the centre has a high value and the surrounding pixels have a low value, then the overall result is going to be a high value. It denotes that there is an edge present in </a:t>
            </a:r>
          </a:p>
          <a:p>
            <a:pPr rtl="0"/>
            <a:r>
              <a:rPr lang="en-IN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that region. </a:t>
            </a:r>
          </a:p>
          <a:p>
            <a:pPr rtl="0"/>
            <a:endParaRPr lang="en-IN" sz="2200" b="0" i="0" u="none" strike="noStrike" cap="none" dirty="0"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/>
            <a:r>
              <a:rPr lang="en-IN" sz="2200" b="1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More such filters and their results can be visualized in the tutorial notebook.</a:t>
            </a:r>
            <a:endParaRPr lang="en-IN" b="1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4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4"/>
          <p:cNvSpPr txBox="1">
            <a:spLocks noGrp="1"/>
          </p:cNvSpPr>
          <p:nvPr>
            <p:ph type="sldNum" idx="12"/>
          </p:nvPr>
        </p:nvSpPr>
        <p:spPr>
          <a:xfrm>
            <a:off x="23499775" y="12884250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499" cy="8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1pPr>
            <a:lvl2pPr marL="914400" lvl="1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2pPr>
            <a:lvl3pPr marL="1371600" lvl="2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3pPr>
            <a:lvl4pPr marL="1828800" lvl="3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4pPr>
            <a:lvl5pPr marL="2286000" lvl="4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>
            <a:spLocks noGrp="1"/>
          </p:cNvSpPr>
          <p:nvPr>
            <p:ph type="pic" idx="2"/>
          </p:nvPr>
        </p:nvSpPr>
        <p:spPr>
          <a:xfrm>
            <a:off x="11814854" y="3230211"/>
            <a:ext cx="11753235" cy="10447317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31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1pPr>
            <a:lvl2pPr marL="914400" lvl="1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marL="1371600" lvl="2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marL="1828800" lvl="3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marL="2286000" lvl="4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>
            <a:spLocks noGrp="1"/>
          </p:cNvSpPr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1pPr>
            <a:lvl2pPr marL="914400" lvl="1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2pPr>
            <a:lvl3pPr marL="1371600" lvl="2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3pPr>
            <a:lvl4pPr marL="1828800" lvl="3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4pPr>
            <a:lvl5pPr marL="2286000" lvl="4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>
            <a:spLocks noGrp="1"/>
          </p:cNvSpPr>
          <p:nvPr>
            <p:ph type="pic" idx="2"/>
          </p:nvPr>
        </p:nvSpPr>
        <p:spPr>
          <a:xfrm>
            <a:off x="12407900" y="5715000"/>
            <a:ext cx="11023600" cy="82550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33"/>
          <p:cNvSpPr>
            <a:spLocks noGrp="1"/>
          </p:cNvSpPr>
          <p:nvPr>
            <p:ph type="pic" idx="3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33"/>
          <p:cNvSpPr>
            <a:spLocks noGrp="1"/>
          </p:cNvSpPr>
          <p:nvPr>
            <p:ph type="pic" idx="4"/>
          </p:nvPr>
        </p:nvSpPr>
        <p:spPr>
          <a:xfrm>
            <a:off x="-825499" y="-2108200"/>
            <a:ext cx="13804901" cy="18443211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3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>
            <a:spLocks noGrp="1"/>
          </p:cNvSpPr>
          <p:nvPr>
            <p:ph type="body" idx="1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/>
            </a:lvl1pPr>
            <a:lvl2pPr marL="914400" lvl="1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marL="1371600" lvl="2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marL="1828800" lvl="3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marL="2286000" lvl="4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body" idx="2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marL="914400" lvl="1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marL="1371600" lvl="2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marL="1828800" lvl="3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marL="2286000" lvl="4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5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/>
          <p:nvPr/>
        </p:nvSpPr>
        <p:spPr>
          <a:xfrm>
            <a:off x="22109948" y="752552"/>
            <a:ext cx="731521" cy="731522"/>
          </a:xfrm>
          <a:prstGeom prst="ellipse">
            <a:avLst/>
          </a:prstGeom>
          <a:solidFill>
            <a:srgbClr val="D3D2D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endParaRPr sz="50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22276427" y="916143"/>
            <a:ext cx="44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9"/>
          <p:cNvSpPr txBox="1">
            <a:spLocks noGrp="1"/>
          </p:cNvSpPr>
          <p:nvPr>
            <p:ph type="ctrTitle"/>
          </p:nvPr>
        </p:nvSpPr>
        <p:spPr>
          <a:xfrm>
            <a:off x="831221" y="1985533"/>
            <a:ext cx="22721600" cy="5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13867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9pPr>
          </a:lstStyle>
          <a:p>
            <a:endParaRPr/>
          </a:p>
        </p:txBody>
      </p:sp>
      <p:sp>
        <p:nvSpPr>
          <p:cNvPr id="16" name="Google Shape;16;p39"/>
          <p:cNvSpPr txBox="1">
            <a:spLocks noGrp="1"/>
          </p:cNvSpPr>
          <p:nvPr>
            <p:ph type="subTitle" idx="1"/>
          </p:nvPr>
        </p:nvSpPr>
        <p:spPr>
          <a:xfrm>
            <a:off x="831200" y="7557667"/>
            <a:ext cx="22721600" cy="2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7467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0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6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4267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4267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4267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4267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4267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4267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4267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4267"/>
              </a:spcBef>
              <a:spcAft>
                <a:spcPts val="4267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>
            <a:spLocks noGrp="1"/>
          </p:cNvSpPr>
          <p:nvPr>
            <p:ph type="title"/>
          </p:nvPr>
        </p:nvSpPr>
        <p:spPr>
          <a:xfrm>
            <a:off x="831200" y="5735600"/>
            <a:ext cx="22721600" cy="2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>
            <a:spLocks noGrp="1"/>
          </p:cNvSpPr>
          <p:nvPr>
            <p:ph type="body" idx="1"/>
          </p:nvPr>
        </p:nvSpPr>
        <p:spPr>
          <a:xfrm>
            <a:off x="1676400" y="3651251"/>
            <a:ext cx="21031200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>
            <a:spLocks noGrp="1"/>
          </p:cNvSpPr>
          <p:nvPr>
            <p:ph type="pic" idx="2"/>
          </p:nvPr>
        </p:nvSpPr>
        <p:spPr>
          <a:xfrm>
            <a:off x="4280774" y="-1688429"/>
            <a:ext cx="15829857" cy="11849101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re">
  <p:cSld name="Title - Centr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673100" y="4572000"/>
            <a:ext cx="23050499" cy="4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>
            <a:spLocks noGrp="1"/>
          </p:cNvSpPr>
          <p:nvPr>
            <p:ph type="pic" idx="2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>
            <a:alpha val="48627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3"/>
          <p:cNvPicPr preferRelativeResize="0"/>
          <p:nvPr/>
        </p:nvPicPr>
        <p:blipFill rotWithShape="1">
          <a:blip r:embed="rId19">
            <a:alphaModFix/>
          </a:blip>
          <a:srcRect t="2114" r="2248"/>
          <a:stretch/>
        </p:blipFill>
        <p:spPr>
          <a:xfrm>
            <a:off x="0" y="0"/>
            <a:ext cx="24384001" cy="12366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3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499" cy="8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23"/>
          <p:cNvSpPr txBox="1"/>
          <p:nvPr/>
        </p:nvSpPr>
        <p:spPr>
          <a:xfrm>
            <a:off x="7391700" y="13075575"/>
            <a:ext cx="835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23"/>
          <p:cNvPicPr preferRelativeResize="0"/>
          <p:nvPr/>
        </p:nvPicPr>
        <p:blipFill rotWithShape="1">
          <a:blip r:embed="rId20">
            <a:alphaModFix/>
          </a:blip>
          <a:srcRect l="9021" t="12607" r="9029" b="9172"/>
          <a:stretch/>
        </p:blipFill>
        <p:spPr>
          <a:xfrm>
            <a:off x="407325" y="579154"/>
            <a:ext cx="2408651" cy="73484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xel#/media/File:Closeup_of_pixels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tanford.edu/~syyeung/cvweb/tutorial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merical-tours.com/matlab/multidim_1_color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evdocs/reference/generated/numpy.lib.format.html" TargetMode="External"/><Relationship Id="rId2" Type="http://schemas.openxmlformats.org/officeDocument/2006/relationships/hyperlink" Target="https://www.neonscience.org/resources/learning-hub/tutorials/about-hdf5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obe.com/in/creativecloud/file-types/image/comparison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omstandard.org/about-home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i.stanford.edu/~syyeung/cvweb/tutorial1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tanford.edu/~syyeung/cvweb/tutorial1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.org/about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in-en/topics/computer-vision#:~:text=Computer%20vision%20is%20a%20field,recommendations%20based%20on%20that%20information.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75" y="901"/>
            <a:ext cx="24384000" cy="13716000"/>
          </a:xfrm>
          <a:prstGeom prst="rect">
            <a:avLst/>
          </a:prstGeom>
          <a:noFill/>
          <a:ln w="28425" cap="flat" cmpd="sng">
            <a:solidFill>
              <a:srgbClr val="1836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713960" y="4668294"/>
            <a:ext cx="21514896" cy="7998837"/>
          </a:xfrm>
          <a:prstGeom prst="roundRect">
            <a:avLst>
              <a:gd name="adj" fmla="val 11919"/>
            </a:avLst>
          </a:prstGeom>
          <a:solidFill>
            <a:srgbClr val="D5D5D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697126" y="3794751"/>
            <a:ext cx="21548565" cy="2023325"/>
          </a:xfrm>
          <a:prstGeom prst="rect">
            <a:avLst/>
          </a:prstGeom>
          <a:solidFill>
            <a:srgbClr val="3974AE"/>
          </a:solidFill>
          <a:ln>
            <a:noFill/>
          </a:ln>
          <a:effectLst>
            <a:outerShdw blurRad="63500" dist="25400" dir="5400000" rotWithShape="0">
              <a:srgbClr val="7587A0">
                <a:alpha val="48627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9" name="Google Shape;79;p1"/>
          <p:cNvCxnSpPr/>
          <p:nvPr/>
        </p:nvCxnSpPr>
        <p:spPr>
          <a:xfrm rot="10800000">
            <a:off x="10340357" y="6800188"/>
            <a:ext cx="0" cy="4804909"/>
          </a:xfrm>
          <a:prstGeom prst="straightConnector1">
            <a:avLst/>
          </a:prstGeom>
          <a:noFill/>
          <a:ln w="12700" cap="flat" cmpd="sng">
            <a:solidFill>
              <a:srgbClr val="1F263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0" name="Google Shape;80;p1"/>
          <p:cNvSpPr txBox="1"/>
          <p:nvPr/>
        </p:nvSpPr>
        <p:spPr>
          <a:xfrm>
            <a:off x="2071844" y="7304689"/>
            <a:ext cx="7543117" cy="379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974AE"/>
                </a:solidFill>
                <a:latin typeface="Arial"/>
                <a:ea typeface="Arial"/>
                <a:cs typeface="Arial"/>
                <a:sym typeface="Arial"/>
              </a:rPr>
              <a:t>POST GRADUATE </a:t>
            </a:r>
            <a:r>
              <a:rPr lang="en-US" sz="10000" b="0" i="0" u="none" strike="noStrike" cap="none">
                <a:solidFill>
                  <a:srgbClr val="3C4452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11435803" y="6769759"/>
            <a:ext cx="10430821" cy="379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lang="en-US" sz="30000" b="0" i="0" u="none" strike="noStrike" cap="none">
                <a:solidFill>
                  <a:srgbClr val="3974AE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en-US" sz="30000" b="0" i="0" u="none" strike="noStrike" cap="none">
                <a:solidFill>
                  <a:srgbClr val="3C4452"/>
                </a:solidFill>
                <a:latin typeface="Arial"/>
                <a:ea typeface="Arial"/>
                <a:cs typeface="Arial"/>
                <a:sym typeface="Arial"/>
              </a:rPr>
              <a:t>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11955867" y="10416791"/>
            <a:ext cx="9390693" cy="86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1"/>
              <a:buFont typeface="Arial"/>
              <a:buNone/>
            </a:pPr>
            <a:r>
              <a:rPr lang="en-US" sz="3101" b="0" i="0" u="none" strike="noStrike" cap="none">
                <a:solidFill>
                  <a:srgbClr val="3C4452"/>
                </a:solidFill>
                <a:latin typeface="Arial"/>
                <a:ea typeface="Arial"/>
                <a:cs typeface="Arial"/>
                <a:sym typeface="Arial"/>
              </a:rPr>
              <a:t>ARTIFICIAL INTELLIGENCE &amp;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" descr="Screenshot 2021-02-22 at 11.52.34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466" y="679884"/>
            <a:ext cx="3287533" cy="113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 descr="Screenshot 2021-02-22 at 11.52.22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2467" y="595530"/>
            <a:ext cx="4065589" cy="1168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"/>
          <p:cNvCxnSpPr/>
          <p:nvPr/>
        </p:nvCxnSpPr>
        <p:spPr>
          <a:xfrm rot="10800000">
            <a:off x="3286080" y="595529"/>
            <a:ext cx="0" cy="11358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86" name="Google Shape;86;p1"/>
          <p:cNvCxnSpPr/>
          <p:nvPr/>
        </p:nvCxnSpPr>
        <p:spPr>
          <a:xfrm rot="10800000">
            <a:off x="7936245" y="679777"/>
            <a:ext cx="0" cy="11358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7" name="Google Shape;87;p1"/>
          <p:cNvSpPr txBox="1">
            <a:spLocks noGrp="1"/>
          </p:cNvSpPr>
          <p:nvPr>
            <p:ph type="sldNum" idx="12"/>
          </p:nvPr>
        </p:nvSpPr>
        <p:spPr>
          <a:xfrm>
            <a:off x="23499775" y="12884228"/>
            <a:ext cx="419101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4755563" y="4547220"/>
            <a:ext cx="15431701" cy="102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1"/>
              <a:buFont typeface="Arial"/>
              <a:buNone/>
            </a:pPr>
            <a:r>
              <a:rPr lang="en-US" sz="7501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Computer Vision - Week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8000" dirty="0"/>
              <a:t>Concept of Pixels</a:t>
            </a:r>
            <a:endParaRPr sz="8000" dirty="0"/>
          </a:p>
        </p:txBody>
      </p:sp>
      <p:sp>
        <p:nvSpPr>
          <p:cNvPr id="121" name="Google Shape;121;p5"/>
          <p:cNvSpPr txBox="1"/>
          <p:nvPr/>
        </p:nvSpPr>
        <p:spPr>
          <a:xfrm>
            <a:off x="535718" y="4522498"/>
            <a:ext cx="14561137" cy="610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lang="en-US" sz="3200" b="0" i="0" u="none" strike="noStrike" cap="none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Smallest unit of an Image is calle</a:t>
            </a:r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 as Pixel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endParaRPr lang="en-US" sz="3200" b="0" i="0" u="none" strike="noStrike" cap="none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pixel is identified by its row and column number</a:t>
            </a:r>
            <a:endParaRPr lang="en-US" sz="32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endParaRPr lang="en-US" sz="3200" b="0" i="0" u="none" strike="noStrike" cap="none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Pixel values range from 0 – 255</a:t>
            </a:r>
          </a:p>
        </p:txBody>
      </p:sp>
      <p:sp>
        <p:nvSpPr>
          <p:cNvPr id="122" name="Google Shape;122;p5"/>
          <p:cNvSpPr txBox="1"/>
          <p:nvPr/>
        </p:nvSpPr>
        <p:spPr>
          <a:xfrm>
            <a:off x="122755" y="13000800"/>
            <a:ext cx="90304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lvl="0">
              <a:buSzPts val="1600"/>
            </a:pPr>
            <a:r>
              <a:rPr lang="en-US" sz="16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</a:t>
            </a:r>
            <a:r>
              <a:rPr lang="en-US" sz="1600" i="1" dirty="0">
                <a:latin typeface="Helvetica Neue"/>
                <a:ea typeface="Helvetica Neue"/>
                <a:cs typeface="Helvetica Neue"/>
                <a:sym typeface="Helvetica Neue"/>
              </a:rPr>
              <a:t>source: </a:t>
            </a:r>
            <a:r>
              <a:rPr lang="en-US" sz="1600" i="1" dirty="0"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wiki</a:t>
            </a:r>
            <a:endParaRPr sz="1600" b="0" i="1" u="none" strike="noStrike" cap="none" dirty="0">
              <a:solidFill>
                <a:srgbClr val="365F9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9BB4D-6952-4C4F-AD73-58D969621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3595" y="3747916"/>
            <a:ext cx="6362700" cy="5016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232FC-125A-E14D-8148-9046C9E9E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Arial"/>
              </a:rPr>
              <a:t>Each pixel has R, G, B layers</a:t>
            </a:r>
          </a:p>
          <a:p>
            <a:endParaRPr lang="en-US" sz="32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Arial"/>
            </a:endParaRPr>
          </a:p>
          <a:p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Arial"/>
              </a:rPr>
              <a:t>Each layer i.e. (R, G, B) can take 256 values from 0 – 255 representing 256 different shades respectively </a:t>
            </a:r>
          </a:p>
          <a:p>
            <a:endParaRPr lang="en-US" sz="32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Arial"/>
            </a:endParaRPr>
          </a:p>
          <a:p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Arial"/>
              </a:rPr>
              <a:t>We need 8 bits /  1 byte to store 256 values because 2^8 = 256</a:t>
            </a:r>
          </a:p>
          <a:p>
            <a:endParaRPr lang="en-US" sz="32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Arial"/>
            </a:endParaRPr>
          </a:p>
          <a:p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Arial"/>
              </a:rPr>
              <a:t>Therefore, we need 3 bytes (for R, G, B layers respectively) for every pixel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95BC1-3D32-8C4D-A777-130E8F9048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8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8C04-4422-7344-BD79-460BA9F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/>
              <a:t>Pixel representation of the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84F69-2AEA-3E49-9EA7-F1A4E9F6F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288" y="4436110"/>
            <a:ext cx="12077842" cy="59194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E00EA-2C7D-1C4E-A06A-D26A960292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70DBE-597B-D649-85F2-FF57F96B02D2}"/>
              </a:ext>
            </a:extLst>
          </p:cNvPr>
          <p:cNvSpPr txBox="1"/>
          <p:nvPr/>
        </p:nvSpPr>
        <p:spPr>
          <a:xfrm>
            <a:off x="360947" y="11847791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source: </a:t>
            </a:r>
            <a:r>
              <a:rPr lang="en-US" dirty="0">
                <a:hlinkClick r:id="rId3"/>
              </a:rPr>
              <a:t>stanford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4D5C-8543-D944-B010-64ECF00B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									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6C6D5-6938-C346-A4B6-A3E515E8E3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752B2-C50D-F647-8ABF-433AF0721D2B}"/>
              </a:ext>
            </a:extLst>
          </p:cNvPr>
          <p:cNvSpPr txBox="1"/>
          <p:nvPr/>
        </p:nvSpPr>
        <p:spPr>
          <a:xfrm>
            <a:off x="1251284" y="11405937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numerical-tours</a:t>
            </a:r>
            <a:r>
              <a:rPr lang="en-US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A4AF9-B57F-7B40-A657-BEDA518F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55" y="3175668"/>
            <a:ext cx="9719161" cy="823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0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28DD-039C-444B-8926-3DEEACC0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	</a:t>
            </a:r>
            <a:r>
              <a:rPr lang="en-US" sz="8000" dirty="0"/>
              <a:t>Image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3797A-345B-6548-97E9-B93E7108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199" y="3073267"/>
            <a:ext cx="22721600" cy="9110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H5 : 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H5 or HDF5- hierarchical data format designed to store large amount of data</a:t>
            </a:r>
          </a:p>
          <a:p>
            <a:pPr marL="114300" indent="0">
              <a:buNone/>
            </a:pPr>
            <a:r>
              <a:rPr lang="en-IN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HDF5 uses a "file directory" like structure that allows us to organize data within the file in many different structured ways as inside computer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NPY: 		</a:t>
            </a:r>
          </a:p>
          <a:p>
            <a:pPr marL="114300" indent="0">
              <a:buNone/>
            </a:pPr>
            <a:r>
              <a:rPr lang="en-IN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The .</a:t>
            </a:r>
            <a:r>
              <a:rPr lang="en-IN" sz="3200" dirty="0" err="1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npy</a:t>
            </a:r>
            <a:r>
              <a:rPr lang="en-IN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 format is the standard binary file format in NumPy for persisting a single arbitrary NumPy array on disk</a:t>
            </a:r>
          </a:p>
          <a:p>
            <a:pPr marL="114300" indent="0">
              <a:buNone/>
            </a:pPr>
            <a:r>
              <a:rPr lang="en-IN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The format stores all of the shape and </a:t>
            </a:r>
            <a:r>
              <a:rPr lang="en-IN" sz="3200" dirty="0" err="1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dtype</a:t>
            </a:r>
            <a:r>
              <a:rPr lang="en-IN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 information necessary to reconstruct the array correctly even on another machine with a different architecture</a:t>
            </a:r>
            <a:endParaRPr lang="en-US" sz="3200" dirty="0">
              <a:solidFill>
                <a:srgbClr val="434343"/>
              </a:solidFill>
              <a:latin typeface="Helvetica Neue"/>
              <a:ea typeface="Helvetica Neue"/>
              <a:cs typeface="Helvetica Neue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3200" b="1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Note</a:t>
            </a:r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: Images stored in H5 and NPY format require python code to read it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CDA15-CF26-D047-93E2-09EADB247F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A6812-FFF9-FF4A-A086-A8AE33AED3A3}"/>
              </a:ext>
            </a:extLst>
          </p:cNvPr>
          <p:cNvSpPr txBox="1"/>
          <p:nvPr/>
        </p:nvSpPr>
        <p:spPr>
          <a:xfrm>
            <a:off x="144379" y="13114421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source: </a:t>
            </a:r>
            <a:r>
              <a:rPr lang="en-US" dirty="0">
                <a:hlinkClick r:id="rId2"/>
              </a:rPr>
              <a:t>neonscience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0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A0574-D3AA-B641-AFBD-00E0CAE6B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200" y="2478505"/>
            <a:ext cx="22721600" cy="8807116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PNG: 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PNG is short for Portable Network Graphic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The PNG format uses lossless compression ( means it retains all of its original information when compressed )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Used for LOGOS with transparent backgrounds</a:t>
            </a:r>
          </a:p>
          <a:p>
            <a:pPr marL="114300" indent="0">
              <a:buNone/>
            </a:pPr>
            <a:endParaRPr lang="en-US" sz="3200" dirty="0">
              <a:solidFill>
                <a:srgbClr val="434343"/>
              </a:solidFill>
              <a:latin typeface="Helvetica Neue"/>
              <a:ea typeface="Helvetica Neue"/>
              <a:cs typeface="Helvetica Neue"/>
            </a:endParaRPr>
          </a:p>
          <a:p>
            <a:pPr marL="114300" indent="0">
              <a:buNone/>
            </a:pPr>
            <a:r>
              <a:rPr lang="en-US" dirty="0"/>
              <a:t>JPEG OR JPG: 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Jpeg is a lossy compression file format ( original information is lost )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Usually small in size hence transfer of images is easy</a:t>
            </a:r>
          </a:p>
          <a:p>
            <a:pPr marL="114300" indent="0">
              <a:buNone/>
            </a:pPr>
            <a:endParaRPr lang="en-US" sz="3200" dirty="0">
              <a:solidFill>
                <a:srgbClr val="434343"/>
              </a:solidFill>
              <a:latin typeface="Helvetica Neue"/>
              <a:ea typeface="Helvetica Neue"/>
              <a:cs typeface="Helvetica Neue"/>
            </a:endParaRPr>
          </a:p>
          <a:p>
            <a:pPr marL="114300" indent="0">
              <a:buNone/>
            </a:pPr>
            <a:r>
              <a:rPr lang="en-US" dirty="0"/>
              <a:t>BMP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BMP- short for bitmap 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This file format maintains high image quality and a large amount of detail while treating each individual image pixel as its own entity</a:t>
            </a:r>
          </a:p>
          <a:p>
            <a:pPr marL="114300" indent="0">
              <a:buNone/>
            </a:pPr>
            <a:endParaRPr lang="en-US" sz="3200" dirty="0">
              <a:solidFill>
                <a:srgbClr val="434343"/>
              </a:solidFill>
              <a:latin typeface="Helvetica Neue"/>
              <a:ea typeface="Helvetica Neue"/>
              <a:cs typeface="Helvetica Neue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D3755-0E9E-4449-A9E7-7363633779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3E9B1A-7C1D-2C4A-8BC3-A075540C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	</a:t>
            </a:r>
            <a:r>
              <a:rPr lang="en-US" sz="8000" dirty="0"/>
              <a:t>Image formats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48573-8F3A-E941-905B-DF7F947AEC51}"/>
              </a:ext>
            </a:extLst>
          </p:cNvPr>
          <p:cNvSpPr txBox="1"/>
          <p:nvPr/>
        </p:nvSpPr>
        <p:spPr>
          <a:xfrm>
            <a:off x="433137" y="12224084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Adobe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0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F0DD6-3E4D-B347-BEE5-67FC96DDF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DICOM ( used in medical applications )</a:t>
            </a:r>
          </a:p>
          <a:p>
            <a:r>
              <a:rPr lang="en-IN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Digital Imaging and Communications in Medicine — is the international standard for medical images and related information. </a:t>
            </a:r>
          </a:p>
          <a:p>
            <a:r>
              <a:rPr lang="en-IN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It defines the formats for medical images that can be exchanged with the data and quality necessary for clinical use</a:t>
            </a:r>
          </a:p>
          <a:p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DICOM is implemented in almost every radiology, cardiology imaging, and radiotherapy device (X-ray, CT, MRI, ultrasound, etc.),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7B6CB-13E6-6346-93EB-F6818224E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FA5E94-FC99-274C-A7E9-8C0912FA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	</a:t>
            </a:r>
            <a:r>
              <a:rPr lang="en-US" sz="8000" dirty="0"/>
              <a:t>Image formats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B9C0A-B931-6E4F-A173-77536444389A}"/>
              </a:ext>
            </a:extLst>
          </p:cNvPr>
          <p:cNvSpPr txBox="1"/>
          <p:nvPr/>
        </p:nvSpPr>
        <p:spPr>
          <a:xfrm>
            <a:off x="742950" y="12773025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Dicom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3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7C577-A0B4-8040-89F6-5E35A4E1D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3600" dirty="0"/>
              <a:t>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DC45D-97C4-E840-A7AD-7A3301E202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8" name="Google Shape;114;g1151fa63e12_0_123">
            <a:extLst>
              <a:ext uri="{FF2B5EF4-FFF2-40B4-BE49-F238E27FC236}">
                <a16:creationId xmlns:a16="http://schemas.microsoft.com/office/drawing/2014/main" id="{C83C6EEE-0F7D-9E46-BCD7-AECC13BCB6EB}"/>
              </a:ext>
            </a:extLst>
          </p:cNvPr>
          <p:cNvSpPr txBox="1">
            <a:spLocks/>
          </p:cNvSpPr>
          <p:nvPr/>
        </p:nvSpPr>
        <p:spPr>
          <a:xfrm>
            <a:off x="831200" y="5735600"/>
            <a:ext cx="22721600" cy="2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algn="ctr">
              <a:buSzPts val="3600"/>
            </a:pPr>
            <a:r>
              <a:rPr lang="en-US" sz="8000" b="1" u="sng" dirty="0">
                <a:solidFill>
                  <a:srgbClr val="365F91"/>
                </a:solidFill>
              </a:rPr>
              <a:t>Image </a:t>
            </a:r>
            <a:r>
              <a:rPr lang="en-US" sz="8000" b="1" u="sng" dirty="0">
                <a:solidFill>
                  <a:srgbClr val="039BE5"/>
                </a:solidFill>
                <a:latin typeface="Helvetica Neue Light"/>
                <a:ea typeface="Helvetica Neue Light"/>
                <a:sym typeface="Helvetica Neue Light"/>
              </a:rPr>
              <a:t>Processing</a:t>
            </a:r>
            <a:endParaRPr lang="en-US" sz="8000" u="sng" dirty="0">
              <a:solidFill>
                <a:srgbClr val="039BE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217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3D069-6FDC-8B4A-B96A-1B9A5DDA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200" y="3139439"/>
            <a:ext cx="21762021" cy="9295806"/>
          </a:xfrm>
        </p:spPr>
        <p:txBody>
          <a:bodyPr/>
          <a:lstStyle/>
          <a:p>
            <a:r>
              <a:rPr lang="en-US" sz="36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Image processing is a method to perform certain operations on an image to extract useful information from it</a:t>
            </a:r>
          </a:p>
          <a:p>
            <a:pPr marL="114300" indent="0">
              <a:buNone/>
            </a:pPr>
            <a:endParaRPr lang="en-US" sz="3600" dirty="0">
              <a:solidFill>
                <a:srgbClr val="434343"/>
              </a:solidFill>
              <a:latin typeface="Helvetica Neue"/>
              <a:ea typeface="Helvetica Neue"/>
              <a:cs typeface="Helvetica Neue"/>
            </a:endParaRPr>
          </a:p>
          <a:p>
            <a:r>
              <a:rPr lang="en-US" sz="36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Image processing operations include </a:t>
            </a:r>
          </a:p>
          <a:p>
            <a:pPr marL="114300" indent="0">
              <a:buNone/>
            </a:pPr>
            <a:endParaRPr lang="en-US" sz="3600" dirty="0">
              <a:solidFill>
                <a:srgbClr val="434343"/>
              </a:solidFill>
              <a:latin typeface="Helvetica Neue"/>
              <a:ea typeface="Helvetica Neue"/>
              <a:cs typeface="Helvetica Neue"/>
            </a:endParaRPr>
          </a:p>
          <a:p>
            <a:pPr marL="857250" indent="-742950">
              <a:buFont typeface="+mj-lt"/>
              <a:buAutoNum type="alphaLcParenR"/>
            </a:pPr>
            <a:r>
              <a:rPr lang="en-US" sz="36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	Smoothing </a:t>
            </a:r>
          </a:p>
          <a:p>
            <a:pPr marL="857250" indent="-742950">
              <a:buFont typeface="+mj-lt"/>
              <a:buAutoNum type="alphaLcParenR"/>
            </a:pPr>
            <a:r>
              <a:rPr lang="en-US" sz="36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Sharpening </a:t>
            </a:r>
          </a:p>
          <a:p>
            <a:pPr marL="857250" indent="-742950">
              <a:buFont typeface="+mj-lt"/>
              <a:buAutoNum type="alphaLcParenR"/>
            </a:pPr>
            <a:r>
              <a:rPr lang="en-US" sz="36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Edge Detection</a:t>
            </a:r>
          </a:p>
          <a:p>
            <a:pPr marL="857250" indent="-742950">
              <a:buFont typeface="+mj-lt"/>
              <a:buAutoNum type="alphaLcParenR"/>
            </a:pPr>
            <a:r>
              <a:rPr lang="en-US" sz="36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Contour detection etc.</a:t>
            </a:r>
          </a:p>
          <a:p>
            <a:endParaRPr lang="en-US" sz="3600" dirty="0">
              <a:solidFill>
                <a:srgbClr val="434343"/>
              </a:solidFill>
              <a:latin typeface="Helvetica Neue"/>
              <a:ea typeface="Helvetica Neue"/>
              <a:cs typeface="Helvetica Neue"/>
            </a:endParaRPr>
          </a:p>
          <a:p>
            <a:endParaRPr lang="en-US" sz="3600" dirty="0">
              <a:solidFill>
                <a:srgbClr val="434343"/>
              </a:solidFill>
              <a:latin typeface="Helvetica Neue"/>
              <a:ea typeface="Helvetica Neue"/>
              <a:cs typeface="Helvetica Neue"/>
            </a:endParaRPr>
          </a:p>
          <a:p>
            <a:endParaRPr lang="en-US" sz="3200" dirty="0">
              <a:solidFill>
                <a:srgbClr val="434343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A94-97F9-E140-815C-2BB2C1AA95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F96DB-F2C4-D14D-AF21-F572A6482D6F}"/>
              </a:ext>
            </a:extLst>
          </p:cNvPr>
          <p:cNvSpPr txBox="1"/>
          <p:nvPr/>
        </p:nvSpPr>
        <p:spPr>
          <a:xfrm>
            <a:off x="360947" y="11847791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</a:t>
            </a:r>
            <a:r>
              <a:rPr lang="en-US" dirty="0" err="1"/>
              <a:t>sourc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stanford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1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0D-F534-BB4D-ADB0-3C291249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			</a:t>
            </a:r>
            <a:endParaRPr lang="en-US" sz="8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F7308-C2D7-B842-8F69-B15DBFFA5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3600" b="1" dirty="0">
              <a:solidFill>
                <a:srgbClr val="434343"/>
              </a:solidFill>
              <a:latin typeface="Helvetica Neue"/>
              <a:ea typeface="Helvetica Neue"/>
              <a:cs typeface="Helvetica Neue"/>
            </a:endParaRPr>
          </a:p>
          <a:p>
            <a:pPr marL="114300" indent="0">
              <a:buNone/>
            </a:pPr>
            <a:endParaRPr lang="en-US" sz="3600" dirty="0">
              <a:solidFill>
                <a:srgbClr val="434343"/>
              </a:solidFill>
              <a:latin typeface="Helvetica Neue"/>
              <a:ea typeface="Helvetica Neue"/>
              <a:cs typeface="Helvetica Neue"/>
            </a:endParaRPr>
          </a:p>
          <a:p>
            <a:pPr marL="114300" indent="0">
              <a:buNone/>
            </a:pPr>
            <a:endParaRPr lang="en-US" sz="3600" dirty="0">
              <a:solidFill>
                <a:srgbClr val="434343"/>
              </a:solidFill>
              <a:latin typeface="Helvetica Neue"/>
              <a:ea typeface="Helvetica Neue"/>
              <a:cs typeface="Helvetica Neue"/>
            </a:endParaRPr>
          </a:p>
          <a:p>
            <a:pPr marL="114300" indent="0">
              <a:buNone/>
            </a:pPr>
            <a:endParaRPr lang="en-US" sz="3600" dirty="0">
              <a:solidFill>
                <a:srgbClr val="434343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D3200-8AE3-D34D-A23E-36426D9620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E4605-D3A5-BB46-BF50-1427C6BD928A}"/>
              </a:ext>
            </a:extLst>
          </p:cNvPr>
          <p:cNvSpPr txBox="1"/>
          <p:nvPr/>
        </p:nvSpPr>
        <p:spPr>
          <a:xfrm>
            <a:off x="360947" y="11847791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source: </a:t>
            </a:r>
            <a:r>
              <a:rPr lang="en-US" dirty="0">
                <a:hlinkClick r:id="rId3"/>
              </a:rPr>
              <a:t>stanford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C56707-F96C-0045-99BF-D8DD06E32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542" y="7628467"/>
            <a:ext cx="12556839" cy="3014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EBCCF1-17FB-EE48-BD77-2CF874B29FC4}"/>
              </a:ext>
            </a:extLst>
          </p:cNvPr>
          <p:cNvSpPr txBox="1"/>
          <p:nvPr/>
        </p:nvSpPr>
        <p:spPr>
          <a:xfrm>
            <a:off x="831199" y="3073267"/>
            <a:ext cx="185223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FILTERS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Filters are used to modify or enhance image properties and/or to extract valuable information from the pictures such as edges, corners etc..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34343"/>
              </a:solidFill>
              <a:latin typeface="Helvetica Neue"/>
              <a:ea typeface="Helvetica Neue"/>
              <a:cs typeface="Helvetica Neue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Filters take as input an image and extract information out of it in form of pixel intensity gradients and their locations which is used to generate feature map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Ex:  EDGE DETECTION OPERATION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0AADA-73CC-5A4B-9745-847913C89220}"/>
              </a:ext>
            </a:extLst>
          </p:cNvPr>
          <p:cNvSpPr txBox="1"/>
          <p:nvPr/>
        </p:nvSpPr>
        <p:spPr>
          <a:xfrm>
            <a:off x="4849839" y="10381123"/>
            <a:ext cx="2756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IMAGE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08774-A673-5646-8E74-77E952767F0C}"/>
              </a:ext>
            </a:extLst>
          </p:cNvPr>
          <p:cNvSpPr txBox="1"/>
          <p:nvPr/>
        </p:nvSpPr>
        <p:spPr>
          <a:xfrm>
            <a:off x="10068149" y="10381123"/>
            <a:ext cx="167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96ABB-2A95-EA44-A4CF-4E9E0443AE24}"/>
              </a:ext>
            </a:extLst>
          </p:cNvPr>
          <p:cNvSpPr txBox="1"/>
          <p:nvPr/>
        </p:nvSpPr>
        <p:spPr>
          <a:xfrm>
            <a:off x="13884955" y="10331821"/>
            <a:ext cx="5468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IMAGE WITH EDGE DETECTED OUTPUT</a:t>
            </a:r>
          </a:p>
        </p:txBody>
      </p:sp>
    </p:spTree>
    <p:extLst>
      <p:ext uri="{BB962C8B-B14F-4D97-AF65-F5344CB8AC3E}">
        <p14:creationId xmlns:p14="http://schemas.microsoft.com/office/powerpoint/2010/main" val="107534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ctrTitle"/>
          </p:nvPr>
        </p:nvSpPr>
        <p:spPr>
          <a:xfrm>
            <a:off x="831200" y="4526235"/>
            <a:ext cx="22721600" cy="2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</a:pPr>
            <a:r>
              <a:rPr lang="en-US" sz="12000" u="sng" dirty="0">
                <a:solidFill>
                  <a:srgbClr val="365F91"/>
                </a:solidFill>
                <a:latin typeface="Gill Sans" panose="020B0604020202020204" charset="0"/>
                <a:sym typeface="Helvetica Neue Light"/>
              </a:rPr>
              <a:t>Week</a:t>
            </a:r>
            <a:r>
              <a:rPr lang="en-US" sz="12000" u="sng" dirty="0">
                <a:solidFill>
                  <a:srgbClr val="365F91"/>
                </a:solidFill>
                <a:latin typeface="Gill Sans" panose="020B0604020202020204" charset="0"/>
              </a:rPr>
              <a:t> </a:t>
            </a:r>
            <a:r>
              <a:rPr lang="en-US" sz="12000" u="sng" dirty="0">
                <a:latin typeface="Gill Sans" panose="020B0604020202020204" charset="0"/>
              </a:rPr>
              <a:t>1</a:t>
            </a:r>
            <a:endParaRPr sz="12000" u="sng" dirty="0">
              <a:solidFill>
                <a:srgbClr val="365F91"/>
              </a:solidFill>
              <a:latin typeface="Gill Sans" panose="020B0604020202020204" charset="0"/>
              <a:sym typeface="Helvetica Neue Light"/>
            </a:endParaRPr>
          </a:p>
        </p:txBody>
      </p:sp>
      <p:sp>
        <p:nvSpPr>
          <p:cNvPr id="94" name="Google Shape;94;p4"/>
          <p:cNvSpPr txBox="1">
            <a:spLocks noGrp="1"/>
          </p:cNvSpPr>
          <p:nvPr>
            <p:ph type="subTitle" idx="1"/>
          </p:nvPr>
        </p:nvSpPr>
        <p:spPr>
          <a:xfrm>
            <a:off x="831200" y="7076168"/>
            <a:ext cx="22721600" cy="2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8000" u="sng" dirty="0">
                <a:solidFill>
                  <a:srgbClr val="039BE5"/>
                </a:solidFill>
              </a:rPr>
              <a:t>Introduction to Images and Formats</a:t>
            </a:r>
            <a:endParaRPr sz="8000" u="sng" dirty="0">
              <a:solidFill>
                <a:srgbClr val="039BE5"/>
              </a:solidFill>
            </a:endParaRPr>
          </a:p>
        </p:txBody>
      </p:sp>
      <p:sp>
        <p:nvSpPr>
          <p:cNvPr id="95" name="Google Shape;95;p4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59F8-A068-474E-827C-EB7B9EA4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	</a:t>
            </a:r>
            <a:r>
              <a:rPr lang="en-US" sz="8000" dirty="0"/>
              <a:t>OpenCV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90989-1498-094E-B285-AB579AD2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200" y="3073267"/>
            <a:ext cx="21523474" cy="3784733"/>
          </a:xfrm>
        </p:spPr>
        <p:txBody>
          <a:bodyPr/>
          <a:lstStyle/>
          <a:p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Arial"/>
              </a:rPr>
              <a:t>OpenCV is an open-source computer vision and machine learning software library</a:t>
            </a:r>
          </a:p>
          <a:p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Arial"/>
              </a:rPr>
              <a:t>The library has more than 2500 optimized algorithms</a:t>
            </a:r>
          </a:p>
          <a:p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Arial"/>
              </a:rPr>
              <a:t>These algorithms can be used to detect and recognize faces, identify objects, classify human actions in videos,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Arial"/>
              </a:rPr>
              <a:t> track camera movements, track moving objects </a:t>
            </a:r>
            <a:r>
              <a:rPr lang="en-US" sz="3200" dirty="0" err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Arial"/>
              </a:rPr>
              <a:t>etc</a:t>
            </a:r>
            <a:endParaRPr lang="en-US" sz="32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Arial"/>
            </a:endParaRPr>
          </a:p>
          <a:p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Open cv library can be installed via PIP or </a:t>
            </a:r>
            <a:r>
              <a:rPr lang="en-US" sz="3200" dirty="0" err="1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Conda</a:t>
            </a:r>
            <a:r>
              <a:rPr lang="en-US" sz="3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</a:rPr>
              <a:t> methods</a:t>
            </a:r>
          </a:p>
          <a:p>
            <a:pPr marL="114300" indent="0">
              <a:buNone/>
            </a:pPr>
            <a:endParaRPr lang="en-US" sz="3200" dirty="0">
              <a:solidFill>
                <a:srgbClr val="434343"/>
              </a:solidFill>
              <a:latin typeface="Helvetica Neue"/>
              <a:ea typeface="Helvetica Neue"/>
              <a:cs typeface="Helvetica Neue"/>
            </a:endParaRPr>
          </a:p>
          <a:p>
            <a:endParaRPr lang="en-US" sz="32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Arial"/>
            </a:endParaRPr>
          </a:p>
          <a:p>
            <a:endParaRPr lang="en-US" sz="32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Arial"/>
            </a:endParaRPr>
          </a:p>
          <a:p>
            <a:pPr marL="114300" indent="0">
              <a:buNone/>
            </a:pPr>
            <a:endParaRPr lang="en-US" sz="32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E8849-4C7F-1D45-8852-2FDA10C9B7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5D764-1F61-E347-90A5-252CC964798B}"/>
              </a:ext>
            </a:extLst>
          </p:cNvPr>
          <p:cNvSpPr txBox="1"/>
          <p:nvPr/>
        </p:nvSpPr>
        <p:spPr>
          <a:xfrm>
            <a:off x="914400" y="12079705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</a:t>
            </a:r>
            <a:r>
              <a:rPr lang="en-US" dirty="0">
                <a:hlinkClick r:id="rId2"/>
              </a:rPr>
              <a:t>Opencv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39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592E6A-AAA7-8B40-AAA1-9232E63FE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221" y="6258256"/>
            <a:ext cx="22721600" cy="2113600"/>
          </a:xfrm>
        </p:spPr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86D30-E17E-FA4B-92E2-9AB023EC01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1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ctrTitle"/>
          </p:nvPr>
        </p:nvSpPr>
        <p:spPr>
          <a:xfrm>
            <a:off x="831221" y="1985533"/>
            <a:ext cx="22721600" cy="5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</a:pPr>
            <a:r>
              <a:rPr lang="en-US" sz="12000" u="sng" dirty="0">
                <a:solidFill>
                  <a:srgbClr val="365F91"/>
                </a:solidFill>
              </a:rPr>
              <a:t>Thank</a:t>
            </a:r>
            <a:r>
              <a:rPr lang="en-US" sz="12000" u="sng" dirty="0"/>
              <a:t> </a:t>
            </a:r>
            <a:r>
              <a:rPr lang="en-US" sz="12000" u="sng" dirty="0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r>
              <a:rPr lang="en-US" sz="12000" u="sng" dirty="0"/>
              <a:t> </a:t>
            </a:r>
            <a:r>
              <a:rPr lang="en-US" sz="12000" u="sng" dirty="0">
                <a:solidFill>
                  <a:srgbClr val="999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:)</a:t>
            </a:r>
            <a:endParaRPr sz="12000" u="sng" dirty="0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38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716D7E-ABC1-B24D-A76A-31CFF32B2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221" y="7833589"/>
            <a:ext cx="22721600" cy="2113600"/>
          </a:xfrm>
        </p:spPr>
        <p:txBody>
          <a:bodyPr/>
          <a:lstStyle/>
          <a:p>
            <a:r>
              <a:rPr lang="en-US" dirty="0"/>
              <a:t>Questions ?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/>
          <p:nvPr/>
        </p:nvSpPr>
        <p:spPr>
          <a:xfrm>
            <a:off x="4" y="19823"/>
            <a:ext cx="24383997" cy="13790739"/>
          </a:xfrm>
          <a:prstGeom prst="rect">
            <a:avLst/>
          </a:prstGeom>
          <a:gradFill>
            <a:gsLst>
              <a:gs pos="0">
                <a:srgbClr val="051249"/>
              </a:gs>
              <a:gs pos="50000">
                <a:srgbClr val="040F47"/>
              </a:gs>
              <a:gs pos="100000">
                <a:srgbClr val="020842"/>
              </a:gs>
            </a:gsLst>
            <a:lin ang="5400012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0"/>
          <p:cNvPicPr preferRelativeResize="0"/>
          <p:nvPr/>
        </p:nvPicPr>
        <p:blipFill rotWithShape="1">
          <a:blip r:embed="rId3">
            <a:alphaModFix/>
          </a:blip>
          <a:srcRect l="51444" t="2456" r="7298"/>
          <a:stretch/>
        </p:blipFill>
        <p:spPr>
          <a:xfrm>
            <a:off x="3" y="844061"/>
            <a:ext cx="9594165" cy="12966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87919" y="244911"/>
            <a:ext cx="4596083" cy="161202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0"/>
          <p:cNvSpPr/>
          <p:nvPr/>
        </p:nvSpPr>
        <p:spPr>
          <a:xfrm>
            <a:off x="9077137" y="422147"/>
            <a:ext cx="10969080" cy="320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lang="en-US" sz="10800" b="1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AIML @WORK</a:t>
            </a:r>
            <a:endParaRPr sz="10800" b="1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800" b="1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PGPAIML @ Great Learning</a:t>
            </a:r>
            <a:r>
              <a:rPr lang="en-US" sz="3600" b="1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600" b="1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9380949" y="3324559"/>
            <a:ext cx="13392000" cy="86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Enabling Learners to Apply the AI/ML Concepts at Work</a:t>
            </a:r>
            <a:endParaRPr sz="3200" b="1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19787919" y="12459525"/>
            <a:ext cx="4536568" cy="70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AIML Operations | AIMLAW</a:t>
            </a:r>
            <a:endParaRPr sz="2200" b="1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13017499" y="13004415"/>
            <a:ext cx="11366501" cy="61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@Great Learning Proprietary Content. All rights reserved. Unauthorized use or distribution prohibited</a:t>
            </a:r>
            <a:endParaRPr sz="1600" b="1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9380952" y="4131084"/>
            <a:ext cx="15216267" cy="864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Apply  </a:t>
            </a:r>
            <a:r>
              <a:rPr lang="en-US" sz="3200" b="1" i="1" u="none" strike="noStrike" cap="none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AIML at your workplace </a:t>
            </a:r>
            <a:r>
              <a:rPr lang="en-US" sz="3200" b="1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gain some instant benefits: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16" marR="3421421" lvl="0" indent="-11315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64"/>
              <a:buFont typeface="Arial"/>
              <a:buChar char="•"/>
            </a:pPr>
            <a:r>
              <a:rPr lang="en-US" sz="3200" b="1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Get noticed by your management with your outstanding analysis backed by data  science.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16" marR="2153947" lvl="0" indent="-11315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64"/>
              <a:buFont typeface="Arial"/>
              <a:buChar char="•"/>
            </a:pPr>
            <a:r>
              <a:rPr lang="en-US" sz="3200" b="1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an impact in your organization by taking up small projects/initiatives to solve  critical issues using data science.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16" marR="2098066" lvl="0" indent="-11315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64"/>
              <a:buFont typeface="Arial"/>
              <a:buChar char="•"/>
            </a:pPr>
            <a:r>
              <a:rPr lang="en-US" sz="3200" b="1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Network with members from the data science vertical of your organization and seek  opportunities to contribute in small projects.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16" marR="10160" lvl="0" indent="-11315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64"/>
              <a:buFont typeface="Arial"/>
              <a:buChar char="•"/>
            </a:pPr>
            <a:r>
              <a:rPr lang="en-US" sz="3200" b="1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Share your success stories with us and the world to position yourself as a subject matter  expert in data science.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u="sng" dirty="0"/>
              <a:t>Topics  covered in week 1 videos</a:t>
            </a:r>
            <a:endParaRPr sz="8000" u="sng"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6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1219215" lvl="0" indent="-9144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4500" dirty="0"/>
              <a:t>Introduction to Images</a:t>
            </a:r>
          </a:p>
          <a:p>
            <a:pPr marL="1219215" lvl="0" indent="-9144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4500" dirty="0"/>
              <a:t>Image formats</a:t>
            </a:r>
          </a:p>
          <a:p>
            <a:pPr marL="1219215" lvl="0" indent="-9144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4500" dirty="0"/>
              <a:t>Concept of Pixels</a:t>
            </a:r>
          </a:p>
          <a:p>
            <a:pPr marL="1219215" lvl="0" indent="-9144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4500" dirty="0"/>
              <a:t>Image Manipulation Techniques</a:t>
            </a:r>
            <a:endParaRPr sz="4500" dirty="0"/>
          </a:p>
        </p:txBody>
      </p:sp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330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1fa63e12_0_60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8000" u="sng" dirty="0"/>
              <a:t>Session agenda</a:t>
            </a:r>
            <a:endParaRPr sz="8000" u="sng" dirty="0"/>
          </a:p>
        </p:txBody>
      </p:sp>
      <p:sp>
        <p:nvSpPr>
          <p:cNvPr id="108" name="Google Shape;108;g1151fa63e12_0_60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6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1219215" lvl="0" indent="-9144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4500" dirty="0"/>
              <a:t>Introduction to Computer vision</a:t>
            </a:r>
          </a:p>
          <a:p>
            <a:pPr marL="1219215" lvl="0" indent="-9144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4500" dirty="0"/>
              <a:t>Basics of Images </a:t>
            </a:r>
          </a:p>
          <a:p>
            <a:pPr marL="1219215" lvl="0" indent="-9144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4500" dirty="0"/>
              <a:t>Concept of pixels and channels</a:t>
            </a:r>
          </a:p>
          <a:p>
            <a:pPr marL="1219215" lvl="0" indent="-9144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4500" dirty="0"/>
              <a:t>Types of Image formats</a:t>
            </a:r>
          </a:p>
          <a:p>
            <a:pPr marL="1219215" lvl="0" indent="-9144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4500" dirty="0"/>
              <a:t>Image Processing</a:t>
            </a:r>
          </a:p>
          <a:p>
            <a:pPr marL="1219215" indent="-914411"/>
            <a:r>
              <a:rPr lang="en-US" sz="4500" dirty="0"/>
              <a:t>Introduction to Open CV library</a:t>
            </a:r>
          </a:p>
          <a:p>
            <a:pPr marL="1219215" lvl="0" indent="-9144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4500" dirty="0"/>
              <a:t>Case study</a:t>
            </a:r>
            <a:endParaRPr sz="4500" dirty="0"/>
          </a:p>
          <a:p>
            <a:pPr marL="1219215" lvl="0" indent="-9144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4500" dirty="0"/>
              <a:t>Questions</a:t>
            </a:r>
            <a:endParaRPr sz="4500" dirty="0"/>
          </a:p>
        </p:txBody>
      </p:sp>
      <p:sp>
        <p:nvSpPr>
          <p:cNvPr id="109" name="Google Shape;109;g1151fa63e12_0_60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44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1fa63e12_0_123"/>
          <p:cNvSpPr txBox="1">
            <a:spLocks noGrp="1"/>
          </p:cNvSpPr>
          <p:nvPr>
            <p:ph type="title"/>
          </p:nvPr>
        </p:nvSpPr>
        <p:spPr>
          <a:xfrm>
            <a:off x="831200" y="5735600"/>
            <a:ext cx="22721600" cy="2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8000" b="1" u="sng" dirty="0">
                <a:solidFill>
                  <a:srgbClr val="365F91"/>
                </a:solidFill>
                <a:sym typeface="Helvetica Neue Light"/>
              </a:rPr>
              <a:t>Intro</a:t>
            </a:r>
            <a:r>
              <a:rPr lang="en-US" sz="8000" b="1" u="sng" dirty="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8000" b="1" u="sng" dirty="0">
                <a:solidFill>
                  <a:srgbClr val="365F91"/>
                </a:solidFill>
                <a:sym typeface="Helvetica Neue Light"/>
              </a:rPr>
              <a:t>to</a:t>
            </a:r>
            <a:r>
              <a:rPr lang="en-US" sz="8000" b="1" u="sng" dirty="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8000" u="sng" dirty="0">
                <a:solidFill>
                  <a:srgbClr val="039BE5"/>
                </a:solidFill>
                <a:latin typeface="Helvetica Neue Light"/>
                <a:ea typeface="Helvetica Neue Light"/>
                <a:sym typeface="Helvetica Neue Light"/>
              </a:rPr>
              <a:t>Computer Vision</a:t>
            </a:r>
            <a:endParaRPr sz="8000" u="sng" dirty="0">
              <a:solidFill>
                <a:srgbClr val="039BE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sp>
        <p:nvSpPr>
          <p:cNvPr id="115" name="Google Shape;115;g1151fa63e12_0_123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E3A49-1C42-FC45-91F4-9F0CDD799D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DDB65-C0C1-CD45-B2B2-F53F7B527ADF}"/>
              </a:ext>
            </a:extLst>
          </p:cNvPr>
          <p:cNvSpPr txBox="1"/>
          <p:nvPr/>
        </p:nvSpPr>
        <p:spPr>
          <a:xfrm>
            <a:off x="577516" y="4162927"/>
            <a:ext cx="1188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65F91"/>
                </a:solidFill>
                <a:latin typeface="Helvetica Neue Light"/>
                <a:ea typeface="Helvetica Neue Light"/>
              </a:rPr>
              <a:t>What is </a:t>
            </a:r>
            <a:r>
              <a:rPr lang="en-US" sz="4000" b="1" dirty="0">
                <a:solidFill>
                  <a:srgbClr val="365F91"/>
                </a:solidFill>
                <a:latin typeface="Helvetica Neue Light"/>
                <a:ea typeface="Helvetica Neue Light"/>
                <a:sym typeface="Gill Sans"/>
              </a:rPr>
              <a:t>computer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365F91"/>
                </a:solidFill>
                <a:latin typeface="Helvetica Neue Light"/>
                <a:ea typeface="Helvetica Neue Light"/>
              </a:rPr>
              <a:t>vision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73CE6F-5586-6247-9133-7C7C29A9B57B}"/>
              </a:ext>
            </a:extLst>
          </p:cNvPr>
          <p:cNvSpPr txBox="1"/>
          <p:nvPr/>
        </p:nvSpPr>
        <p:spPr>
          <a:xfrm>
            <a:off x="3043989" y="5272950"/>
            <a:ext cx="182960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techniques which enables computers to process the digital images / videos and derive insights from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F816A1-A846-774B-AE2F-18978261A4EE}"/>
              </a:ext>
            </a:extLst>
          </p:cNvPr>
          <p:cNvSpPr txBox="1"/>
          <p:nvPr/>
        </p:nvSpPr>
        <p:spPr>
          <a:xfrm>
            <a:off x="986589" y="1195938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Text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7D6AE7-5589-8048-81EE-BDBEDFB5E7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56EE3-9417-AC46-B90D-35F7DD94133F}"/>
              </a:ext>
            </a:extLst>
          </p:cNvPr>
          <p:cNvSpPr txBox="1"/>
          <p:nvPr/>
        </p:nvSpPr>
        <p:spPr>
          <a:xfrm>
            <a:off x="1691640" y="3337560"/>
            <a:ext cx="20436840" cy="6156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en-GB" sz="3200" dirty="0"/>
              <a:t>Computer vision generally includes following tasks </a:t>
            </a:r>
          </a:p>
          <a:p>
            <a:pPr marL="457200" lvl="1">
              <a:lnSpc>
                <a:spcPct val="150000"/>
              </a:lnSpc>
            </a:pPr>
            <a:endParaRPr lang="en-GB" sz="32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GB" sz="3200" b="1" dirty="0"/>
              <a:t>Image classification  </a:t>
            </a:r>
            <a:r>
              <a:rPr lang="en-GB" sz="3200" dirty="0"/>
              <a:t>- label an image based on the object in the image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GB" sz="3200" b="1" dirty="0"/>
              <a:t>Object detection / localization / segmentation </a:t>
            </a:r>
            <a:r>
              <a:rPr lang="en-GB" sz="3200" dirty="0"/>
              <a:t>– Detect an object in an image and localize is using a bounding box. Segmentation is pixel-wise classification to give the separation of the objects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GB" sz="3200" b="1" dirty="0"/>
              <a:t>Similarity learning </a:t>
            </a:r>
            <a:r>
              <a:rPr lang="en-GB" sz="3200" dirty="0"/>
              <a:t>– Which two images are similar based on the content of the image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GB" sz="3200" b="1" dirty="0"/>
              <a:t>Image captioning </a:t>
            </a:r>
            <a:r>
              <a:rPr lang="en-GB" sz="3200" dirty="0"/>
              <a:t>– Describing the image (combines NLP with computer vision)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GB" sz="3200" b="1" dirty="0"/>
              <a:t>Generative modelling </a:t>
            </a:r>
            <a:r>
              <a:rPr lang="en-GB" sz="3200" dirty="0"/>
              <a:t>– Generate images based on the style of another image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GB" sz="3200" b="1" dirty="0"/>
              <a:t>Video analysis </a:t>
            </a:r>
            <a:r>
              <a:rPr lang="en-GB" sz="3200" dirty="0"/>
              <a:t>– process the entire set of digital frames for object detection and tracking</a:t>
            </a:r>
          </a:p>
        </p:txBody>
      </p:sp>
    </p:spTree>
    <p:extLst>
      <p:ext uri="{BB962C8B-B14F-4D97-AF65-F5344CB8AC3E}">
        <p14:creationId xmlns:p14="http://schemas.microsoft.com/office/powerpoint/2010/main" val="378986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1fa63e12_0_123"/>
          <p:cNvSpPr txBox="1">
            <a:spLocks noGrp="1"/>
          </p:cNvSpPr>
          <p:nvPr>
            <p:ph type="title"/>
          </p:nvPr>
        </p:nvSpPr>
        <p:spPr>
          <a:xfrm>
            <a:off x="831200" y="5735600"/>
            <a:ext cx="22721600" cy="2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8000" b="1" u="sng" dirty="0">
                <a:solidFill>
                  <a:srgbClr val="365F91"/>
                </a:solidFill>
              </a:rPr>
              <a:t>Image </a:t>
            </a:r>
            <a:r>
              <a:rPr lang="en-US" sz="8000" u="sng" dirty="0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basics</a:t>
            </a:r>
            <a:endParaRPr sz="8000" u="sng" dirty="0">
              <a:solidFill>
                <a:srgbClr val="039BE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" name="Google Shape;115;g1151fa63e12_0_123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88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-128379" y="1740186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/>
            <a:r>
              <a:rPr lang="en-US" sz="8000" dirty="0"/>
              <a:t>Image as a data source</a:t>
            </a:r>
            <a:br>
              <a:rPr lang="en-US" sz="8000" b="1" dirty="0"/>
            </a:br>
            <a:endParaRPr sz="8000" u="sng"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7A31C-2B52-554B-B17F-80158CBBB038}"/>
              </a:ext>
            </a:extLst>
          </p:cNvPr>
          <p:cNvSpPr txBox="1"/>
          <p:nvPr/>
        </p:nvSpPr>
        <p:spPr>
          <a:xfrm>
            <a:off x="1255295" y="4083222"/>
            <a:ext cx="2187341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Images Provide Large amount of information of the real world without the need to to express it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Hence Images are considered to be one form of data source which can be used for many applications in the real world such 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+mj-lt"/>
              <a:buAutoNum type="alphaLcPeriod"/>
            </a:pPr>
            <a:r>
              <a:rPr lang="en-US" sz="3200" b="1" dirty="0"/>
              <a:t>Object detection </a:t>
            </a:r>
            <a:r>
              <a:rPr lang="en-US" sz="3200" dirty="0"/>
              <a:t>: Face detection, Vehicle detection in Roads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b="1" dirty="0"/>
              <a:t>Healthcare applications </a:t>
            </a:r>
            <a:r>
              <a:rPr lang="en-US" sz="3200" dirty="0"/>
              <a:t>: detection of tumors etc.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b="1" dirty="0"/>
              <a:t>Retail applications </a:t>
            </a:r>
            <a:r>
              <a:rPr lang="en-US" sz="3200" dirty="0"/>
              <a:t>: Product recognition, Inventory Management, customer registration and identification in applications such as KYC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b="1" dirty="0"/>
              <a:t>Defense applications </a:t>
            </a:r>
            <a:r>
              <a:rPr lang="en-US" sz="3200" dirty="0"/>
              <a:t>: Combat drones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b="1" dirty="0"/>
              <a:t>Security</a:t>
            </a:r>
            <a:r>
              <a:rPr lang="en-US" sz="3200" dirty="0"/>
              <a:t> : Vehicle identification, surveillance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b="1" dirty="0"/>
              <a:t>Banking</a:t>
            </a:r>
            <a:r>
              <a:rPr lang="en-US" sz="3200" dirty="0"/>
              <a:t> : Data extraction from documentation, customer signature authentication </a:t>
            </a:r>
            <a:r>
              <a:rPr lang="en-US" sz="3200" dirty="0" err="1"/>
              <a:t>etc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9596735"/>
      </p:ext>
    </p:extLst>
  </p:cSld>
  <p:clrMapOvr>
    <a:masterClrMapping/>
  </p:clrMapOvr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</TotalTime>
  <Words>1203</Words>
  <Application>Microsoft Macintosh PowerPoint</Application>
  <PresentationFormat>Custom</PresentationFormat>
  <Paragraphs>177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Gill Sans</vt:lpstr>
      <vt:lpstr>Helvetica Neue</vt:lpstr>
      <vt:lpstr>Helvetica Neue Light</vt:lpstr>
      <vt:lpstr>Montserrat</vt:lpstr>
      <vt:lpstr>Showroom</vt:lpstr>
      <vt:lpstr>PowerPoint Presentation</vt:lpstr>
      <vt:lpstr>Week 1</vt:lpstr>
      <vt:lpstr>Topics  covered in week 1 videos</vt:lpstr>
      <vt:lpstr>Session agenda</vt:lpstr>
      <vt:lpstr>Intro to Computer Vision</vt:lpstr>
      <vt:lpstr>PowerPoint Presentation</vt:lpstr>
      <vt:lpstr>PowerPoint Presentation</vt:lpstr>
      <vt:lpstr>Image basics</vt:lpstr>
      <vt:lpstr>Image as a data source </vt:lpstr>
      <vt:lpstr>Concept of Pixels</vt:lpstr>
      <vt:lpstr>PowerPoint Presentation</vt:lpstr>
      <vt:lpstr>Pixel representation of the image</vt:lpstr>
      <vt:lpstr>         Channels</vt:lpstr>
      <vt:lpstr>        Image formats</vt:lpstr>
      <vt:lpstr>        Image formats</vt:lpstr>
      <vt:lpstr>        Image formats</vt:lpstr>
      <vt:lpstr>PowerPoint Presentation</vt:lpstr>
      <vt:lpstr>PowerPoint Presentation</vt:lpstr>
      <vt:lpstr>          </vt:lpstr>
      <vt:lpstr>        OpenCV Library</vt:lpstr>
      <vt:lpstr>PowerPoint Presentation</vt:lpstr>
      <vt:lpstr>Thank you! :)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Chaudhary</dc:creator>
  <cp:lastModifiedBy>Harish  S</cp:lastModifiedBy>
  <cp:revision>31</cp:revision>
  <dcterms:modified xsi:type="dcterms:W3CDTF">2022-08-10T06:53:45Z</dcterms:modified>
</cp:coreProperties>
</file>