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Lst>
  <p:sldSz cx="18288000" cy="10287000"/>
  <p:notesSz cx="6858000" cy="9144000"/>
  <p:embeddedFontLst>
    <p:embeddedFont>
      <p:font typeface="Archivo Black" panose="020B0604020202020204" charset="0"/>
      <p:regular r:id="rId5"/>
    </p:embeddedFont>
    <p:embeddedFont>
      <p:font typeface="Canva Sans" panose="020B0604020202020204" charset="0"/>
      <p:regular r:id="rId6"/>
    </p:embeddedFont>
    <p:embeddedFont>
      <p:font typeface="Canva Sans Bold" panose="020B0604020202020204" charset="0"/>
      <p:regular r:id="rId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56" d="100"/>
          <a:sy n="56" d="100"/>
        </p:scale>
        <p:origin x="610"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font" Target="fonts/font3.fntdata"/><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font" Target="fonts/font2.fntdata"/><Relationship Id="rId11" Type="http://schemas.openxmlformats.org/officeDocument/2006/relationships/tableStyles" Target="tableStyles.xml"/><Relationship Id="rId5" Type="http://schemas.openxmlformats.org/officeDocument/2006/relationships/font" Target="fonts/font1.fntdata"/><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10/19/2024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10/19/2024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10/19/2024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10/19/2024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10/19/2024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10/19/2024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l="-20312" r="-20312"/>
            </a:stretch>
          </a:blipFill>
        </p:spPr>
      </p:sp>
      <p:grpSp>
        <p:nvGrpSpPr>
          <p:cNvPr id="3" name="Group 3"/>
          <p:cNvGrpSpPr/>
          <p:nvPr/>
        </p:nvGrpSpPr>
        <p:grpSpPr>
          <a:xfrm>
            <a:off x="0" y="0"/>
            <a:ext cx="3086100" cy="10287000"/>
            <a:chOff x="0" y="0"/>
            <a:chExt cx="812800" cy="2709333"/>
          </a:xfrm>
        </p:grpSpPr>
        <p:sp>
          <p:nvSpPr>
            <p:cNvPr id="4" name="Freeform 4"/>
            <p:cNvSpPr/>
            <p:nvPr/>
          </p:nvSpPr>
          <p:spPr>
            <a:xfrm>
              <a:off x="0" y="0"/>
              <a:ext cx="812800" cy="2709333"/>
            </a:xfrm>
            <a:custGeom>
              <a:avLst/>
              <a:gdLst/>
              <a:ahLst/>
              <a:cxnLst/>
              <a:rect l="l" t="t" r="r" b="b"/>
              <a:pathLst>
                <a:path w="812800" h="2709333">
                  <a:moveTo>
                    <a:pt x="0" y="0"/>
                  </a:moveTo>
                  <a:lnTo>
                    <a:pt x="812800" y="0"/>
                  </a:lnTo>
                  <a:lnTo>
                    <a:pt x="812800" y="2709333"/>
                  </a:lnTo>
                  <a:lnTo>
                    <a:pt x="0" y="2709333"/>
                  </a:lnTo>
                  <a:close/>
                </a:path>
              </a:pathLst>
            </a:custGeom>
            <a:solidFill>
              <a:srgbClr val="593C8F"/>
            </a:solidFill>
          </p:spPr>
        </p:sp>
        <p:sp>
          <p:nvSpPr>
            <p:cNvPr id="5" name="TextBox 5"/>
            <p:cNvSpPr txBox="1"/>
            <p:nvPr/>
          </p:nvSpPr>
          <p:spPr>
            <a:xfrm>
              <a:off x="0" y="-47625"/>
              <a:ext cx="812800" cy="2756958"/>
            </a:xfrm>
            <a:prstGeom prst="rect">
              <a:avLst/>
            </a:prstGeom>
          </p:spPr>
          <p:txBody>
            <a:bodyPr lIns="50800" tIns="50800" rIns="50800" bIns="50800" rtlCol="0" anchor="ctr"/>
            <a:lstStyle/>
            <a:p>
              <a:pPr algn="ctr">
                <a:lnSpc>
                  <a:spcPts val="2659"/>
                </a:lnSpc>
              </a:pPr>
              <a:endParaRPr/>
            </a:p>
          </p:txBody>
        </p:sp>
      </p:grpSp>
      <p:sp>
        <p:nvSpPr>
          <p:cNvPr id="6" name="AutoShape 6"/>
          <p:cNvSpPr/>
          <p:nvPr/>
        </p:nvSpPr>
        <p:spPr>
          <a:xfrm flipV="1">
            <a:off x="7041550" y="2733570"/>
            <a:ext cx="9687995" cy="20505"/>
          </a:xfrm>
          <a:prstGeom prst="line">
            <a:avLst/>
          </a:prstGeom>
          <a:ln w="38100" cap="flat">
            <a:solidFill>
              <a:srgbClr val="000000"/>
            </a:solidFill>
            <a:prstDash val="solid"/>
            <a:headEnd type="none" w="sm" len="sm"/>
            <a:tailEnd type="none" w="sm" len="sm"/>
          </a:ln>
        </p:spPr>
      </p:sp>
      <p:sp>
        <p:nvSpPr>
          <p:cNvPr id="8" name="TextBox 8"/>
          <p:cNvSpPr txBox="1"/>
          <p:nvPr/>
        </p:nvSpPr>
        <p:spPr>
          <a:xfrm>
            <a:off x="3300861" y="382324"/>
            <a:ext cx="10677058" cy="2062426"/>
          </a:xfrm>
          <a:prstGeom prst="rect">
            <a:avLst/>
          </a:prstGeom>
        </p:spPr>
        <p:txBody>
          <a:bodyPr lIns="0" tIns="0" rIns="0" bIns="0" rtlCol="0" anchor="t">
            <a:spAutoFit/>
          </a:bodyPr>
          <a:lstStyle/>
          <a:p>
            <a:pPr algn="ctr">
              <a:lnSpc>
                <a:spcPts val="5497"/>
              </a:lnSpc>
              <a:spcBef>
                <a:spcPct val="0"/>
              </a:spcBef>
            </a:pPr>
            <a:r>
              <a:rPr lang="en-US" sz="3927">
                <a:solidFill>
                  <a:srgbClr val="000000"/>
                </a:solidFill>
                <a:latin typeface="Archivo Black"/>
                <a:ea typeface="Archivo Black"/>
                <a:cs typeface="Archivo Black"/>
                <a:sym typeface="Archivo Black"/>
              </a:rPr>
              <a:t>DataGeN - AI Powered system to generate safe, secure, compliant and usable datasets</a:t>
            </a:r>
          </a:p>
        </p:txBody>
      </p:sp>
      <p:sp>
        <p:nvSpPr>
          <p:cNvPr id="9" name="TextBox 9"/>
          <p:cNvSpPr txBox="1"/>
          <p:nvPr/>
        </p:nvSpPr>
        <p:spPr>
          <a:xfrm>
            <a:off x="11819729" y="2199448"/>
            <a:ext cx="3167410" cy="433453"/>
          </a:xfrm>
          <a:prstGeom prst="rect">
            <a:avLst/>
          </a:prstGeom>
        </p:spPr>
        <p:txBody>
          <a:bodyPr wrap="square" lIns="0" tIns="0" rIns="0" bIns="0" rtlCol="0" anchor="t">
            <a:spAutoFit/>
          </a:bodyPr>
          <a:lstStyle/>
          <a:p>
            <a:pPr algn="ctr">
              <a:lnSpc>
                <a:spcPts val="3510"/>
              </a:lnSpc>
              <a:spcBef>
                <a:spcPct val="0"/>
              </a:spcBef>
            </a:pPr>
            <a:r>
              <a:rPr lang="en-US" sz="2507" dirty="0">
                <a:solidFill>
                  <a:srgbClr val="000000"/>
                </a:solidFill>
                <a:latin typeface="Archivo Black"/>
                <a:ea typeface="Archivo Black"/>
                <a:cs typeface="Archivo Black"/>
                <a:sym typeface="Archivo Black"/>
              </a:rPr>
              <a:t>-Team </a:t>
            </a:r>
            <a:r>
              <a:rPr lang="en-US" sz="2507" dirty="0" err="1">
                <a:solidFill>
                  <a:srgbClr val="000000"/>
                </a:solidFill>
                <a:latin typeface="Archivo Black"/>
                <a:ea typeface="Archivo Black"/>
                <a:cs typeface="Archivo Black"/>
                <a:sym typeface="Archivo Black"/>
              </a:rPr>
              <a:t>Stenz</a:t>
            </a:r>
            <a:endParaRPr lang="en-US" sz="2507" dirty="0">
              <a:solidFill>
                <a:srgbClr val="000000"/>
              </a:solidFill>
              <a:latin typeface="Archivo Black"/>
              <a:ea typeface="Archivo Black"/>
              <a:cs typeface="Archivo Black"/>
              <a:sym typeface="Archivo Black"/>
            </a:endParaRPr>
          </a:p>
        </p:txBody>
      </p:sp>
      <p:grpSp>
        <p:nvGrpSpPr>
          <p:cNvPr id="10" name="Group 10"/>
          <p:cNvGrpSpPr/>
          <p:nvPr/>
        </p:nvGrpSpPr>
        <p:grpSpPr>
          <a:xfrm>
            <a:off x="3663865" y="4349140"/>
            <a:ext cx="6755370" cy="5255189"/>
            <a:chOff x="0" y="0"/>
            <a:chExt cx="1779192" cy="1384083"/>
          </a:xfrm>
        </p:grpSpPr>
        <p:sp>
          <p:nvSpPr>
            <p:cNvPr id="11" name="Freeform 11"/>
            <p:cNvSpPr/>
            <p:nvPr/>
          </p:nvSpPr>
          <p:spPr>
            <a:xfrm>
              <a:off x="0" y="0"/>
              <a:ext cx="1779192" cy="1384083"/>
            </a:xfrm>
            <a:custGeom>
              <a:avLst/>
              <a:gdLst/>
              <a:ahLst/>
              <a:cxnLst/>
              <a:rect l="l" t="t" r="r" b="b"/>
              <a:pathLst>
                <a:path w="1779192" h="1384083">
                  <a:moveTo>
                    <a:pt x="58448" y="0"/>
                  </a:moveTo>
                  <a:lnTo>
                    <a:pt x="1720744" y="0"/>
                  </a:lnTo>
                  <a:cubicBezTo>
                    <a:pt x="1753024" y="0"/>
                    <a:pt x="1779192" y="26168"/>
                    <a:pt x="1779192" y="58448"/>
                  </a:cubicBezTo>
                  <a:lnTo>
                    <a:pt x="1779192" y="1325635"/>
                  </a:lnTo>
                  <a:cubicBezTo>
                    <a:pt x="1779192" y="1357915"/>
                    <a:pt x="1753024" y="1384083"/>
                    <a:pt x="1720744" y="1384083"/>
                  </a:cubicBezTo>
                  <a:lnTo>
                    <a:pt x="58448" y="1384083"/>
                  </a:lnTo>
                  <a:cubicBezTo>
                    <a:pt x="26168" y="1384083"/>
                    <a:pt x="0" y="1357915"/>
                    <a:pt x="0" y="1325635"/>
                  </a:cubicBezTo>
                  <a:lnTo>
                    <a:pt x="0" y="58448"/>
                  </a:lnTo>
                  <a:cubicBezTo>
                    <a:pt x="0" y="26168"/>
                    <a:pt x="26168" y="0"/>
                    <a:pt x="58448" y="0"/>
                  </a:cubicBezTo>
                  <a:close/>
                </a:path>
              </a:pathLst>
            </a:custGeom>
            <a:solidFill>
              <a:srgbClr val="D9D9D9"/>
            </a:solidFill>
          </p:spPr>
        </p:sp>
        <p:sp>
          <p:nvSpPr>
            <p:cNvPr id="12" name="TextBox 12"/>
            <p:cNvSpPr txBox="1"/>
            <p:nvPr/>
          </p:nvSpPr>
          <p:spPr>
            <a:xfrm>
              <a:off x="0" y="-57150"/>
              <a:ext cx="1779192" cy="1441233"/>
            </a:xfrm>
            <a:prstGeom prst="rect">
              <a:avLst/>
            </a:prstGeom>
          </p:spPr>
          <p:txBody>
            <a:bodyPr lIns="50800" tIns="50800" rIns="50800" bIns="50800" rtlCol="0" anchor="ctr"/>
            <a:lstStyle/>
            <a:p>
              <a:pPr algn="ctr">
                <a:lnSpc>
                  <a:spcPts val="3639"/>
                </a:lnSpc>
              </a:pPr>
              <a:r>
                <a:rPr lang="en-US" sz="2599" b="1">
                  <a:solidFill>
                    <a:srgbClr val="000000"/>
                  </a:solidFill>
                  <a:latin typeface="Canva Sans Bold"/>
                  <a:ea typeface="Canva Sans Bold"/>
                  <a:cs typeface="Canva Sans Bold"/>
                  <a:sym typeface="Canva Sans Bold"/>
                </a:rPr>
                <a:t>Purpose of Application</a:t>
              </a:r>
            </a:p>
            <a:p>
              <a:pPr algn="ctr">
                <a:lnSpc>
                  <a:spcPts val="3359"/>
                </a:lnSpc>
              </a:pPr>
              <a:endParaRPr lang="en-US" sz="2599" b="1">
                <a:solidFill>
                  <a:srgbClr val="000000"/>
                </a:solidFill>
                <a:latin typeface="Canva Sans Bold"/>
                <a:ea typeface="Canva Sans Bold"/>
                <a:cs typeface="Canva Sans Bold"/>
                <a:sym typeface="Canva Sans Bold"/>
              </a:endParaRPr>
            </a:p>
            <a:p>
              <a:pPr algn="ctr">
                <a:lnSpc>
                  <a:spcPts val="3359"/>
                </a:lnSpc>
              </a:pPr>
              <a:r>
                <a:rPr lang="en-US" sz="2399">
                  <a:solidFill>
                    <a:srgbClr val="000000"/>
                  </a:solidFill>
                  <a:latin typeface="Canva Sans"/>
                  <a:ea typeface="Canva Sans"/>
                  <a:cs typeface="Canva Sans"/>
                  <a:sym typeface="Canva Sans"/>
                </a:rPr>
                <a:t>The Dataset Configuration Tool is designed to facilitate the creation and management of datasets containing structured data. Users can define datasets that consist of multiple tables, each with its own set of fields, making it easy to organize and configure data for various applications.</a:t>
              </a:r>
            </a:p>
            <a:p>
              <a:pPr algn="ctr">
                <a:lnSpc>
                  <a:spcPts val="3079"/>
                </a:lnSpc>
                <a:spcBef>
                  <a:spcPct val="0"/>
                </a:spcBef>
              </a:pPr>
              <a:endParaRPr lang="en-US" sz="2399">
                <a:solidFill>
                  <a:srgbClr val="000000"/>
                </a:solidFill>
                <a:latin typeface="Canva Sans"/>
                <a:ea typeface="Canva Sans"/>
                <a:cs typeface="Canva Sans"/>
                <a:sym typeface="Canva Sans"/>
              </a:endParaRPr>
            </a:p>
          </p:txBody>
        </p:sp>
      </p:grpSp>
      <p:grpSp>
        <p:nvGrpSpPr>
          <p:cNvPr id="13" name="Group 13"/>
          <p:cNvGrpSpPr/>
          <p:nvPr/>
        </p:nvGrpSpPr>
        <p:grpSpPr>
          <a:xfrm>
            <a:off x="10777761" y="4352913"/>
            <a:ext cx="6923081" cy="7273458"/>
            <a:chOff x="0" y="0"/>
            <a:chExt cx="1823363" cy="1915643"/>
          </a:xfrm>
        </p:grpSpPr>
        <p:sp>
          <p:nvSpPr>
            <p:cNvPr id="14" name="Freeform 14"/>
            <p:cNvSpPr/>
            <p:nvPr/>
          </p:nvSpPr>
          <p:spPr>
            <a:xfrm>
              <a:off x="0" y="0"/>
              <a:ext cx="1823363" cy="1405286"/>
            </a:xfrm>
            <a:custGeom>
              <a:avLst/>
              <a:gdLst/>
              <a:ahLst/>
              <a:cxnLst/>
              <a:rect l="l" t="t" r="r" b="b"/>
              <a:pathLst>
                <a:path w="1823363" h="1405286">
                  <a:moveTo>
                    <a:pt x="57032" y="0"/>
                  </a:moveTo>
                  <a:lnTo>
                    <a:pt x="1766331" y="0"/>
                  </a:lnTo>
                  <a:cubicBezTo>
                    <a:pt x="1781457" y="0"/>
                    <a:pt x="1795963" y="6009"/>
                    <a:pt x="1806659" y="16704"/>
                  </a:cubicBezTo>
                  <a:cubicBezTo>
                    <a:pt x="1817354" y="27400"/>
                    <a:pt x="1823363" y="41906"/>
                    <a:pt x="1823363" y="57032"/>
                  </a:cubicBezTo>
                  <a:lnTo>
                    <a:pt x="1823363" y="1348254"/>
                  </a:lnTo>
                  <a:cubicBezTo>
                    <a:pt x="1823363" y="1379752"/>
                    <a:pt x="1797829" y="1405286"/>
                    <a:pt x="1766331" y="1405286"/>
                  </a:cubicBezTo>
                  <a:lnTo>
                    <a:pt x="57032" y="1405286"/>
                  </a:lnTo>
                  <a:cubicBezTo>
                    <a:pt x="25534" y="1405286"/>
                    <a:pt x="0" y="1379752"/>
                    <a:pt x="0" y="1348254"/>
                  </a:cubicBezTo>
                  <a:lnTo>
                    <a:pt x="0" y="57032"/>
                  </a:lnTo>
                  <a:cubicBezTo>
                    <a:pt x="0" y="25534"/>
                    <a:pt x="25534" y="0"/>
                    <a:pt x="57032" y="0"/>
                  </a:cubicBezTo>
                  <a:close/>
                </a:path>
              </a:pathLst>
            </a:custGeom>
            <a:solidFill>
              <a:srgbClr val="D9D9D9"/>
            </a:solidFill>
          </p:spPr>
        </p:sp>
        <p:sp>
          <p:nvSpPr>
            <p:cNvPr id="15" name="TextBox 15"/>
            <p:cNvSpPr txBox="1"/>
            <p:nvPr/>
          </p:nvSpPr>
          <p:spPr>
            <a:xfrm>
              <a:off x="0" y="453207"/>
              <a:ext cx="1823363" cy="1462436"/>
            </a:xfrm>
            <a:prstGeom prst="rect">
              <a:avLst/>
            </a:prstGeom>
          </p:spPr>
          <p:txBody>
            <a:bodyPr lIns="50800" tIns="50800" rIns="50800" bIns="50800" rtlCol="0" anchor="ctr"/>
            <a:lstStyle/>
            <a:p>
              <a:pPr algn="ctr">
                <a:lnSpc>
                  <a:spcPct val="200000"/>
                </a:lnSpc>
              </a:pPr>
              <a:r>
                <a:rPr lang="en-US" sz="2599" b="1" dirty="0">
                  <a:solidFill>
                    <a:srgbClr val="000000"/>
                  </a:solidFill>
                  <a:latin typeface="Canva Sans Bold"/>
                  <a:ea typeface="Canva Sans Bold"/>
                  <a:cs typeface="Canva Sans Bold"/>
                  <a:sym typeface="Canva Sans Bold"/>
                </a:rPr>
                <a:t>Key Functionality</a:t>
              </a:r>
            </a:p>
            <a:p>
              <a:pPr algn="ctr">
                <a:lnSpc>
                  <a:spcPct val="200000"/>
                </a:lnSpc>
              </a:pPr>
              <a:r>
                <a:rPr lang="en-US" sz="2599" dirty="0">
                  <a:solidFill>
                    <a:srgbClr val="000000"/>
                  </a:solidFill>
                  <a:latin typeface="Canva Sans"/>
                  <a:ea typeface="Canva Sans"/>
                  <a:cs typeface="Canva Sans"/>
                  <a:sym typeface="Canva Sans"/>
                </a:rPr>
                <a:t>1)</a:t>
              </a:r>
              <a:r>
                <a:rPr lang="en-US" sz="2599" b="1" dirty="0">
                  <a:solidFill>
                    <a:srgbClr val="000000"/>
                  </a:solidFill>
                  <a:latin typeface="Canva Sans Bold"/>
                  <a:ea typeface="Canva Sans Bold"/>
                  <a:cs typeface="Canva Sans Bold"/>
                  <a:sym typeface="Canva Sans Bold"/>
                </a:rPr>
                <a:t> </a:t>
              </a:r>
              <a:r>
                <a:rPr lang="en-US" sz="2599" dirty="0">
                  <a:solidFill>
                    <a:srgbClr val="000000"/>
                  </a:solidFill>
                  <a:latin typeface="Canva Sans"/>
                  <a:ea typeface="Canva Sans"/>
                  <a:cs typeface="Canva Sans"/>
                  <a:sym typeface="Canva Sans"/>
                </a:rPr>
                <a:t>User Interface</a:t>
              </a:r>
            </a:p>
            <a:p>
              <a:pPr algn="ctr">
                <a:lnSpc>
                  <a:spcPct val="200000"/>
                </a:lnSpc>
              </a:pPr>
              <a:r>
                <a:rPr lang="en-US" sz="2599" dirty="0">
                  <a:solidFill>
                    <a:srgbClr val="000000"/>
                  </a:solidFill>
                  <a:latin typeface="Canva Sans"/>
                  <a:ea typeface="Canva Sans"/>
                  <a:cs typeface="Canva Sans"/>
                  <a:sym typeface="Canva Sans"/>
                </a:rPr>
                <a:t>2)Field Management</a:t>
              </a:r>
            </a:p>
            <a:p>
              <a:pPr algn="ctr">
                <a:lnSpc>
                  <a:spcPct val="200000"/>
                </a:lnSpc>
              </a:pPr>
              <a:r>
                <a:rPr lang="en-US" sz="2599" dirty="0">
                  <a:solidFill>
                    <a:srgbClr val="000000"/>
                  </a:solidFill>
                  <a:latin typeface="Canva Sans"/>
                  <a:ea typeface="Canva Sans"/>
                  <a:cs typeface="Canva Sans"/>
                  <a:sym typeface="Canva Sans"/>
                </a:rPr>
                <a:t>3)Foreign Key Relationships</a:t>
              </a:r>
            </a:p>
            <a:p>
              <a:pPr algn="ctr">
                <a:lnSpc>
                  <a:spcPct val="200000"/>
                </a:lnSpc>
              </a:pPr>
              <a:r>
                <a:rPr lang="en-US" sz="2599" dirty="0">
                  <a:solidFill>
                    <a:srgbClr val="000000"/>
                  </a:solidFill>
                  <a:latin typeface="Canva Sans"/>
                  <a:ea typeface="Canva Sans"/>
                  <a:cs typeface="Canva Sans"/>
                  <a:sym typeface="Canva Sans"/>
                </a:rPr>
                <a:t>4)User Interaction</a:t>
              </a:r>
            </a:p>
            <a:p>
              <a:pPr algn="ctr">
                <a:lnSpc>
                  <a:spcPct val="200000"/>
                </a:lnSpc>
              </a:pPr>
              <a:endParaRPr lang="en-US" sz="2599" dirty="0">
                <a:solidFill>
                  <a:srgbClr val="000000"/>
                </a:solidFill>
                <a:latin typeface="Canva Sans"/>
                <a:ea typeface="Canva Sans"/>
                <a:cs typeface="Canva Sans"/>
                <a:sym typeface="Canva Sans"/>
              </a:endParaRPr>
            </a:p>
            <a:p>
              <a:pPr algn="ctr">
                <a:lnSpc>
                  <a:spcPct val="200000"/>
                </a:lnSpc>
              </a:pPr>
              <a:endParaRPr lang="en-US" sz="2599" dirty="0">
                <a:solidFill>
                  <a:srgbClr val="000000"/>
                </a:solidFill>
                <a:latin typeface="Canva Sans"/>
                <a:ea typeface="Canva Sans"/>
                <a:cs typeface="Canva Sans"/>
                <a:sym typeface="Canva Sans"/>
              </a:endParaRPr>
            </a:p>
            <a:p>
              <a:pPr algn="ctr">
                <a:lnSpc>
                  <a:spcPct val="200000"/>
                </a:lnSpc>
              </a:pPr>
              <a:endParaRPr lang="en-US" sz="2599" dirty="0">
                <a:solidFill>
                  <a:srgbClr val="000000"/>
                </a:solidFill>
                <a:latin typeface="Canva Sans"/>
                <a:ea typeface="Canva Sans"/>
                <a:cs typeface="Canva Sans"/>
                <a:sym typeface="Canva Sans"/>
              </a:endParaRPr>
            </a:p>
            <a:p>
              <a:pPr algn="ctr">
                <a:lnSpc>
                  <a:spcPct val="200000"/>
                </a:lnSpc>
              </a:pPr>
              <a:endParaRPr lang="en-US" sz="2599" dirty="0">
                <a:solidFill>
                  <a:srgbClr val="000000"/>
                </a:solidFill>
                <a:latin typeface="Canva Sans"/>
                <a:ea typeface="Canva Sans"/>
                <a:cs typeface="Canva Sans"/>
                <a:sym typeface="Canva Sans"/>
              </a:endParaRPr>
            </a:p>
            <a:p>
              <a:pPr algn="ctr">
                <a:lnSpc>
                  <a:spcPct val="200000"/>
                </a:lnSpc>
              </a:pPr>
              <a:endParaRPr lang="en-US" sz="2599" dirty="0">
                <a:solidFill>
                  <a:srgbClr val="000000"/>
                </a:solidFill>
                <a:latin typeface="Canva Sans"/>
                <a:ea typeface="Canva Sans"/>
                <a:cs typeface="Canva Sans"/>
                <a:sym typeface="Canva Sans"/>
              </a:endParaRPr>
            </a:p>
            <a:p>
              <a:pPr algn="ctr">
                <a:lnSpc>
                  <a:spcPct val="200000"/>
                </a:lnSpc>
                <a:spcBef>
                  <a:spcPct val="0"/>
                </a:spcBef>
              </a:pPr>
              <a:endParaRPr lang="en-US" sz="2599" dirty="0">
                <a:solidFill>
                  <a:srgbClr val="000000"/>
                </a:solidFill>
                <a:latin typeface="Canva Sans"/>
                <a:ea typeface="Canva Sans"/>
                <a:cs typeface="Canva Sans"/>
                <a:sym typeface="Canva Sans"/>
              </a:endParaRPr>
            </a:p>
          </p:txBody>
        </p:sp>
      </p:grpSp>
      <p:pic>
        <p:nvPicPr>
          <p:cNvPr id="17" name="Picture 16">
            <a:extLst>
              <a:ext uri="{FF2B5EF4-FFF2-40B4-BE49-F238E27FC236}">
                <a16:creationId xmlns:a16="http://schemas.microsoft.com/office/drawing/2014/main" id="{1F3A1779-9E77-E58D-48C3-ED07289A3DD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334988" y="77978"/>
            <a:ext cx="2789114" cy="955326"/>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l="-20312" r="-20312"/>
            </a:stretch>
          </a:blipFill>
        </p:spPr>
      </p:sp>
      <p:grpSp>
        <p:nvGrpSpPr>
          <p:cNvPr id="3" name="Group 3"/>
          <p:cNvGrpSpPr/>
          <p:nvPr/>
        </p:nvGrpSpPr>
        <p:grpSpPr>
          <a:xfrm>
            <a:off x="15201900" y="0"/>
            <a:ext cx="3086100" cy="10287000"/>
            <a:chOff x="0" y="0"/>
            <a:chExt cx="812800" cy="2709333"/>
          </a:xfrm>
        </p:grpSpPr>
        <p:sp>
          <p:nvSpPr>
            <p:cNvPr id="4" name="Freeform 4"/>
            <p:cNvSpPr/>
            <p:nvPr/>
          </p:nvSpPr>
          <p:spPr>
            <a:xfrm>
              <a:off x="0" y="0"/>
              <a:ext cx="812800" cy="2709333"/>
            </a:xfrm>
            <a:custGeom>
              <a:avLst/>
              <a:gdLst/>
              <a:ahLst/>
              <a:cxnLst/>
              <a:rect l="l" t="t" r="r" b="b"/>
              <a:pathLst>
                <a:path w="812800" h="2709333">
                  <a:moveTo>
                    <a:pt x="0" y="0"/>
                  </a:moveTo>
                  <a:lnTo>
                    <a:pt x="812800" y="0"/>
                  </a:lnTo>
                  <a:lnTo>
                    <a:pt x="812800" y="2709333"/>
                  </a:lnTo>
                  <a:lnTo>
                    <a:pt x="0" y="2709333"/>
                  </a:lnTo>
                  <a:close/>
                </a:path>
              </a:pathLst>
            </a:custGeom>
            <a:solidFill>
              <a:srgbClr val="593C8F"/>
            </a:solidFill>
          </p:spPr>
        </p:sp>
        <p:sp>
          <p:nvSpPr>
            <p:cNvPr id="5" name="TextBox 5"/>
            <p:cNvSpPr txBox="1"/>
            <p:nvPr/>
          </p:nvSpPr>
          <p:spPr>
            <a:xfrm>
              <a:off x="0" y="-47625"/>
              <a:ext cx="812800" cy="2756958"/>
            </a:xfrm>
            <a:prstGeom prst="rect">
              <a:avLst/>
            </a:prstGeom>
          </p:spPr>
          <p:txBody>
            <a:bodyPr lIns="50800" tIns="50800" rIns="50800" bIns="50800" rtlCol="0" anchor="ctr"/>
            <a:lstStyle/>
            <a:p>
              <a:pPr algn="ctr">
                <a:lnSpc>
                  <a:spcPts val="2659"/>
                </a:lnSpc>
              </a:pPr>
              <a:endParaRPr/>
            </a:p>
          </p:txBody>
        </p:sp>
      </p:grpSp>
      <p:sp>
        <p:nvSpPr>
          <p:cNvPr id="6" name="AutoShape 6"/>
          <p:cNvSpPr/>
          <p:nvPr/>
        </p:nvSpPr>
        <p:spPr>
          <a:xfrm flipH="1">
            <a:off x="1028720" y="2186817"/>
            <a:ext cx="0" cy="0"/>
          </a:xfrm>
          <a:prstGeom prst="line">
            <a:avLst/>
          </a:prstGeom>
          <a:ln w="19050" cap="flat">
            <a:solidFill>
              <a:srgbClr val="000000"/>
            </a:solidFill>
            <a:prstDash val="solid"/>
            <a:headEnd type="none" w="sm" len="sm"/>
            <a:tailEnd type="none" w="sm" len="sm"/>
          </a:ln>
        </p:spPr>
      </p:sp>
      <p:sp>
        <p:nvSpPr>
          <p:cNvPr id="7" name="TextBox 7"/>
          <p:cNvSpPr txBox="1"/>
          <p:nvPr/>
        </p:nvSpPr>
        <p:spPr>
          <a:xfrm>
            <a:off x="459411" y="319598"/>
            <a:ext cx="5686162" cy="709102"/>
          </a:xfrm>
          <a:prstGeom prst="rect">
            <a:avLst/>
          </a:prstGeom>
        </p:spPr>
        <p:txBody>
          <a:bodyPr lIns="0" tIns="0" rIns="0" bIns="0" rtlCol="0" anchor="t">
            <a:spAutoFit/>
          </a:bodyPr>
          <a:lstStyle/>
          <a:p>
            <a:pPr algn="ctr">
              <a:lnSpc>
                <a:spcPts val="5726"/>
              </a:lnSpc>
              <a:spcBef>
                <a:spcPct val="0"/>
              </a:spcBef>
            </a:pPr>
            <a:r>
              <a:rPr lang="en-US" sz="4090">
                <a:solidFill>
                  <a:srgbClr val="000000"/>
                </a:solidFill>
                <a:latin typeface="Archivo Black"/>
                <a:ea typeface="Archivo Black"/>
                <a:cs typeface="Archivo Black"/>
                <a:sym typeface="Archivo Black"/>
              </a:rPr>
              <a:t>Technical Approach</a:t>
            </a:r>
          </a:p>
        </p:txBody>
      </p:sp>
      <p:grpSp>
        <p:nvGrpSpPr>
          <p:cNvPr id="8" name="Group 8"/>
          <p:cNvGrpSpPr/>
          <p:nvPr/>
        </p:nvGrpSpPr>
        <p:grpSpPr>
          <a:xfrm>
            <a:off x="1028700" y="1255836"/>
            <a:ext cx="12081451" cy="1432438"/>
            <a:chOff x="0" y="0"/>
            <a:chExt cx="3181946" cy="377268"/>
          </a:xfrm>
        </p:grpSpPr>
        <p:sp>
          <p:nvSpPr>
            <p:cNvPr id="9" name="Freeform 9"/>
            <p:cNvSpPr/>
            <p:nvPr/>
          </p:nvSpPr>
          <p:spPr>
            <a:xfrm>
              <a:off x="0" y="0"/>
              <a:ext cx="3181946" cy="377268"/>
            </a:xfrm>
            <a:custGeom>
              <a:avLst/>
              <a:gdLst/>
              <a:ahLst/>
              <a:cxnLst/>
              <a:rect l="l" t="t" r="r" b="b"/>
              <a:pathLst>
                <a:path w="3181946" h="377268">
                  <a:moveTo>
                    <a:pt x="32681" y="0"/>
                  </a:moveTo>
                  <a:lnTo>
                    <a:pt x="3149265" y="0"/>
                  </a:lnTo>
                  <a:cubicBezTo>
                    <a:pt x="3157932" y="0"/>
                    <a:pt x="3166245" y="3443"/>
                    <a:pt x="3172374" y="9572"/>
                  </a:cubicBezTo>
                  <a:cubicBezTo>
                    <a:pt x="3178503" y="15701"/>
                    <a:pt x="3181946" y="24014"/>
                    <a:pt x="3181946" y="32681"/>
                  </a:cubicBezTo>
                  <a:lnTo>
                    <a:pt x="3181946" y="344586"/>
                  </a:lnTo>
                  <a:cubicBezTo>
                    <a:pt x="3181946" y="353254"/>
                    <a:pt x="3178503" y="361566"/>
                    <a:pt x="3172374" y="367695"/>
                  </a:cubicBezTo>
                  <a:cubicBezTo>
                    <a:pt x="3166245" y="373824"/>
                    <a:pt x="3157932" y="377268"/>
                    <a:pt x="3149265" y="377268"/>
                  </a:cubicBezTo>
                  <a:lnTo>
                    <a:pt x="32681" y="377268"/>
                  </a:lnTo>
                  <a:cubicBezTo>
                    <a:pt x="24014" y="377268"/>
                    <a:pt x="15701" y="373824"/>
                    <a:pt x="9572" y="367695"/>
                  </a:cubicBezTo>
                  <a:cubicBezTo>
                    <a:pt x="3443" y="361566"/>
                    <a:pt x="0" y="353254"/>
                    <a:pt x="0" y="344586"/>
                  </a:cubicBezTo>
                  <a:lnTo>
                    <a:pt x="0" y="32681"/>
                  </a:lnTo>
                  <a:cubicBezTo>
                    <a:pt x="0" y="24014"/>
                    <a:pt x="3443" y="15701"/>
                    <a:pt x="9572" y="9572"/>
                  </a:cubicBezTo>
                  <a:cubicBezTo>
                    <a:pt x="15701" y="3443"/>
                    <a:pt x="24014" y="0"/>
                    <a:pt x="32681" y="0"/>
                  </a:cubicBezTo>
                  <a:close/>
                </a:path>
              </a:pathLst>
            </a:custGeom>
            <a:solidFill>
              <a:srgbClr val="D9D9D9"/>
            </a:solidFill>
          </p:spPr>
        </p:sp>
        <p:sp>
          <p:nvSpPr>
            <p:cNvPr id="10" name="TextBox 10"/>
            <p:cNvSpPr txBox="1"/>
            <p:nvPr/>
          </p:nvSpPr>
          <p:spPr>
            <a:xfrm>
              <a:off x="0" y="-57150"/>
              <a:ext cx="3181946" cy="434418"/>
            </a:xfrm>
            <a:prstGeom prst="rect">
              <a:avLst/>
            </a:prstGeom>
          </p:spPr>
          <p:txBody>
            <a:bodyPr lIns="50800" tIns="50800" rIns="50800" bIns="50800" rtlCol="0" anchor="ctr"/>
            <a:lstStyle/>
            <a:p>
              <a:pPr algn="ctr">
                <a:lnSpc>
                  <a:spcPts val="3639"/>
                </a:lnSpc>
                <a:spcBef>
                  <a:spcPct val="0"/>
                </a:spcBef>
              </a:pPr>
              <a:r>
                <a:rPr lang="en-US" sz="2599" b="1">
                  <a:solidFill>
                    <a:srgbClr val="000000"/>
                  </a:solidFill>
                  <a:latin typeface="Canva Sans Bold"/>
                  <a:ea typeface="Canva Sans Bold"/>
                  <a:cs typeface="Canva Sans Bold"/>
                  <a:sym typeface="Canva Sans Bold"/>
                </a:rPr>
                <a:t>Frontend</a:t>
              </a:r>
              <a:r>
                <a:rPr lang="en-US" sz="2599">
                  <a:solidFill>
                    <a:srgbClr val="000000"/>
                  </a:solidFill>
                  <a:latin typeface="Canva Sans"/>
                  <a:ea typeface="Canva Sans"/>
                  <a:cs typeface="Canva Sans"/>
                  <a:sym typeface="Canva Sans"/>
                </a:rPr>
                <a:t>: React for building the user interface, providing a responsive and interactive experience.</a:t>
              </a:r>
            </a:p>
          </p:txBody>
        </p:sp>
      </p:grpSp>
      <p:grpSp>
        <p:nvGrpSpPr>
          <p:cNvPr id="11" name="Group 11"/>
          <p:cNvGrpSpPr/>
          <p:nvPr/>
        </p:nvGrpSpPr>
        <p:grpSpPr>
          <a:xfrm>
            <a:off x="1028700" y="2987808"/>
            <a:ext cx="12081451" cy="1432438"/>
            <a:chOff x="0" y="0"/>
            <a:chExt cx="3181946" cy="377268"/>
          </a:xfrm>
        </p:grpSpPr>
        <p:sp>
          <p:nvSpPr>
            <p:cNvPr id="12" name="Freeform 12"/>
            <p:cNvSpPr/>
            <p:nvPr/>
          </p:nvSpPr>
          <p:spPr>
            <a:xfrm>
              <a:off x="0" y="0"/>
              <a:ext cx="3181946" cy="377268"/>
            </a:xfrm>
            <a:custGeom>
              <a:avLst/>
              <a:gdLst/>
              <a:ahLst/>
              <a:cxnLst/>
              <a:rect l="l" t="t" r="r" b="b"/>
              <a:pathLst>
                <a:path w="3181946" h="377268">
                  <a:moveTo>
                    <a:pt x="32681" y="0"/>
                  </a:moveTo>
                  <a:lnTo>
                    <a:pt x="3149265" y="0"/>
                  </a:lnTo>
                  <a:cubicBezTo>
                    <a:pt x="3157932" y="0"/>
                    <a:pt x="3166245" y="3443"/>
                    <a:pt x="3172374" y="9572"/>
                  </a:cubicBezTo>
                  <a:cubicBezTo>
                    <a:pt x="3178503" y="15701"/>
                    <a:pt x="3181946" y="24014"/>
                    <a:pt x="3181946" y="32681"/>
                  </a:cubicBezTo>
                  <a:lnTo>
                    <a:pt x="3181946" y="344586"/>
                  </a:lnTo>
                  <a:cubicBezTo>
                    <a:pt x="3181946" y="353254"/>
                    <a:pt x="3178503" y="361566"/>
                    <a:pt x="3172374" y="367695"/>
                  </a:cubicBezTo>
                  <a:cubicBezTo>
                    <a:pt x="3166245" y="373824"/>
                    <a:pt x="3157932" y="377268"/>
                    <a:pt x="3149265" y="377268"/>
                  </a:cubicBezTo>
                  <a:lnTo>
                    <a:pt x="32681" y="377268"/>
                  </a:lnTo>
                  <a:cubicBezTo>
                    <a:pt x="24014" y="377268"/>
                    <a:pt x="15701" y="373824"/>
                    <a:pt x="9572" y="367695"/>
                  </a:cubicBezTo>
                  <a:cubicBezTo>
                    <a:pt x="3443" y="361566"/>
                    <a:pt x="0" y="353254"/>
                    <a:pt x="0" y="344586"/>
                  </a:cubicBezTo>
                  <a:lnTo>
                    <a:pt x="0" y="32681"/>
                  </a:lnTo>
                  <a:cubicBezTo>
                    <a:pt x="0" y="24014"/>
                    <a:pt x="3443" y="15701"/>
                    <a:pt x="9572" y="9572"/>
                  </a:cubicBezTo>
                  <a:cubicBezTo>
                    <a:pt x="15701" y="3443"/>
                    <a:pt x="24014" y="0"/>
                    <a:pt x="32681" y="0"/>
                  </a:cubicBezTo>
                  <a:close/>
                </a:path>
              </a:pathLst>
            </a:custGeom>
            <a:solidFill>
              <a:srgbClr val="D9D9D9"/>
            </a:solidFill>
          </p:spPr>
        </p:sp>
        <p:sp>
          <p:nvSpPr>
            <p:cNvPr id="13" name="TextBox 13"/>
            <p:cNvSpPr txBox="1"/>
            <p:nvPr/>
          </p:nvSpPr>
          <p:spPr>
            <a:xfrm>
              <a:off x="0" y="-57150"/>
              <a:ext cx="3181946" cy="434418"/>
            </a:xfrm>
            <a:prstGeom prst="rect">
              <a:avLst/>
            </a:prstGeom>
          </p:spPr>
          <p:txBody>
            <a:bodyPr lIns="50800" tIns="50800" rIns="50800" bIns="50800" rtlCol="0" anchor="ctr"/>
            <a:lstStyle/>
            <a:p>
              <a:pPr algn="ctr">
                <a:lnSpc>
                  <a:spcPts val="3639"/>
                </a:lnSpc>
                <a:spcBef>
                  <a:spcPct val="0"/>
                </a:spcBef>
              </a:pPr>
              <a:r>
                <a:rPr lang="en-US" sz="2599" b="1">
                  <a:solidFill>
                    <a:srgbClr val="000000"/>
                  </a:solidFill>
                  <a:latin typeface="Canva Sans Bold"/>
                  <a:ea typeface="Canva Sans Bold"/>
                  <a:cs typeface="Canva Sans Bold"/>
                  <a:sym typeface="Canva Sans Bold"/>
                </a:rPr>
                <a:t>Styling</a:t>
              </a:r>
              <a:r>
                <a:rPr lang="en-US" sz="2599">
                  <a:solidFill>
                    <a:srgbClr val="000000"/>
                  </a:solidFill>
                  <a:latin typeface="Canva Sans"/>
                  <a:ea typeface="Canva Sans"/>
                  <a:cs typeface="Canva Sans"/>
                  <a:sym typeface="Canva Sans"/>
                </a:rPr>
                <a:t>: Tailwind CSS: For responsive and customizable styling without separate CSS files.</a:t>
              </a:r>
            </a:p>
          </p:txBody>
        </p:sp>
      </p:grpSp>
      <p:grpSp>
        <p:nvGrpSpPr>
          <p:cNvPr id="14" name="Group 14"/>
          <p:cNvGrpSpPr/>
          <p:nvPr/>
        </p:nvGrpSpPr>
        <p:grpSpPr>
          <a:xfrm>
            <a:off x="1028720" y="4715521"/>
            <a:ext cx="12081451" cy="1432438"/>
            <a:chOff x="0" y="0"/>
            <a:chExt cx="3181946" cy="377268"/>
          </a:xfrm>
        </p:grpSpPr>
        <p:sp>
          <p:nvSpPr>
            <p:cNvPr id="15" name="Freeform 15"/>
            <p:cNvSpPr/>
            <p:nvPr/>
          </p:nvSpPr>
          <p:spPr>
            <a:xfrm>
              <a:off x="0" y="0"/>
              <a:ext cx="3181946" cy="377268"/>
            </a:xfrm>
            <a:custGeom>
              <a:avLst/>
              <a:gdLst/>
              <a:ahLst/>
              <a:cxnLst/>
              <a:rect l="l" t="t" r="r" b="b"/>
              <a:pathLst>
                <a:path w="3181946" h="377268">
                  <a:moveTo>
                    <a:pt x="32681" y="0"/>
                  </a:moveTo>
                  <a:lnTo>
                    <a:pt x="3149265" y="0"/>
                  </a:lnTo>
                  <a:cubicBezTo>
                    <a:pt x="3157932" y="0"/>
                    <a:pt x="3166245" y="3443"/>
                    <a:pt x="3172374" y="9572"/>
                  </a:cubicBezTo>
                  <a:cubicBezTo>
                    <a:pt x="3178503" y="15701"/>
                    <a:pt x="3181946" y="24014"/>
                    <a:pt x="3181946" y="32681"/>
                  </a:cubicBezTo>
                  <a:lnTo>
                    <a:pt x="3181946" y="344586"/>
                  </a:lnTo>
                  <a:cubicBezTo>
                    <a:pt x="3181946" y="353254"/>
                    <a:pt x="3178503" y="361566"/>
                    <a:pt x="3172374" y="367695"/>
                  </a:cubicBezTo>
                  <a:cubicBezTo>
                    <a:pt x="3166245" y="373824"/>
                    <a:pt x="3157932" y="377268"/>
                    <a:pt x="3149265" y="377268"/>
                  </a:cubicBezTo>
                  <a:lnTo>
                    <a:pt x="32681" y="377268"/>
                  </a:lnTo>
                  <a:cubicBezTo>
                    <a:pt x="24014" y="377268"/>
                    <a:pt x="15701" y="373824"/>
                    <a:pt x="9572" y="367695"/>
                  </a:cubicBezTo>
                  <a:cubicBezTo>
                    <a:pt x="3443" y="361566"/>
                    <a:pt x="0" y="353254"/>
                    <a:pt x="0" y="344586"/>
                  </a:cubicBezTo>
                  <a:lnTo>
                    <a:pt x="0" y="32681"/>
                  </a:lnTo>
                  <a:cubicBezTo>
                    <a:pt x="0" y="24014"/>
                    <a:pt x="3443" y="15701"/>
                    <a:pt x="9572" y="9572"/>
                  </a:cubicBezTo>
                  <a:cubicBezTo>
                    <a:pt x="15701" y="3443"/>
                    <a:pt x="24014" y="0"/>
                    <a:pt x="32681" y="0"/>
                  </a:cubicBezTo>
                  <a:close/>
                </a:path>
              </a:pathLst>
            </a:custGeom>
            <a:solidFill>
              <a:srgbClr val="D9D9D9"/>
            </a:solidFill>
          </p:spPr>
        </p:sp>
        <p:sp>
          <p:nvSpPr>
            <p:cNvPr id="16" name="TextBox 16"/>
            <p:cNvSpPr txBox="1"/>
            <p:nvPr/>
          </p:nvSpPr>
          <p:spPr>
            <a:xfrm>
              <a:off x="0" y="-57150"/>
              <a:ext cx="3181946" cy="434418"/>
            </a:xfrm>
            <a:prstGeom prst="rect">
              <a:avLst/>
            </a:prstGeom>
          </p:spPr>
          <p:txBody>
            <a:bodyPr lIns="50800" tIns="50800" rIns="50800" bIns="50800" rtlCol="0" anchor="ctr"/>
            <a:lstStyle/>
            <a:p>
              <a:pPr algn="ctr">
                <a:lnSpc>
                  <a:spcPts val="3639"/>
                </a:lnSpc>
                <a:spcBef>
                  <a:spcPct val="0"/>
                </a:spcBef>
              </a:pPr>
              <a:r>
                <a:rPr lang="en-US" sz="2599" b="1">
                  <a:solidFill>
                    <a:srgbClr val="000000"/>
                  </a:solidFill>
                  <a:latin typeface="Canva Sans Bold"/>
                  <a:ea typeface="Canva Sans Bold"/>
                  <a:cs typeface="Canva Sans Bold"/>
                  <a:sym typeface="Canva Sans Bold"/>
                </a:rPr>
                <a:t>Django</a:t>
              </a:r>
              <a:r>
                <a:rPr lang="en-US" sz="2599">
                  <a:solidFill>
                    <a:srgbClr val="000000"/>
                  </a:solidFill>
                  <a:latin typeface="Canva Sans"/>
                  <a:ea typeface="Canva Sans"/>
                  <a:cs typeface="Canva Sans"/>
                  <a:sym typeface="Canva Sans"/>
                </a:rPr>
                <a:t>: As the web framework to handle server-side logic.</a:t>
              </a:r>
            </a:p>
          </p:txBody>
        </p:sp>
      </p:grpSp>
      <p:grpSp>
        <p:nvGrpSpPr>
          <p:cNvPr id="17" name="Group 17"/>
          <p:cNvGrpSpPr/>
          <p:nvPr/>
        </p:nvGrpSpPr>
        <p:grpSpPr>
          <a:xfrm>
            <a:off x="1028720" y="8170947"/>
            <a:ext cx="12081451" cy="1432438"/>
            <a:chOff x="0" y="0"/>
            <a:chExt cx="3181946" cy="377268"/>
          </a:xfrm>
        </p:grpSpPr>
        <p:sp>
          <p:nvSpPr>
            <p:cNvPr id="18" name="Freeform 18"/>
            <p:cNvSpPr/>
            <p:nvPr/>
          </p:nvSpPr>
          <p:spPr>
            <a:xfrm>
              <a:off x="0" y="0"/>
              <a:ext cx="3181946" cy="377268"/>
            </a:xfrm>
            <a:custGeom>
              <a:avLst/>
              <a:gdLst/>
              <a:ahLst/>
              <a:cxnLst/>
              <a:rect l="l" t="t" r="r" b="b"/>
              <a:pathLst>
                <a:path w="3181946" h="377268">
                  <a:moveTo>
                    <a:pt x="32681" y="0"/>
                  </a:moveTo>
                  <a:lnTo>
                    <a:pt x="3149265" y="0"/>
                  </a:lnTo>
                  <a:cubicBezTo>
                    <a:pt x="3157932" y="0"/>
                    <a:pt x="3166245" y="3443"/>
                    <a:pt x="3172374" y="9572"/>
                  </a:cubicBezTo>
                  <a:cubicBezTo>
                    <a:pt x="3178503" y="15701"/>
                    <a:pt x="3181946" y="24014"/>
                    <a:pt x="3181946" y="32681"/>
                  </a:cubicBezTo>
                  <a:lnTo>
                    <a:pt x="3181946" y="344586"/>
                  </a:lnTo>
                  <a:cubicBezTo>
                    <a:pt x="3181946" y="353254"/>
                    <a:pt x="3178503" y="361566"/>
                    <a:pt x="3172374" y="367695"/>
                  </a:cubicBezTo>
                  <a:cubicBezTo>
                    <a:pt x="3166245" y="373824"/>
                    <a:pt x="3157932" y="377268"/>
                    <a:pt x="3149265" y="377268"/>
                  </a:cubicBezTo>
                  <a:lnTo>
                    <a:pt x="32681" y="377268"/>
                  </a:lnTo>
                  <a:cubicBezTo>
                    <a:pt x="24014" y="377268"/>
                    <a:pt x="15701" y="373824"/>
                    <a:pt x="9572" y="367695"/>
                  </a:cubicBezTo>
                  <a:cubicBezTo>
                    <a:pt x="3443" y="361566"/>
                    <a:pt x="0" y="353254"/>
                    <a:pt x="0" y="344586"/>
                  </a:cubicBezTo>
                  <a:lnTo>
                    <a:pt x="0" y="32681"/>
                  </a:lnTo>
                  <a:cubicBezTo>
                    <a:pt x="0" y="24014"/>
                    <a:pt x="3443" y="15701"/>
                    <a:pt x="9572" y="9572"/>
                  </a:cubicBezTo>
                  <a:cubicBezTo>
                    <a:pt x="15701" y="3443"/>
                    <a:pt x="24014" y="0"/>
                    <a:pt x="32681" y="0"/>
                  </a:cubicBezTo>
                  <a:close/>
                </a:path>
              </a:pathLst>
            </a:custGeom>
            <a:solidFill>
              <a:srgbClr val="D9D9D9"/>
            </a:solidFill>
          </p:spPr>
        </p:sp>
        <p:sp>
          <p:nvSpPr>
            <p:cNvPr id="19" name="TextBox 19"/>
            <p:cNvSpPr txBox="1"/>
            <p:nvPr/>
          </p:nvSpPr>
          <p:spPr>
            <a:xfrm>
              <a:off x="0" y="-57150"/>
              <a:ext cx="3181946" cy="434418"/>
            </a:xfrm>
            <a:prstGeom prst="rect">
              <a:avLst/>
            </a:prstGeom>
          </p:spPr>
          <p:txBody>
            <a:bodyPr lIns="50800" tIns="50800" rIns="50800" bIns="50800" rtlCol="0" anchor="ctr"/>
            <a:lstStyle/>
            <a:p>
              <a:pPr algn="ctr">
                <a:lnSpc>
                  <a:spcPts val="3639"/>
                </a:lnSpc>
                <a:spcBef>
                  <a:spcPct val="0"/>
                </a:spcBef>
              </a:pPr>
              <a:r>
                <a:rPr lang="en-US" sz="2599" b="1">
                  <a:solidFill>
                    <a:srgbClr val="000000"/>
                  </a:solidFill>
                  <a:latin typeface="Canva Sans Bold"/>
                  <a:ea typeface="Canva Sans Bold"/>
                  <a:cs typeface="Canva Sans Bold"/>
                  <a:sym typeface="Canva Sans Bold"/>
                </a:rPr>
                <a:t>Axios</a:t>
              </a:r>
              <a:r>
                <a:rPr lang="en-US" sz="2599">
                  <a:solidFill>
                    <a:srgbClr val="000000"/>
                  </a:solidFill>
                  <a:latin typeface="Canva Sans"/>
                  <a:ea typeface="Canva Sans"/>
                  <a:cs typeface="Canva Sans"/>
                  <a:sym typeface="Canva Sans"/>
                </a:rPr>
                <a:t>: For making API requests to the backend, facilitating data fetching and submission.</a:t>
              </a:r>
            </a:p>
          </p:txBody>
        </p:sp>
      </p:grpSp>
      <p:grpSp>
        <p:nvGrpSpPr>
          <p:cNvPr id="20" name="Group 20"/>
          <p:cNvGrpSpPr/>
          <p:nvPr/>
        </p:nvGrpSpPr>
        <p:grpSpPr>
          <a:xfrm>
            <a:off x="1028720" y="6443234"/>
            <a:ext cx="12081451" cy="1432438"/>
            <a:chOff x="0" y="0"/>
            <a:chExt cx="3181946" cy="377268"/>
          </a:xfrm>
        </p:grpSpPr>
        <p:sp>
          <p:nvSpPr>
            <p:cNvPr id="21" name="Freeform 21"/>
            <p:cNvSpPr/>
            <p:nvPr/>
          </p:nvSpPr>
          <p:spPr>
            <a:xfrm>
              <a:off x="0" y="0"/>
              <a:ext cx="3181946" cy="377268"/>
            </a:xfrm>
            <a:custGeom>
              <a:avLst/>
              <a:gdLst/>
              <a:ahLst/>
              <a:cxnLst/>
              <a:rect l="l" t="t" r="r" b="b"/>
              <a:pathLst>
                <a:path w="3181946" h="377268">
                  <a:moveTo>
                    <a:pt x="32681" y="0"/>
                  </a:moveTo>
                  <a:lnTo>
                    <a:pt x="3149265" y="0"/>
                  </a:lnTo>
                  <a:cubicBezTo>
                    <a:pt x="3157932" y="0"/>
                    <a:pt x="3166245" y="3443"/>
                    <a:pt x="3172374" y="9572"/>
                  </a:cubicBezTo>
                  <a:cubicBezTo>
                    <a:pt x="3178503" y="15701"/>
                    <a:pt x="3181946" y="24014"/>
                    <a:pt x="3181946" y="32681"/>
                  </a:cubicBezTo>
                  <a:lnTo>
                    <a:pt x="3181946" y="344586"/>
                  </a:lnTo>
                  <a:cubicBezTo>
                    <a:pt x="3181946" y="353254"/>
                    <a:pt x="3178503" y="361566"/>
                    <a:pt x="3172374" y="367695"/>
                  </a:cubicBezTo>
                  <a:cubicBezTo>
                    <a:pt x="3166245" y="373824"/>
                    <a:pt x="3157932" y="377268"/>
                    <a:pt x="3149265" y="377268"/>
                  </a:cubicBezTo>
                  <a:lnTo>
                    <a:pt x="32681" y="377268"/>
                  </a:lnTo>
                  <a:cubicBezTo>
                    <a:pt x="24014" y="377268"/>
                    <a:pt x="15701" y="373824"/>
                    <a:pt x="9572" y="367695"/>
                  </a:cubicBezTo>
                  <a:cubicBezTo>
                    <a:pt x="3443" y="361566"/>
                    <a:pt x="0" y="353254"/>
                    <a:pt x="0" y="344586"/>
                  </a:cubicBezTo>
                  <a:lnTo>
                    <a:pt x="0" y="32681"/>
                  </a:lnTo>
                  <a:cubicBezTo>
                    <a:pt x="0" y="24014"/>
                    <a:pt x="3443" y="15701"/>
                    <a:pt x="9572" y="9572"/>
                  </a:cubicBezTo>
                  <a:cubicBezTo>
                    <a:pt x="15701" y="3443"/>
                    <a:pt x="24014" y="0"/>
                    <a:pt x="32681" y="0"/>
                  </a:cubicBezTo>
                  <a:close/>
                </a:path>
              </a:pathLst>
            </a:custGeom>
            <a:solidFill>
              <a:srgbClr val="D9D9D9"/>
            </a:solidFill>
          </p:spPr>
        </p:sp>
        <p:sp>
          <p:nvSpPr>
            <p:cNvPr id="22" name="TextBox 22"/>
            <p:cNvSpPr txBox="1"/>
            <p:nvPr/>
          </p:nvSpPr>
          <p:spPr>
            <a:xfrm>
              <a:off x="0" y="-57150"/>
              <a:ext cx="3181946" cy="434418"/>
            </a:xfrm>
            <a:prstGeom prst="rect">
              <a:avLst/>
            </a:prstGeom>
          </p:spPr>
          <p:txBody>
            <a:bodyPr lIns="50800" tIns="50800" rIns="50800" bIns="50800" rtlCol="0" anchor="ctr"/>
            <a:lstStyle/>
            <a:p>
              <a:pPr algn="ctr">
                <a:lnSpc>
                  <a:spcPts val="3639"/>
                </a:lnSpc>
                <a:spcBef>
                  <a:spcPct val="0"/>
                </a:spcBef>
              </a:pPr>
              <a:r>
                <a:rPr lang="en-US" sz="2599" b="1">
                  <a:solidFill>
                    <a:srgbClr val="000000"/>
                  </a:solidFill>
                  <a:latin typeface="Canva Sans Bold"/>
                  <a:ea typeface="Canva Sans Bold"/>
                  <a:cs typeface="Canva Sans Bold"/>
                  <a:sym typeface="Canva Sans Bold"/>
                </a:rPr>
                <a:t>Data Processing</a:t>
              </a:r>
              <a:r>
                <a:rPr lang="en-US" sz="2599">
                  <a:solidFill>
                    <a:srgbClr val="000000"/>
                  </a:solidFill>
                  <a:latin typeface="Canva Sans"/>
                  <a:ea typeface="Canva Sans"/>
                  <a:cs typeface="Canva Sans"/>
                  <a:sym typeface="Canva Sans"/>
                </a:rPr>
                <a:t>: Custom APIs to manage dataset creation, table configurations, and synthetic data generation.</a:t>
              </a: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9878" y="-90413"/>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l="-20312" r="-20312"/>
            </a:stretch>
          </a:blipFill>
        </p:spPr>
      </p:sp>
      <p:grpSp>
        <p:nvGrpSpPr>
          <p:cNvPr id="3" name="Group 3"/>
          <p:cNvGrpSpPr/>
          <p:nvPr/>
        </p:nvGrpSpPr>
        <p:grpSpPr>
          <a:xfrm>
            <a:off x="0" y="0"/>
            <a:ext cx="2141150" cy="10287000"/>
            <a:chOff x="0" y="0"/>
            <a:chExt cx="563924" cy="2709333"/>
          </a:xfrm>
        </p:grpSpPr>
        <p:sp>
          <p:nvSpPr>
            <p:cNvPr id="4" name="Freeform 4"/>
            <p:cNvSpPr/>
            <p:nvPr/>
          </p:nvSpPr>
          <p:spPr>
            <a:xfrm>
              <a:off x="0" y="0"/>
              <a:ext cx="563924" cy="2709333"/>
            </a:xfrm>
            <a:custGeom>
              <a:avLst/>
              <a:gdLst/>
              <a:ahLst/>
              <a:cxnLst/>
              <a:rect l="l" t="t" r="r" b="b"/>
              <a:pathLst>
                <a:path w="563924" h="2709333">
                  <a:moveTo>
                    <a:pt x="0" y="0"/>
                  </a:moveTo>
                  <a:lnTo>
                    <a:pt x="563924" y="0"/>
                  </a:lnTo>
                  <a:lnTo>
                    <a:pt x="563924" y="2709333"/>
                  </a:lnTo>
                  <a:lnTo>
                    <a:pt x="0" y="2709333"/>
                  </a:lnTo>
                  <a:close/>
                </a:path>
              </a:pathLst>
            </a:custGeom>
            <a:solidFill>
              <a:srgbClr val="593C8F"/>
            </a:solidFill>
          </p:spPr>
        </p:sp>
        <p:sp>
          <p:nvSpPr>
            <p:cNvPr id="5" name="TextBox 5"/>
            <p:cNvSpPr txBox="1"/>
            <p:nvPr/>
          </p:nvSpPr>
          <p:spPr>
            <a:xfrm>
              <a:off x="0" y="-47625"/>
              <a:ext cx="563924" cy="2756958"/>
            </a:xfrm>
            <a:prstGeom prst="rect">
              <a:avLst/>
            </a:prstGeom>
          </p:spPr>
          <p:txBody>
            <a:bodyPr lIns="50800" tIns="50800" rIns="50800" bIns="50800" rtlCol="0" anchor="ctr"/>
            <a:lstStyle/>
            <a:p>
              <a:pPr algn="ctr">
                <a:lnSpc>
                  <a:spcPts val="2659"/>
                </a:lnSpc>
              </a:pPr>
              <a:endParaRPr/>
            </a:p>
          </p:txBody>
        </p:sp>
      </p:grpSp>
      <p:sp>
        <p:nvSpPr>
          <p:cNvPr id="6" name="TextBox 6"/>
          <p:cNvSpPr txBox="1"/>
          <p:nvPr/>
        </p:nvSpPr>
        <p:spPr>
          <a:xfrm>
            <a:off x="2356081" y="933450"/>
            <a:ext cx="2686463" cy="709690"/>
          </a:xfrm>
          <a:prstGeom prst="rect">
            <a:avLst/>
          </a:prstGeom>
        </p:spPr>
        <p:txBody>
          <a:bodyPr lIns="0" tIns="0" rIns="0" bIns="0" rtlCol="0" anchor="t">
            <a:spAutoFit/>
          </a:bodyPr>
          <a:lstStyle/>
          <a:p>
            <a:pPr algn="ctr">
              <a:lnSpc>
                <a:spcPts val="5732"/>
              </a:lnSpc>
              <a:spcBef>
                <a:spcPct val="0"/>
              </a:spcBef>
            </a:pPr>
            <a:r>
              <a:rPr lang="en-US" sz="4094">
                <a:solidFill>
                  <a:srgbClr val="000000"/>
                </a:solidFill>
                <a:latin typeface="Archivo Black"/>
                <a:ea typeface="Archivo Black"/>
                <a:cs typeface="Archivo Black"/>
                <a:sym typeface="Archivo Black"/>
              </a:rPr>
              <a:t>Use-Case</a:t>
            </a:r>
          </a:p>
        </p:txBody>
      </p:sp>
      <p:sp>
        <p:nvSpPr>
          <p:cNvPr id="7" name="TextBox 7"/>
          <p:cNvSpPr txBox="1"/>
          <p:nvPr/>
        </p:nvSpPr>
        <p:spPr>
          <a:xfrm>
            <a:off x="11658600" y="968251"/>
            <a:ext cx="4781389" cy="674889"/>
          </a:xfrm>
          <a:prstGeom prst="rect">
            <a:avLst/>
          </a:prstGeom>
        </p:spPr>
        <p:txBody>
          <a:bodyPr wrap="square" lIns="0" tIns="0" rIns="0" bIns="0" rtlCol="0" anchor="t">
            <a:spAutoFit/>
          </a:bodyPr>
          <a:lstStyle/>
          <a:p>
            <a:pPr algn="ctr">
              <a:lnSpc>
                <a:spcPts val="5585"/>
              </a:lnSpc>
              <a:spcBef>
                <a:spcPct val="0"/>
              </a:spcBef>
            </a:pPr>
            <a:r>
              <a:rPr lang="en-US" sz="3989" dirty="0">
                <a:solidFill>
                  <a:srgbClr val="000000"/>
                </a:solidFill>
                <a:latin typeface="Archivo Black"/>
                <a:ea typeface="Archivo Black"/>
                <a:cs typeface="Archivo Black"/>
                <a:sym typeface="Archivo Black"/>
              </a:rPr>
              <a:t>Future Aspect</a:t>
            </a:r>
          </a:p>
        </p:txBody>
      </p:sp>
      <p:sp>
        <p:nvSpPr>
          <p:cNvPr id="8" name="TextBox 8"/>
          <p:cNvSpPr txBox="1"/>
          <p:nvPr/>
        </p:nvSpPr>
        <p:spPr>
          <a:xfrm>
            <a:off x="2356081" y="1848857"/>
            <a:ext cx="7482017" cy="2221048"/>
          </a:xfrm>
          <a:prstGeom prst="rect">
            <a:avLst/>
          </a:prstGeom>
        </p:spPr>
        <p:txBody>
          <a:bodyPr lIns="0" tIns="0" rIns="0" bIns="0" rtlCol="0" anchor="t">
            <a:spAutoFit/>
          </a:bodyPr>
          <a:lstStyle/>
          <a:p>
            <a:pPr marL="552095" lvl="1" indent="-276047" algn="ctr">
              <a:lnSpc>
                <a:spcPts val="3580"/>
              </a:lnSpc>
              <a:buFont typeface="Arial"/>
              <a:buChar char="•"/>
            </a:pPr>
            <a:r>
              <a:rPr lang="en-US" sz="2557" dirty="0">
                <a:solidFill>
                  <a:srgbClr val="000000"/>
                </a:solidFill>
                <a:latin typeface="Canva Sans"/>
                <a:ea typeface="Canva Sans"/>
                <a:cs typeface="Canva Sans"/>
                <a:sym typeface="Canva Sans"/>
              </a:rPr>
              <a:t>E-commerce Product Management</a:t>
            </a:r>
          </a:p>
          <a:p>
            <a:pPr marL="552095" lvl="1" indent="-276047" algn="ctr">
              <a:lnSpc>
                <a:spcPts val="3580"/>
              </a:lnSpc>
              <a:buFont typeface="Arial"/>
              <a:buChar char="•"/>
            </a:pPr>
            <a:r>
              <a:rPr lang="en-US" sz="2557" dirty="0">
                <a:solidFill>
                  <a:srgbClr val="000000"/>
                </a:solidFill>
                <a:latin typeface="Canva Sans"/>
                <a:ea typeface="Canva Sans"/>
                <a:cs typeface="Canva Sans"/>
                <a:sym typeface="Canva Sans"/>
              </a:rPr>
              <a:t>Healthcare Data Management</a:t>
            </a:r>
          </a:p>
          <a:p>
            <a:pPr marL="552095" lvl="1" indent="-276047" algn="ctr">
              <a:lnSpc>
                <a:spcPts val="3580"/>
              </a:lnSpc>
              <a:buFont typeface="Arial"/>
              <a:buChar char="•"/>
            </a:pPr>
            <a:r>
              <a:rPr lang="en-US" sz="2557" dirty="0">
                <a:solidFill>
                  <a:srgbClr val="000000"/>
                </a:solidFill>
                <a:latin typeface="Canva Sans"/>
                <a:ea typeface="Canva Sans"/>
                <a:cs typeface="Canva Sans"/>
                <a:sym typeface="Canva Sans"/>
              </a:rPr>
              <a:t>Educational Institution Data Management</a:t>
            </a:r>
          </a:p>
          <a:p>
            <a:pPr marL="552095" lvl="1" indent="-276047" algn="ctr">
              <a:lnSpc>
                <a:spcPts val="3580"/>
              </a:lnSpc>
              <a:buFont typeface="Arial"/>
              <a:buChar char="•"/>
            </a:pPr>
            <a:r>
              <a:rPr lang="en-US" sz="2557" dirty="0">
                <a:solidFill>
                  <a:srgbClr val="000000"/>
                </a:solidFill>
                <a:latin typeface="Canva Sans"/>
                <a:ea typeface="Canva Sans"/>
                <a:cs typeface="Canva Sans"/>
                <a:sym typeface="Canva Sans"/>
              </a:rPr>
              <a:t>Project Management for a Software Development Team</a:t>
            </a:r>
          </a:p>
        </p:txBody>
      </p:sp>
      <p:sp>
        <p:nvSpPr>
          <p:cNvPr id="9" name="TextBox 9"/>
          <p:cNvSpPr txBox="1"/>
          <p:nvPr/>
        </p:nvSpPr>
        <p:spPr>
          <a:xfrm>
            <a:off x="10805983" y="2072694"/>
            <a:ext cx="7482017" cy="1773373"/>
          </a:xfrm>
          <a:prstGeom prst="rect">
            <a:avLst/>
          </a:prstGeom>
        </p:spPr>
        <p:txBody>
          <a:bodyPr lIns="0" tIns="0" rIns="0" bIns="0" rtlCol="0" anchor="t">
            <a:spAutoFit/>
          </a:bodyPr>
          <a:lstStyle/>
          <a:p>
            <a:pPr marL="552095" lvl="1" indent="-276047" algn="ctr">
              <a:lnSpc>
                <a:spcPts val="3580"/>
              </a:lnSpc>
              <a:buFont typeface="Arial"/>
              <a:buChar char="•"/>
            </a:pPr>
            <a:r>
              <a:rPr lang="en-US" sz="2557" dirty="0">
                <a:solidFill>
                  <a:srgbClr val="000000"/>
                </a:solidFill>
                <a:latin typeface="Canva Sans"/>
                <a:ea typeface="Canva Sans"/>
                <a:cs typeface="Canva Sans"/>
                <a:sym typeface="Canva Sans"/>
              </a:rPr>
              <a:t>Machine Learning Integration</a:t>
            </a:r>
          </a:p>
          <a:p>
            <a:pPr marL="552095" lvl="1" indent="-276047" algn="ctr">
              <a:lnSpc>
                <a:spcPts val="3580"/>
              </a:lnSpc>
              <a:buFont typeface="Arial"/>
              <a:buChar char="•"/>
            </a:pPr>
            <a:r>
              <a:rPr lang="en-US" sz="2557" dirty="0">
                <a:solidFill>
                  <a:srgbClr val="000000"/>
                </a:solidFill>
                <a:latin typeface="Canva Sans"/>
                <a:ea typeface="Canva Sans"/>
                <a:cs typeface="Canva Sans"/>
                <a:sym typeface="Canva Sans"/>
              </a:rPr>
              <a:t>Enhanced Security and Compliance</a:t>
            </a:r>
          </a:p>
          <a:p>
            <a:pPr marL="552095" lvl="1" indent="-276047" algn="ctr">
              <a:lnSpc>
                <a:spcPts val="3580"/>
              </a:lnSpc>
              <a:buFont typeface="Arial"/>
              <a:buChar char="•"/>
            </a:pPr>
            <a:r>
              <a:rPr lang="en-US" sz="2557" dirty="0">
                <a:solidFill>
                  <a:srgbClr val="000000"/>
                </a:solidFill>
                <a:latin typeface="Canva Sans"/>
                <a:ea typeface="Canva Sans"/>
                <a:cs typeface="Canva Sans"/>
                <a:sym typeface="Canva Sans"/>
              </a:rPr>
              <a:t>Customizable Data Templates</a:t>
            </a:r>
          </a:p>
          <a:p>
            <a:pPr marL="552095" lvl="1" indent="-276047" algn="ctr">
              <a:lnSpc>
                <a:spcPts val="3580"/>
              </a:lnSpc>
              <a:buFont typeface="Arial"/>
              <a:buChar char="•"/>
            </a:pPr>
            <a:r>
              <a:rPr lang="en-US" sz="2557" dirty="0">
                <a:solidFill>
                  <a:srgbClr val="000000"/>
                </a:solidFill>
                <a:latin typeface="Canva Sans"/>
                <a:ea typeface="Canva Sans"/>
                <a:cs typeface="Canva Sans"/>
                <a:sym typeface="Canva Sans"/>
              </a:rPr>
              <a:t>Mobile Application Development</a:t>
            </a:r>
          </a:p>
        </p:txBody>
      </p:sp>
      <p:sp>
        <p:nvSpPr>
          <p:cNvPr id="10" name="TextBox 10"/>
          <p:cNvSpPr txBox="1"/>
          <p:nvPr/>
        </p:nvSpPr>
        <p:spPr>
          <a:xfrm>
            <a:off x="2512130" y="5564129"/>
            <a:ext cx="4041070" cy="668966"/>
          </a:xfrm>
          <a:prstGeom prst="rect">
            <a:avLst/>
          </a:prstGeom>
        </p:spPr>
        <p:txBody>
          <a:bodyPr wrap="square" lIns="0" tIns="0" rIns="0" bIns="0" rtlCol="0" anchor="t">
            <a:spAutoFit/>
          </a:bodyPr>
          <a:lstStyle/>
          <a:p>
            <a:pPr algn="ctr">
              <a:lnSpc>
                <a:spcPts val="5497"/>
              </a:lnSpc>
              <a:spcBef>
                <a:spcPct val="0"/>
              </a:spcBef>
            </a:pPr>
            <a:r>
              <a:rPr lang="en-US" sz="3927" dirty="0">
                <a:solidFill>
                  <a:srgbClr val="000000"/>
                </a:solidFill>
                <a:latin typeface="Archivo Black"/>
                <a:ea typeface="Archivo Black"/>
                <a:cs typeface="Archivo Black"/>
                <a:sym typeface="Archivo Black"/>
              </a:rPr>
              <a:t>Conclusion :</a:t>
            </a:r>
          </a:p>
        </p:txBody>
      </p:sp>
      <p:sp>
        <p:nvSpPr>
          <p:cNvPr id="11" name="TextBox 11"/>
          <p:cNvSpPr txBox="1"/>
          <p:nvPr/>
        </p:nvSpPr>
        <p:spPr>
          <a:xfrm>
            <a:off x="5042544" y="6376725"/>
            <a:ext cx="12190911" cy="3023456"/>
          </a:xfrm>
          <a:prstGeom prst="rect">
            <a:avLst/>
          </a:prstGeom>
        </p:spPr>
        <p:txBody>
          <a:bodyPr lIns="0" tIns="0" rIns="0" bIns="0" rtlCol="0" anchor="t">
            <a:spAutoFit/>
          </a:bodyPr>
          <a:lstStyle/>
          <a:p>
            <a:pPr algn="l">
              <a:lnSpc>
                <a:spcPts val="3398"/>
              </a:lnSpc>
              <a:spcBef>
                <a:spcPct val="0"/>
              </a:spcBef>
            </a:pPr>
            <a:r>
              <a:rPr lang="en-US" sz="2427" dirty="0">
                <a:solidFill>
                  <a:srgbClr val="000000"/>
                </a:solidFill>
                <a:latin typeface="Canva Sans"/>
                <a:ea typeface="Canva Sans"/>
                <a:cs typeface="Canva Sans"/>
                <a:sym typeface="Canva Sans"/>
              </a:rPr>
              <a:t>	In conclusion, this tool simplifies dataset management with intuitive functionalities like adding datasets, tables, and managing foreign keys. Built using modern technologies like React and MySQL, it offers a seamless user experience. Looking to the future, the tool holds great potential for expanding into areas like AI integration and advanced data analytics, making it an essential resource for data-driven projects. Keep pushing forward—this project has exciting possibilities ahead!</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68</TotalTime>
  <Words>282</Words>
  <Application>Microsoft Office PowerPoint</Application>
  <PresentationFormat>Custom</PresentationFormat>
  <Paragraphs>32</Paragraphs>
  <Slides>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vt:i4>
      </vt:variant>
    </vt:vector>
  </HeadingPairs>
  <TitlesOfParts>
    <vt:vector size="9" baseType="lpstr">
      <vt:lpstr>Canva Sans Bold</vt:lpstr>
      <vt:lpstr>Arial</vt:lpstr>
      <vt:lpstr>Canva Sans</vt:lpstr>
      <vt:lpstr>Archivo Black</vt:lpstr>
      <vt:lpstr>Calibri</vt:lpstr>
      <vt:lpstr>Office Theme</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Purple &amp;  white business profile presentation</dc:title>
  <dc:creator>Rohan Langar</dc:creator>
  <cp:lastModifiedBy>Rohan Langar</cp:lastModifiedBy>
  <cp:revision>3</cp:revision>
  <dcterms:created xsi:type="dcterms:W3CDTF">2006-08-16T00:00:00Z</dcterms:created>
  <dcterms:modified xsi:type="dcterms:W3CDTF">2024-10-19T11:06:59Z</dcterms:modified>
  <dc:identifier>DAGUAHGn5DY</dc:identifier>
</cp:coreProperties>
</file>