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0" r:id="rId6"/>
    <p:sldId id="265" r:id="rId7"/>
    <p:sldId id="261" r:id="rId8"/>
    <p:sldId id="263" r:id="rId9"/>
    <p:sldId id="264" r:id="rId10"/>
    <p:sldId id="266" r:id="rId11"/>
    <p:sldId id="262"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p:scale>
          <a:sx n="58" d="100"/>
          <a:sy n="58" d="100"/>
        </p:scale>
        <p:origin x="988" y="68"/>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20" Type="http://customschemas.google.com/relationships/presentationmetadata" Target="metadata"/><Relationship Id="rId5" Type="http://schemas.openxmlformats.org/officeDocument/2006/relationships/slide" Target="slides/slide4.xml"/><Relationship Id="rId10" Type="http://schemas.openxmlformats.org/officeDocument/2006/relationships/slide" Target="slides/slide9.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PremPaul123/AICTE_GREEN_SKILLS_Plant_Detection_System"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1.xml"/><Relationship Id="rId5" Type="http://schemas.openxmlformats.org/officeDocument/2006/relationships/hyperlink" Target="https://github.com/PremPaul123/AICTE_GREEN_SKILLS_Plant_Detection_System/blob/main/app.py" TargetMode="External"/><Relationship Id="rId4" Type="http://schemas.openxmlformats.org/officeDocument/2006/relationships/hyperlink" Target="https://aictegreenskillsplantdetectionsystem-j38fpc7ktuu4mrhsvmrcx6.streamlit.ap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316820" y="1791117"/>
            <a:ext cx="7237256" cy="4524315"/>
          </a:xfrm>
          <a:prstGeom prst="rect">
            <a:avLst/>
          </a:prstGeom>
          <a:noFill/>
        </p:spPr>
        <p:txBody>
          <a:bodyPr wrap="square" rtlCol="0">
            <a:spAutoFit/>
          </a:bodyPr>
          <a:lstStyle/>
          <a:p>
            <a:pPr algn="ctr"/>
            <a:r>
              <a:rPr lang="en-US" sz="3600" b="1" dirty="0">
                <a:solidFill>
                  <a:schemeClr val="bg1"/>
                </a:solidFill>
                <a:latin typeface="Calibri" panose="020F0502020204030204" pitchFamily="34" charset="0"/>
                <a:cs typeface="Times New Roman" panose="02020603050405020304" pitchFamily="18" charset="0"/>
              </a:rPr>
              <a:t>PLANT DISEASE DETECTION  SYSTEM USING DEEP LEARNING</a:t>
            </a:r>
          </a:p>
          <a:p>
            <a:pPr algn="ctr"/>
            <a:endParaRPr lang="en-US" sz="3600" b="1" dirty="0">
              <a:solidFill>
                <a:schemeClr val="bg1"/>
              </a:solidFill>
              <a:latin typeface="Calibri" panose="020F0502020204030204" pitchFamily="34" charset="0"/>
              <a:cs typeface="Times New Roman" panose="02020603050405020304" pitchFamily="18" charset="0"/>
            </a:endParaRPr>
          </a:p>
          <a:p>
            <a:pPr algn="ctr"/>
            <a:r>
              <a:rPr lang="en-US" sz="3600" b="1" dirty="0">
                <a:solidFill>
                  <a:schemeClr val="bg1"/>
                </a:solidFill>
                <a:latin typeface="Calibri" panose="020F0502020204030204" pitchFamily="34" charset="0"/>
                <a:cs typeface="Times New Roman" panose="02020603050405020304" pitchFamily="18" charset="0"/>
              </a:rPr>
              <a:t>NAME: ALLADI PREMPAUL</a:t>
            </a:r>
          </a:p>
          <a:p>
            <a:pPr algn="ctr"/>
            <a:endParaRPr lang="en-US" sz="3600" b="1" dirty="0">
              <a:solidFill>
                <a:schemeClr val="bg1"/>
              </a:solidFill>
              <a:latin typeface="Calibri" panose="020F0502020204030204" pitchFamily="34" charset="0"/>
              <a:cs typeface="Times New Roman" panose="02020603050405020304" pitchFamily="18" charset="0"/>
            </a:endParaRPr>
          </a:p>
          <a:p>
            <a:pPr algn="ctr"/>
            <a:r>
              <a:rPr lang="en-US" sz="3600" b="1" dirty="0">
                <a:solidFill>
                  <a:schemeClr val="bg1"/>
                </a:solidFill>
                <a:latin typeface="Calibri" panose="020F0502020204030204" pitchFamily="34" charset="0"/>
                <a:cs typeface="Times New Roman" panose="02020603050405020304" pitchFamily="18" charset="0"/>
              </a:rPr>
              <a:t>AICTE_STD_ID: STU655d6ddc02ae71700621788</a:t>
            </a:r>
          </a:p>
          <a:p>
            <a:pPr algn="r"/>
            <a:r>
              <a:rPr lang="en-US" sz="3600" b="1" dirty="0">
                <a:solidFill>
                  <a:schemeClr val="bg1"/>
                </a:solidFill>
                <a:latin typeface="Calibri" panose="020F0502020204030204" pitchFamily="34" charset="0"/>
                <a:cs typeface="Times New Roman" panose="02020603050405020304" pitchFamily="18" charset="0"/>
              </a:rPr>
              <a:t> </a:t>
            </a:r>
            <a:r>
              <a:rPr lang="en-IN" sz="3600" b="1" dirty="0">
                <a:solidFill>
                  <a:schemeClr val="bg1"/>
                </a:solidFill>
                <a:latin typeface="Calibri" panose="020F0502020204030204" pitchFamily="34" charset="0"/>
                <a:cs typeface="Times New Roman" panose="02020603050405020304" pitchFamily="18" charset="0"/>
              </a:rPr>
              <a:t> </a:t>
            </a:r>
            <a:endParaRPr lang="en-US" sz="3600" b="1" dirty="0">
              <a:solidFill>
                <a:schemeClr val="bg1"/>
              </a:solidFill>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D7224A59-2417-428A-A991-E468431BB817}"/>
              </a:ext>
            </a:extLst>
          </p:cNvPr>
          <p:cNvGrpSpPr/>
          <p:nvPr/>
        </p:nvGrpSpPr>
        <p:grpSpPr>
          <a:xfrm>
            <a:off x="6890523" y="742091"/>
            <a:ext cx="2640053" cy="664378"/>
            <a:chOff x="2375536" y="1112060"/>
            <a:chExt cx="3292636" cy="828603"/>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grpSp>
    </p:spTree>
    <p:extLst>
      <p:ext uri="{BB962C8B-B14F-4D97-AF65-F5344CB8AC3E}">
        <p14:creationId xmlns:p14="http://schemas.microsoft.com/office/powerpoint/2010/main" val="367127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4" name="TextBox 3">
            <a:extLst>
              <a:ext uri="{FF2B5EF4-FFF2-40B4-BE49-F238E27FC236}">
                <a16:creationId xmlns:a16="http://schemas.microsoft.com/office/drawing/2014/main" id="{FF68441B-F6C6-EE7A-0A91-30A64D077383}"/>
              </a:ext>
            </a:extLst>
          </p:cNvPr>
          <p:cNvSpPr txBox="1"/>
          <p:nvPr/>
        </p:nvSpPr>
        <p:spPr>
          <a:xfrm>
            <a:off x="372139" y="1739768"/>
            <a:ext cx="11387470" cy="3730317"/>
          </a:xfrm>
          <a:prstGeom prst="rect">
            <a:avLst/>
          </a:prstGeom>
          <a:noFill/>
        </p:spPr>
        <p:txBody>
          <a:bodyPr wrap="square">
            <a:spAutoFit/>
          </a:bodyPr>
          <a:lstStyle/>
          <a:p>
            <a:pPr>
              <a:lnSpc>
                <a:spcPct val="150000"/>
              </a:lnSpc>
            </a:pPr>
            <a:r>
              <a:rPr lang="en-US" sz="2000" dirty="0">
                <a:latin typeface="Times New Roman" panose="02020603050405020304" pitchFamily="18" charset="0"/>
                <a:cs typeface="Times New Roman" panose="02020603050405020304" pitchFamily="18" charset="0"/>
              </a:rPr>
              <a:t>The Plant Disease Detection System successfully demonstrates how deep learning can be applied to address real-world agricultural challenges. By leveraging Convolutional Neural Networks, the model accurately classifies plant leaf diseases, aiding early diagnosis and promoting effective crop management.</a:t>
            </a:r>
          </a:p>
          <a:p>
            <a:pPr>
              <a:lnSpc>
                <a:spcPct val="150000"/>
              </a:lnSpc>
            </a:pPr>
            <a:endParaRPr lang="en-US" sz="2000" dirty="0">
              <a:latin typeface="Times New Roman" panose="02020603050405020304" pitchFamily="18" charset="0"/>
              <a:cs typeface="Times New Roman" panose="02020603050405020304" pitchFamily="18" charset="0"/>
            </a:endParaRPr>
          </a:p>
          <a:p>
            <a:pPr>
              <a:lnSpc>
                <a:spcPct val="150000"/>
              </a:lnSpc>
            </a:pPr>
            <a:r>
              <a:rPr lang="en-US" sz="2000" dirty="0">
                <a:latin typeface="Times New Roman" panose="02020603050405020304" pitchFamily="18" charset="0"/>
                <a:cs typeface="Times New Roman" panose="02020603050405020304" pitchFamily="18" charset="0"/>
              </a:rPr>
              <a:t>Despite facing computational and deployment limitations, innovative solutions such as dynamic model loading and efficient GPU usage enabled seamless training and deployment. This project not only showcases technical proficiency but also highlights a scalable approach that can benefit farmers and agricultural communities through AI-driven support tools.</a:t>
            </a:r>
          </a:p>
        </p:txBody>
      </p:sp>
    </p:spTree>
    <p:extLst>
      <p:ext uri="{BB962C8B-B14F-4D97-AF65-F5344CB8AC3E}">
        <p14:creationId xmlns:p14="http://schemas.microsoft.com/office/powerpoint/2010/main" val="29914448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Future Scope:</a:t>
            </a:r>
            <a:r>
              <a:rPr lang="en-US" sz="1800" b="1" dirty="0">
                <a:solidFill>
                  <a:srgbClr val="213163"/>
                </a:solidFill>
              </a:rPr>
              <a:t>  </a:t>
            </a:r>
            <a:endParaRPr lang="en-IN" sz="1800" dirty="0">
              <a:solidFill>
                <a:srgbClr val="213163"/>
              </a:solidFill>
            </a:endParaRPr>
          </a:p>
        </p:txBody>
      </p:sp>
      <p:sp>
        <p:nvSpPr>
          <p:cNvPr id="4" name="TextBox 3">
            <a:extLst>
              <a:ext uri="{FF2B5EF4-FFF2-40B4-BE49-F238E27FC236}">
                <a16:creationId xmlns:a16="http://schemas.microsoft.com/office/drawing/2014/main" id="{2630F56D-0514-22E8-3ECC-9CE35ECBE859}"/>
              </a:ext>
            </a:extLst>
          </p:cNvPr>
          <p:cNvSpPr txBox="1"/>
          <p:nvPr/>
        </p:nvSpPr>
        <p:spPr>
          <a:xfrm>
            <a:off x="508590" y="1627611"/>
            <a:ext cx="11174819" cy="4457952"/>
          </a:xfrm>
          <a:prstGeom prst="rect">
            <a:avLst/>
          </a:prstGeom>
          <a:noFill/>
        </p:spPr>
        <p:txBody>
          <a:bodyPr wrap="square">
            <a:spAutoFit/>
          </a:bodyPr>
          <a:lstStyle/>
          <a:p>
            <a:pPr>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Improve model accuracy by training on more diverse datasets</a:t>
            </a:r>
          </a:p>
          <a:p>
            <a:pPr>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Include crop-specific advice based on disease detected</a:t>
            </a:r>
          </a:p>
          <a:p>
            <a:pPr>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Add mobile support for image capture and real-time prediction</a:t>
            </a:r>
          </a:p>
          <a:p>
            <a:pPr>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Expand the dataset to include more plant species and regional variations in disease appearance.</a:t>
            </a:r>
          </a:p>
          <a:p>
            <a:pPr>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Integrate pretrained models like </a:t>
            </a:r>
            <a:r>
              <a:rPr lang="en-US" sz="2400" dirty="0" err="1">
                <a:latin typeface="Times New Roman" panose="02020603050405020304" pitchFamily="18" charset="0"/>
                <a:cs typeface="Times New Roman" panose="02020603050405020304" pitchFamily="18" charset="0"/>
              </a:rPr>
              <a:t>MobileNet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ResNet</a:t>
            </a:r>
            <a:r>
              <a:rPr lang="en-US" sz="2400" dirty="0">
                <a:latin typeface="Times New Roman" panose="02020603050405020304" pitchFamily="18" charset="0"/>
                <a:cs typeface="Times New Roman" panose="02020603050405020304" pitchFamily="18" charset="0"/>
              </a:rPr>
              <a:t>, or </a:t>
            </a:r>
            <a:r>
              <a:rPr lang="en-US" sz="2400" dirty="0" err="1">
                <a:latin typeface="Times New Roman" panose="02020603050405020304" pitchFamily="18" charset="0"/>
                <a:cs typeface="Times New Roman" panose="02020603050405020304" pitchFamily="18" charset="0"/>
              </a:rPr>
              <a:t>EfficientNet</a:t>
            </a:r>
            <a:r>
              <a:rPr lang="en-US" sz="2400" dirty="0">
                <a:latin typeface="Times New Roman" panose="02020603050405020304" pitchFamily="18" charset="0"/>
                <a:cs typeface="Times New Roman" panose="02020603050405020304" pitchFamily="18" charset="0"/>
              </a:rPr>
              <a:t> to enhance accuracy and reduce training time.</a:t>
            </a:r>
          </a:p>
          <a:p>
            <a:pPr>
              <a:lnSpc>
                <a:spcPct val="150000"/>
              </a:lnSpc>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988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latin typeface="Times New Roman" panose="02020603050405020304" pitchFamily="18" charset="0"/>
                <a:cs typeface="Times New Roman" panose="02020603050405020304" pitchFamily="18" charset="0"/>
              </a:rPr>
              <a:t>Learning Objectives</a:t>
            </a:r>
            <a:endParaRPr lang="en-IN" sz="2000" dirty="0">
              <a:solidFill>
                <a:srgbClr val="213163"/>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8" name="TextBox 7">
            <a:extLst>
              <a:ext uri="{FF2B5EF4-FFF2-40B4-BE49-F238E27FC236}">
                <a16:creationId xmlns:a16="http://schemas.microsoft.com/office/drawing/2014/main" id="{E6088C61-4705-D33D-1409-8DF9F4C76F5A}"/>
              </a:ext>
            </a:extLst>
          </p:cNvPr>
          <p:cNvSpPr txBox="1"/>
          <p:nvPr/>
        </p:nvSpPr>
        <p:spPr>
          <a:xfrm>
            <a:off x="276323" y="1618013"/>
            <a:ext cx="7242982" cy="4191981"/>
          </a:xfrm>
          <a:prstGeom prst="rect">
            <a:avLst/>
          </a:prstGeom>
          <a:noFill/>
        </p:spPr>
        <p:txBody>
          <a:bodyPr wrap="square" rtlCol="0">
            <a:spAutoFit/>
          </a:bodyPr>
          <a:lstStyle/>
          <a:p>
            <a:pPr>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Understand how deep learning can be applied to agriculture.</a:t>
            </a:r>
          </a:p>
          <a:p>
            <a:pPr>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Learn to preprocess image data for classification tasks.</a:t>
            </a:r>
          </a:p>
          <a:p>
            <a:pPr>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Deploy a model using </a:t>
            </a:r>
            <a:r>
              <a:rPr lang="en-US" sz="2000" dirty="0" err="1">
                <a:latin typeface="Times New Roman" panose="02020603050405020304" pitchFamily="18" charset="0"/>
                <a:cs typeface="Times New Roman" panose="02020603050405020304" pitchFamily="18" charset="0"/>
              </a:rPr>
              <a:t>Streamlit</a:t>
            </a:r>
            <a:r>
              <a:rPr lang="en-US" sz="2000" dirty="0">
                <a:latin typeface="Times New Roman" panose="02020603050405020304" pitchFamily="18" charset="0"/>
                <a:cs typeface="Times New Roman" panose="02020603050405020304" pitchFamily="18" charset="0"/>
              </a:rPr>
              <a:t> with cloud integration.</a:t>
            </a:r>
          </a:p>
          <a:p>
            <a:pPr>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Face and overcome real-world implementation challenges.</a:t>
            </a:r>
          </a:p>
          <a:p>
            <a:pPr>
              <a:lnSpc>
                <a:spcPct val="150000"/>
              </a:lnSpc>
            </a:pPr>
            <a:endParaRPr lang="en-US" sz="2000" dirty="0">
              <a:latin typeface="Times New Roman" panose="02020603050405020304" pitchFamily="18" charset="0"/>
              <a:cs typeface="Times New Roman" panose="02020603050405020304" pitchFamily="18" charset="0"/>
            </a:endParaRPr>
          </a:p>
          <a:p>
            <a:pPr>
              <a:lnSpc>
                <a:spcPct val="150000"/>
              </a:lnSpc>
            </a:pPr>
            <a:r>
              <a:rPr lang="en-IN" sz="2000" b="1" dirty="0">
                <a:solidFill>
                  <a:schemeClr val="tx1"/>
                </a:solidFill>
                <a:latin typeface="Times New Roman" panose="02020603050405020304" pitchFamily="18" charset="0"/>
                <a:cs typeface="Times New Roman" panose="02020603050405020304" pitchFamily="18" charset="0"/>
              </a:rPr>
              <a:t>GOAL</a:t>
            </a:r>
          </a:p>
          <a:p>
            <a:pPr>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develop an intelligent system that detects plant leaf diseases using image classification powered by deep learning.</a:t>
            </a:r>
          </a:p>
          <a:p>
            <a:pPr>
              <a:lnSpc>
                <a:spcPct val="150000"/>
              </a:lnSpc>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latin typeface="Times New Roman" panose="02020603050405020304" pitchFamily="18" charset="0"/>
                <a:cs typeface="Times New Roman" panose="02020603050405020304" pitchFamily="18" charset="0"/>
              </a:rPr>
              <a:t>T</a:t>
            </a:r>
            <a:r>
              <a:rPr lang="en-IN" sz="2000" b="1" dirty="0" err="1">
                <a:solidFill>
                  <a:srgbClr val="213163"/>
                </a:solidFill>
                <a:latin typeface="Times New Roman" panose="02020603050405020304" pitchFamily="18" charset="0"/>
                <a:cs typeface="Times New Roman" panose="02020603050405020304" pitchFamily="18" charset="0"/>
              </a:rPr>
              <a:t>ools</a:t>
            </a:r>
            <a:r>
              <a:rPr lang="en-IN" sz="2000" b="1" dirty="0">
                <a:solidFill>
                  <a:srgbClr val="213163"/>
                </a:solidFill>
                <a:latin typeface="Times New Roman" panose="02020603050405020304" pitchFamily="18" charset="0"/>
                <a:cs typeface="Times New Roman" panose="02020603050405020304" pitchFamily="18" charset="0"/>
              </a:rPr>
              <a:t> and Technology used </a:t>
            </a:r>
          </a:p>
        </p:txBody>
      </p:sp>
      <p:sp>
        <p:nvSpPr>
          <p:cNvPr id="8" name="Rectangle 5">
            <a:extLst>
              <a:ext uri="{FF2B5EF4-FFF2-40B4-BE49-F238E27FC236}">
                <a16:creationId xmlns:a16="http://schemas.microsoft.com/office/drawing/2014/main" id="{5C4F1547-2AE4-884B-636B-C613B4EC7642}"/>
              </a:ext>
            </a:extLst>
          </p:cNvPr>
          <p:cNvSpPr>
            <a:spLocks noChangeArrowheads="1"/>
          </p:cNvSpPr>
          <p:nvPr/>
        </p:nvSpPr>
        <p:spPr bwMode="auto">
          <a:xfrm>
            <a:off x="440634" y="1920741"/>
            <a:ext cx="11751366" cy="3782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Language: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Python was used as the primary programming language for building and training the model.</a:t>
            </a:r>
          </a:p>
          <a:p>
            <a:pPr marL="0" marR="0" lvl="0" indent="0" algn="l" defTabSz="914400" rtl="0" eaLnBrk="0" fontAlgn="base" latinLnBrk="0" hangingPunct="0">
              <a:lnSpc>
                <a:spcPct val="150000"/>
              </a:lnSpc>
              <a:spcBef>
                <a:spcPct val="0"/>
              </a:spcBef>
              <a:spcAft>
                <a:spcPct val="0"/>
              </a:spcAft>
              <a:buClrTx/>
              <a:buSzTx/>
              <a:tabLst/>
            </a:pPr>
            <a:endParaRPr lang="en-US" altLang="en-US" sz="1800"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Frameworks: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TensorFlow and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Keras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were used to design, train, and evaluate the deep learning model.</a:t>
            </a:r>
          </a:p>
          <a:p>
            <a:pPr marL="0" marR="0" lvl="0" indent="0" algn="l" defTabSz="914400" rtl="0" eaLnBrk="0" fontAlgn="base" latinLnBrk="0" hangingPunct="0">
              <a:lnSpc>
                <a:spcPct val="150000"/>
              </a:lnSpc>
              <a:spcBef>
                <a:spcPct val="0"/>
              </a:spcBef>
              <a:spcAft>
                <a:spcPct val="0"/>
              </a:spcAft>
              <a:buClrTx/>
              <a:buSzTx/>
              <a:tabLst/>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Platform:</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Google Collab provided a cloud-based environment with free GPU access for model training.</a:t>
            </a:r>
          </a:p>
          <a:p>
            <a:pPr marL="0" marR="0" lvl="0" indent="0" algn="l" defTabSz="914400" rtl="0" eaLnBrk="0" fontAlgn="base" latinLnBrk="0" hangingPunct="0">
              <a:lnSpc>
                <a:spcPct val="150000"/>
              </a:lnSpc>
              <a:spcBef>
                <a:spcPct val="0"/>
              </a:spcBef>
              <a:spcAft>
                <a:spcPct val="0"/>
              </a:spcAft>
              <a:buClrTx/>
              <a:buSzTx/>
              <a:tabLst/>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Deployment: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final model was deployed as a web application using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Streamlit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real-time predictions.</a:t>
            </a:r>
          </a:p>
          <a:p>
            <a:pPr marL="0" marR="0" lvl="0" indent="0" algn="l" defTabSz="914400" rtl="0" eaLnBrk="0" fontAlgn="base" latinLnBrk="0" hangingPunct="0">
              <a:lnSpc>
                <a:spcPct val="150000"/>
              </a:lnSpc>
              <a:spcBef>
                <a:spcPct val="0"/>
              </a:spcBef>
              <a:spcAft>
                <a:spcPct val="0"/>
              </a:spcAft>
              <a:buClrTx/>
              <a:buSzTx/>
              <a:tabLst/>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Cloud Storage: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Google Drive was used to host the trained model due to GitHub’s file size limitations.</a:t>
            </a:r>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2" name="Rectangle 1">
            <a:extLst>
              <a:ext uri="{FF2B5EF4-FFF2-40B4-BE49-F238E27FC236}">
                <a16:creationId xmlns:a16="http://schemas.microsoft.com/office/drawing/2014/main" id="{EA6FDD12-4801-48E9-45A4-43C5D839784D}"/>
              </a:ext>
            </a:extLst>
          </p:cNvPr>
          <p:cNvSpPr>
            <a:spLocks noChangeArrowheads="1"/>
          </p:cNvSpPr>
          <p:nvPr/>
        </p:nvSpPr>
        <p:spPr bwMode="auto">
          <a:xfrm>
            <a:off x="392403" y="1563723"/>
            <a:ext cx="11799597" cy="4613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Collection: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Collected a labeled dataset of plant leaf images representing various diseases and healthy conditions.</a:t>
            </a:r>
          </a:p>
          <a:p>
            <a:pPr marL="0" marR="0" lvl="0" indent="0" defTabSz="914400" rtl="0" eaLnBrk="0" fontAlgn="base" latinLnBrk="0" hangingPunct="0">
              <a:lnSpc>
                <a:spcPct val="15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Preprocessing: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Resized, normalized, and augmented images to enhance model performance and reduce overfitting.</a:t>
            </a:r>
          </a:p>
          <a:p>
            <a:pPr marL="0" marR="0" lvl="0" indent="0" defTabSz="914400" rtl="0" eaLnBrk="0" fontAlgn="base" latinLnBrk="0" hangingPunct="0">
              <a:lnSpc>
                <a:spcPct val="150000"/>
              </a:lnSpc>
              <a:spcBef>
                <a:spcPct val="0"/>
              </a:spcBef>
              <a:spcAft>
                <a:spcPct val="0"/>
              </a:spcAft>
              <a:buClrTx/>
              <a:buSzTx/>
              <a:tabLst/>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CNN Model Design &amp; Training: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Built and trained a Convolutional Neural Network (CNN) using TensorFlow and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Keras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disease classification.</a:t>
            </a:r>
          </a:p>
          <a:p>
            <a:pPr marL="0" marR="0" lvl="0" indent="0" defTabSz="914400" rtl="0" eaLnBrk="0" fontAlgn="base" latinLnBrk="0" hangingPunct="0">
              <a:lnSpc>
                <a:spcPct val="150000"/>
              </a:lnSpc>
              <a:spcBef>
                <a:spcPct val="0"/>
              </a:spcBef>
              <a:spcAft>
                <a:spcPct val="0"/>
              </a:spcAft>
              <a:buClrTx/>
              <a:buSzTx/>
              <a:tabLst/>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Evaluation &amp; Validation: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Assessed the model’s accuracy and performance on validation data to ensure reliable predictions.</a:t>
            </a:r>
          </a:p>
          <a:p>
            <a:pPr marL="0" marR="0" lvl="0" indent="0" defTabSz="914400" rtl="0" eaLnBrk="0" fontAlgn="base" latinLnBrk="0" hangingPunct="0">
              <a:lnSpc>
                <a:spcPct val="150000"/>
              </a:lnSpc>
              <a:spcBef>
                <a:spcPct val="0"/>
              </a:spcBef>
              <a:spcAft>
                <a:spcPct val="0"/>
              </a:spcAft>
              <a:buClrTx/>
              <a:buSzTx/>
              <a:tabLst/>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Deployment via </a:t>
            </a: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Streamlit</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with Remote Model Loading: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Deployed the model using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Streamlit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loading it dynamically from Google Drive to bypass GitHub's file size limits.</a:t>
            </a:r>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4" name="TextBox 3">
            <a:extLst>
              <a:ext uri="{FF2B5EF4-FFF2-40B4-BE49-F238E27FC236}">
                <a16:creationId xmlns:a16="http://schemas.microsoft.com/office/drawing/2014/main" id="{C910D405-BDA5-3F39-F509-D9CF58420240}"/>
              </a:ext>
            </a:extLst>
          </p:cNvPr>
          <p:cNvSpPr txBox="1"/>
          <p:nvPr/>
        </p:nvSpPr>
        <p:spPr>
          <a:xfrm>
            <a:off x="595423" y="1935347"/>
            <a:ext cx="10568764" cy="1883657"/>
          </a:xfrm>
          <a:prstGeom prst="rect">
            <a:avLst/>
          </a:prstGeom>
          <a:noFill/>
        </p:spPr>
        <p:txBody>
          <a:bodyPr wrap="square">
            <a:spAutoFit/>
          </a:bodyPr>
          <a:lstStyle/>
          <a:p>
            <a:pPr>
              <a:lnSpc>
                <a:spcPct val="150000"/>
              </a:lnSpc>
            </a:pPr>
            <a:r>
              <a:rPr lang="en-US" sz="2000" dirty="0">
                <a:latin typeface="Times New Roman" panose="02020603050405020304" pitchFamily="18" charset="0"/>
                <a:cs typeface="Times New Roman" panose="02020603050405020304" pitchFamily="18" charset="0"/>
              </a:rPr>
              <a:t>Develop a CNN-based model capable of detecting and classifying plant diseases from images of leaves of  various crops such as apple, cherry, grape, and corn. The model should accurately identify both healthy and diseased leaves while predicting the specific type of disease. The system will aid in precision agriculture by enabling early detection and effective disease management. </a:t>
            </a:r>
          </a:p>
        </p:txBody>
      </p:sp>
    </p:spTree>
    <p:extLst>
      <p:ext uri="{BB962C8B-B14F-4D97-AF65-F5344CB8AC3E}">
        <p14:creationId xmlns:p14="http://schemas.microsoft.com/office/powerpoint/2010/main"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Challenges Faced:  </a:t>
            </a:r>
            <a:endParaRPr lang="en-IN" sz="2000" b="1" dirty="0">
              <a:solidFill>
                <a:srgbClr val="213163"/>
              </a:solidFill>
            </a:endParaRPr>
          </a:p>
        </p:txBody>
      </p:sp>
      <p:sp>
        <p:nvSpPr>
          <p:cNvPr id="4" name="TextBox 3">
            <a:extLst>
              <a:ext uri="{FF2B5EF4-FFF2-40B4-BE49-F238E27FC236}">
                <a16:creationId xmlns:a16="http://schemas.microsoft.com/office/drawing/2014/main" id="{577D1EC5-9B58-EC7C-4C6C-C67F12302BCE}"/>
              </a:ext>
            </a:extLst>
          </p:cNvPr>
          <p:cNvSpPr txBox="1"/>
          <p:nvPr/>
        </p:nvSpPr>
        <p:spPr>
          <a:xfrm>
            <a:off x="380961" y="1630155"/>
            <a:ext cx="11430078" cy="4653646"/>
          </a:xfrm>
          <a:prstGeom prst="rect">
            <a:avLst/>
          </a:prstGeom>
          <a:noFill/>
        </p:spPr>
        <p:txBody>
          <a:bodyPr wrap="square">
            <a:spAutoFit/>
          </a:bodyPr>
          <a:lstStyle/>
          <a:p>
            <a:pPr>
              <a:lnSpc>
                <a:spcPct val="150000"/>
              </a:lnSpc>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1. Training Constraints on Google Collab</a:t>
            </a:r>
            <a:endParaRPr lang="en-US" sz="2000" dirty="0">
              <a:latin typeface="Times New Roman" panose="02020603050405020304" pitchFamily="18" charset="0"/>
              <a:cs typeface="Times New Roman" panose="02020603050405020304" pitchFamily="18" charset="0"/>
            </a:endParaRPr>
          </a:p>
          <a:p>
            <a:pPr marL="233363">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Dataset was large — required GPU.</a:t>
            </a:r>
          </a:p>
          <a:p>
            <a:pPr marL="233363">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Free GPU usage on Collab is time-limited.</a:t>
            </a:r>
          </a:p>
          <a:p>
            <a:pPr marL="233363">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Only 5 epochs could be run on daily free limit; goal was 15–20.</a:t>
            </a:r>
          </a:p>
          <a:p>
            <a:pPr>
              <a:lnSpc>
                <a:spcPct val="150000"/>
              </a:lnSpc>
            </a:pPr>
            <a:endParaRPr lang="en-US" sz="2000" dirty="0">
              <a:latin typeface="Times New Roman" panose="02020603050405020304" pitchFamily="18" charset="0"/>
              <a:cs typeface="Times New Roman" panose="02020603050405020304" pitchFamily="18" charset="0"/>
            </a:endParaRPr>
          </a:p>
          <a:p>
            <a:pPr>
              <a:lnSpc>
                <a:spcPct val="150000"/>
              </a:lnSpc>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2. Model Deployment Issue</a:t>
            </a:r>
            <a:endParaRPr lang="en-US" sz="2000" dirty="0">
              <a:latin typeface="Times New Roman" panose="02020603050405020304" pitchFamily="18" charset="0"/>
              <a:cs typeface="Times New Roman" panose="02020603050405020304" pitchFamily="18" charset="0"/>
            </a:endParaRPr>
          </a:p>
          <a:p>
            <a:pPr marL="233363">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Trained model size: 299 MB</a:t>
            </a:r>
          </a:p>
          <a:p>
            <a:pPr marL="233363">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GitHub upload limit: 100 MB</a:t>
            </a:r>
          </a:p>
          <a:p>
            <a:pPr marL="233363">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Solution: Uploaded model to Google Drive</a:t>
            </a:r>
          </a:p>
          <a:p>
            <a:pPr marL="233363">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Streamlit</a:t>
            </a:r>
            <a:r>
              <a:rPr lang="en-US" sz="2000" dirty="0">
                <a:latin typeface="Times New Roman" panose="02020603050405020304" pitchFamily="18" charset="0"/>
                <a:cs typeface="Times New Roman" panose="02020603050405020304" pitchFamily="18" charset="0"/>
              </a:rPr>
              <a:t> app dynamically downloads model at runtime using </a:t>
            </a:r>
            <a:r>
              <a:rPr lang="en-US" sz="2000" dirty="0" err="1">
                <a:latin typeface="Times New Roman" panose="02020603050405020304" pitchFamily="18" charset="0"/>
                <a:cs typeface="Times New Roman" panose="02020603050405020304" pitchFamily="18" charset="0"/>
              </a:rPr>
              <a:t>gdown</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6256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2" name="Rectangle 1">
            <a:extLst>
              <a:ext uri="{FF2B5EF4-FFF2-40B4-BE49-F238E27FC236}">
                <a16:creationId xmlns:a16="http://schemas.microsoft.com/office/drawing/2014/main" id="{BD75F80C-220C-35B6-5991-651F5ABE97F6}"/>
              </a:ext>
            </a:extLst>
          </p:cNvPr>
          <p:cNvSpPr>
            <a:spLocks noChangeArrowheads="1"/>
          </p:cNvSpPr>
          <p:nvPr/>
        </p:nvSpPr>
        <p:spPr bwMode="auto">
          <a:xfrm>
            <a:off x="255104" y="1469910"/>
            <a:ext cx="11759609" cy="5028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altLang="en-US" sz="1800" b="1" dirty="0">
                <a:solidFill>
                  <a:schemeClr val="tx1"/>
                </a:solidFill>
                <a:latin typeface="Times New Roman" panose="02020603050405020304" pitchFamily="18" charset="0"/>
                <a:cs typeface="Times New Roman" panose="02020603050405020304" pitchFamily="18" charset="0"/>
              </a:rPr>
              <a:t>By Using CNN in DL</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Classified 38 classes and achieved an accuracy of 90% .</a:t>
            </a:r>
          </a:p>
          <a:p>
            <a:pPr marR="0" lvl="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Implemented Dynamic Model Loading with </a:t>
            </a: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gdown</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trained model exceeded GitHub's 100MB limit, so it was uploaded to Google Drive instead. </a:t>
            </a:r>
          </a:p>
          <a:p>
            <a:pPr marL="233363" marR="0" lvl="0" algn="l" defTabSz="914400" rtl="0" eaLnBrk="0" fontAlgn="base" latinLnBrk="0" hangingPunct="0">
              <a:lnSpc>
                <a:spcPct val="15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gdown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library was used in the app.py file to download the model dynamically during runtime.</a:t>
            </a:r>
          </a:p>
          <a:p>
            <a:pPr marL="52388" marR="0" lvl="0" indent="-52388"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Successfully Deployed Without GitHub Storage Dependency:</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Streamlit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app was configured to fetch the model from Google Drive without bundling it in the repository. </a:t>
            </a:r>
          </a:p>
          <a:p>
            <a:pPr marL="233363" marR="0" lvl="0" algn="l" defTabSz="914400" rtl="0" eaLnBrk="0" fontAlgn="base" latinLnBrk="0" hangingPunct="0">
              <a:lnSpc>
                <a:spcPct val="15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approach kept the app lightweight and allowed for successful deployment despite file size restrictions.</a:t>
            </a:r>
          </a:p>
          <a:p>
            <a:pPr marL="233363" marR="0" lvl="0" algn="l" defTabSz="914400" rtl="0" eaLnBrk="0" fontAlgn="base" latinLnBrk="0" hangingPunct="0">
              <a:lnSpc>
                <a:spcPct val="15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GITHUB LINK: </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2"/>
              </a:rPr>
              <a:t>https://github.com/PremPaul123/AICTE_GREEN_SKILLS_Plant_Detection_System</a:t>
            </a:r>
            <a:endPar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50000"/>
              </a:lnSpc>
              <a:spcBef>
                <a:spcPct val="0"/>
              </a:spcBef>
              <a:spcAft>
                <a:spcPct val="0"/>
              </a:spcAft>
              <a:buClrTx/>
              <a:buSzTx/>
              <a:tabLst/>
            </a:pPr>
            <a:endPar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2968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Screenshots of Output:  </a:t>
            </a:r>
            <a:endParaRPr lang="en-IN" sz="2000" b="1" dirty="0">
              <a:solidFill>
                <a:srgbClr val="213163"/>
              </a:solidFill>
            </a:endParaRPr>
          </a:p>
        </p:txBody>
      </p:sp>
      <p:pic>
        <p:nvPicPr>
          <p:cNvPr id="8" name="Picture 7">
            <a:extLst>
              <a:ext uri="{FF2B5EF4-FFF2-40B4-BE49-F238E27FC236}">
                <a16:creationId xmlns:a16="http://schemas.microsoft.com/office/drawing/2014/main" id="{5C6D4D8A-2CBD-2B87-7E08-6E55869802DC}"/>
              </a:ext>
            </a:extLst>
          </p:cNvPr>
          <p:cNvPicPr>
            <a:picLocks noChangeAspect="1"/>
          </p:cNvPicPr>
          <p:nvPr/>
        </p:nvPicPr>
        <p:blipFill>
          <a:blip r:embed="rId2"/>
          <a:stretch>
            <a:fillRect/>
          </a:stretch>
        </p:blipFill>
        <p:spPr>
          <a:xfrm>
            <a:off x="1160374" y="1434460"/>
            <a:ext cx="9234664" cy="2542117"/>
          </a:xfrm>
          <a:prstGeom prst="rect">
            <a:avLst/>
          </a:prstGeom>
        </p:spPr>
      </p:pic>
      <p:pic>
        <p:nvPicPr>
          <p:cNvPr id="14" name="Picture 13">
            <a:extLst>
              <a:ext uri="{FF2B5EF4-FFF2-40B4-BE49-F238E27FC236}">
                <a16:creationId xmlns:a16="http://schemas.microsoft.com/office/drawing/2014/main" id="{A9A3E90A-B007-2CA5-C106-DBCB8CBCCFA2}"/>
              </a:ext>
            </a:extLst>
          </p:cNvPr>
          <p:cNvPicPr>
            <a:picLocks noChangeAspect="1"/>
          </p:cNvPicPr>
          <p:nvPr/>
        </p:nvPicPr>
        <p:blipFill>
          <a:blip r:embed="rId3"/>
          <a:stretch>
            <a:fillRect/>
          </a:stretch>
        </p:blipFill>
        <p:spPr>
          <a:xfrm>
            <a:off x="1198164" y="4054950"/>
            <a:ext cx="9234664" cy="2737180"/>
          </a:xfrm>
          <a:prstGeom prst="rect">
            <a:avLst/>
          </a:prstGeom>
        </p:spPr>
      </p:pic>
    </p:spTree>
    <p:extLst>
      <p:ext uri="{BB962C8B-B14F-4D97-AF65-F5344CB8AC3E}">
        <p14:creationId xmlns:p14="http://schemas.microsoft.com/office/powerpoint/2010/main" val="1635949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omputer&#10;&#10;AI-generated content may be incorrect.">
            <a:extLst>
              <a:ext uri="{FF2B5EF4-FFF2-40B4-BE49-F238E27FC236}">
                <a16:creationId xmlns:a16="http://schemas.microsoft.com/office/drawing/2014/main" id="{6ED65412-33DA-E727-A279-A5690BBB15B1}"/>
              </a:ext>
            </a:extLst>
          </p:cNvPr>
          <p:cNvPicPr>
            <a:picLocks noChangeAspect="1"/>
          </p:cNvPicPr>
          <p:nvPr/>
        </p:nvPicPr>
        <p:blipFill>
          <a:blip r:embed="rId2"/>
          <a:stretch>
            <a:fillRect/>
          </a:stretch>
        </p:blipFill>
        <p:spPr>
          <a:xfrm>
            <a:off x="3272703" y="790832"/>
            <a:ext cx="1537388" cy="5955956"/>
          </a:xfrm>
          <a:prstGeom prst="rect">
            <a:avLst/>
          </a:prstGeom>
        </p:spPr>
      </p:pic>
      <p:pic>
        <p:nvPicPr>
          <p:cNvPr id="8" name="Picture 7" descr="A screenshot of a phone&#10;&#10;AI-generated content may be incorrect.">
            <a:extLst>
              <a:ext uri="{FF2B5EF4-FFF2-40B4-BE49-F238E27FC236}">
                <a16:creationId xmlns:a16="http://schemas.microsoft.com/office/drawing/2014/main" id="{B2764D12-87CE-E1D1-90FD-5A0FAF76C179}"/>
              </a:ext>
            </a:extLst>
          </p:cNvPr>
          <p:cNvPicPr>
            <a:picLocks noChangeAspect="1"/>
          </p:cNvPicPr>
          <p:nvPr/>
        </p:nvPicPr>
        <p:blipFill>
          <a:blip r:embed="rId3"/>
          <a:stretch>
            <a:fillRect/>
          </a:stretch>
        </p:blipFill>
        <p:spPr>
          <a:xfrm>
            <a:off x="5040081" y="790832"/>
            <a:ext cx="1531167" cy="5955956"/>
          </a:xfrm>
          <a:prstGeom prst="rect">
            <a:avLst/>
          </a:prstGeom>
        </p:spPr>
      </p:pic>
      <p:sp>
        <p:nvSpPr>
          <p:cNvPr id="9" name="TextBox 8">
            <a:extLst>
              <a:ext uri="{FF2B5EF4-FFF2-40B4-BE49-F238E27FC236}">
                <a16:creationId xmlns:a16="http://schemas.microsoft.com/office/drawing/2014/main" id="{8B029EE9-C8A5-D508-18BB-01D3C018FCE8}"/>
              </a:ext>
            </a:extLst>
          </p:cNvPr>
          <p:cNvSpPr txBox="1"/>
          <p:nvPr/>
        </p:nvSpPr>
        <p:spPr>
          <a:xfrm>
            <a:off x="6801238" y="1246069"/>
            <a:ext cx="4719144" cy="5551456"/>
          </a:xfrm>
          <a:prstGeom prst="rect">
            <a:avLst/>
          </a:prstGeom>
          <a:noFill/>
        </p:spPr>
        <p:txBody>
          <a:bodyPr wrap="square" rtlCol="0">
            <a:spAutoFit/>
          </a:bodyPr>
          <a:lstStyle/>
          <a:p>
            <a:endParaRPr lang="en-US" dirty="0">
              <a:hlinkClick r:id="rId4"/>
            </a:endParaRPr>
          </a:p>
          <a:p>
            <a:pPr algn="ctr"/>
            <a:r>
              <a:rPr lang="en-US" dirty="0">
                <a:hlinkClick r:id="rId4"/>
              </a:rPr>
              <a:t> CLICK HERE TO TEST THE MODEL </a:t>
            </a:r>
            <a:endParaRPr lang="en-US" dirty="0"/>
          </a:p>
          <a:p>
            <a:endParaRPr lang="en-US" dirty="0"/>
          </a:p>
          <a:p>
            <a:pPr algn="ctr"/>
            <a:r>
              <a:rPr lang="en-US" dirty="0"/>
              <a:t>( or )</a:t>
            </a:r>
          </a:p>
          <a:p>
            <a:pPr algn="ctr"/>
            <a:r>
              <a:rPr lang="en-US" dirty="0"/>
              <a:t> </a:t>
            </a:r>
          </a:p>
          <a:p>
            <a:r>
              <a:rPr lang="en-US" dirty="0">
                <a:hlinkClick r:id="rId4"/>
              </a:rPr>
              <a:t>https://aictegreenskillsplantdetectionsystem-j38fpc7ktuu4mrhsvmrcx6.streamlit.app/</a:t>
            </a:r>
            <a:endParaRPr lang="en-US" dirty="0"/>
          </a:p>
          <a:p>
            <a:endParaRPr lang="en-US" dirty="0"/>
          </a:p>
          <a:p>
            <a:endParaRPr lang="en-US" dirty="0"/>
          </a:p>
          <a:p>
            <a:endParaRPr lang="en-US" dirty="0"/>
          </a:p>
          <a:p>
            <a:endParaRPr lang="en-US" dirty="0"/>
          </a:p>
          <a:p>
            <a:pPr algn="ctr"/>
            <a:r>
              <a:rPr lang="en-US" b="1" dirty="0"/>
              <a:t>GIT LINK FOR STREAMLIT CODE:</a:t>
            </a:r>
          </a:p>
          <a:p>
            <a:pPr algn="ctr"/>
            <a:endParaRPr lang="en-US" b="1" dirty="0"/>
          </a:p>
          <a:p>
            <a:pPr algn="ctr"/>
            <a:r>
              <a:rPr lang="en-US" dirty="0">
                <a:hlinkClick r:id="rId5"/>
              </a:rPr>
              <a:t>https://github.com/PremPaul123/AICTE_GREEN_SKILLS_Plant_Detection_System/blob/main/app.py</a:t>
            </a:r>
            <a:endParaRPr lang="en-US" dirty="0"/>
          </a:p>
          <a:p>
            <a:pPr algn="ctr"/>
            <a:endParaRPr lang="en-US" b="1" dirty="0"/>
          </a:p>
          <a:p>
            <a:endParaRPr lang="en-US" dirty="0"/>
          </a:p>
          <a:p>
            <a:endParaRPr lang="en-US" dirty="0"/>
          </a:p>
        </p:txBody>
      </p:sp>
      <p:sp>
        <p:nvSpPr>
          <p:cNvPr id="11" name="TextBox 10">
            <a:extLst>
              <a:ext uri="{FF2B5EF4-FFF2-40B4-BE49-F238E27FC236}">
                <a16:creationId xmlns:a16="http://schemas.microsoft.com/office/drawing/2014/main" id="{FA495D84-A40A-1F39-9A52-2895295FF9AC}"/>
              </a:ext>
            </a:extLst>
          </p:cNvPr>
          <p:cNvSpPr txBox="1"/>
          <p:nvPr/>
        </p:nvSpPr>
        <p:spPr>
          <a:xfrm>
            <a:off x="238170" y="1046014"/>
            <a:ext cx="6103088" cy="400110"/>
          </a:xfrm>
          <a:prstGeom prst="rect">
            <a:avLst/>
          </a:prstGeom>
          <a:noFill/>
        </p:spPr>
        <p:txBody>
          <a:bodyPr wrap="square">
            <a:spAutoFit/>
          </a:bodyPr>
          <a:lstStyle/>
          <a:p>
            <a:r>
              <a:rPr lang="en-US" sz="2000" b="1" dirty="0">
                <a:solidFill>
                  <a:srgbClr val="213163"/>
                </a:solidFill>
              </a:rPr>
              <a:t>Screenshots of Output:</a:t>
            </a:r>
            <a:endParaRPr lang="en-US" sz="2000" dirty="0"/>
          </a:p>
        </p:txBody>
      </p:sp>
    </p:spTree>
    <p:extLst>
      <p:ext uri="{BB962C8B-B14F-4D97-AF65-F5344CB8AC3E}">
        <p14:creationId xmlns:p14="http://schemas.microsoft.com/office/powerpoint/2010/main" val="3588516789"/>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395</TotalTime>
  <Words>778</Words>
  <Application>Microsoft Office PowerPoint</Application>
  <PresentationFormat>Widescreen</PresentationFormat>
  <Paragraphs>85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Times New Roman</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Alladi prempaul</cp:lastModifiedBy>
  <cp:revision>13</cp:revision>
  <dcterms:created xsi:type="dcterms:W3CDTF">2024-12-31T09:40:01Z</dcterms:created>
  <dcterms:modified xsi:type="dcterms:W3CDTF">2025-05-18T14:12:16Z</dcterms:modified>
</cp:coreProperties>
</file>