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2/26/2025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2/26/2025</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35BB-6CA3-E848-ED4C-C8AA290C7C01}"/>
              </a:ext>
            </a:extLst>
          </p:cNvPr>
          <p:cNvSpPr txBox="1"/>
          <p:nvPr/>
        </p:nvSpPr>
        <p:spPr>
          <a:xfrm>
            <a:off x="482600" y="508863"/>
            <a:ext cx="11226800" cy="6063198"/>
          </a:xfrm>
          <a:prstGeom prst="rect">
            <a:avLst/>
          </a:prstGeom>
          <a:noFill/>
        </p:spPr>
        <p:txBody>
          <a:bodyPr wrap="square">
            <a:spAutoFit/>
          </a:bodyPr>
          <a:lstStyle/>
          <a:p>
            <a:pPr algn="ct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TITLE: </a:t>
            </a:r>
            <a:r>
              <a:rPr lang="en-US" sz="4400" dirty="0">
                <a:solidFill>
                  <a:srgbClr val="FF0000"/>
                </a:solidFill>
                <a:latin typeface="Times New Roman" panose="02020603050405020304" pitchFamily="18" charset="0"/>
                <a:cs typeface="Times New Roman" panose="02020603050405020304" pitchFamily="18" charset="0"/>
              </a:rPr>
              <a:t>HAIR FALL PREDICTION SYSTEM</a:t>
            </a:r>
            <a:endParaRPr lang="en-US" sz="4400" b="1" dirty="0">
              <a:solidFill>
                <a:srgbClr val="FF0000"/>
              </a:solidFill>
              <a:latin typeface="Times New Roman" panose="02020603050405020304" pitchFamily="18" charset="0"/>
              <a:cs typeface="Times New Roman" panose="02020603050405020304" pitchFamily="18" charset="0"/>
            </a:endParaRPr>
          </a:p>
          <a:p>
            <a:pPr algn="ctr"/>
            <a:endParaRPr lang="en-US" sz="2400" b="1" dirty="0">
              <a:solidFill>
                <a:srgbClr val="00B0F0"/>
              </a:solidFill>
              <a:latin typeface="Times New Roman" panose="02020603050405020304" pitchFamily="18" charset="0"/>
              <a:cs typeface="Times New Roman" panose="02020603050405020304" pitchFamily="18" charset="0"/>
            </a:endParaRPr>
          </a:p>
          <a:p>
            <a:pPr algn="ctr"/>
            <a:endParaRPr lang="en-US" sz="2400" b="1" dirty="0">
              <a:solidFill>
                <a:srgbClr val="00B0F0"/>
              </a:solidFill>
              <a:latin typeface="Times New Roman" panose="02020603050405020304" pitchFamily="18" charset="0"/>
              <a:cs typeface="Times New Roman" panose="02020603050405020304" pitchFamily="18" charset="0"/>
            </a:endParaRPr>
          </a:p>
          <a:p>
            <a:pPr algn="ctr"/>
            <a:endParaRPr lang="en-US" sz="2400" b="1" dirty="0">
              <a:solidFill>
                <a:srgbClr val="00B0F0"/>
              </a:solidFill>
              <a:latin typeface="Times New Roman" panose="02020603050405020304" pitchFamily="18" charset="0"/>
              <a:cs typeface="Times New Roman" panose="02020603050405020304" pitchFamily="18" charset="0"/>
            </a:endParaRPr>
          </a:p>
          <a:p>
            <a:pPr algn="ctr"/>
            <a:endParaRPr lang="en-US" sz="2400" b="1" dirty="0">
              <a:solidFill>
                <a:srgbClr val="00B0F0"/>
              </a:solidFill>
              <a:latin typeface="Times New Roman" panose="02020603050405020304" pitchFamily="18" charset="0"/>
              <a:cs typeface="Times New Roman" panose="02020603050405020304" pitchFamily="18" charset="0"/>
            </a:endParaRPr>
          </a:p>
          <a:p>
            <a:pPr algn="ctr"/>
            <a:r>
              <a:rPr lang="en-US" sz="2400" b="1" dirty="0">
                <a:solidFill>
                  <a:srgbClr val="00B0F0"/>
                </a:solidFill>
                <a:latin typeface="Times New Roman" panose="02020603050405020304" pitchFamily="18" charset="0"/>
                <a:cs typeface="Times New Roman" panose="02020603050405020304" pitchFamily="18" charset="0"/>
              </a:rPr>
              <a:t>Presenting by</a:t>
            </a:r>
          </a:p>
          <a:p>
            <a:pPr algn="ct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u="sng" dirty="0">
                <a:solidFill>
                  <a:schemeClr val="accent5">
                    <a:lumMod val="75000"/>
                  </a:schemeClr>
                </a:solidFill>
                <a:latin typeface="Times New Roman" panose="02020603050405020304" pitchFamily="18" charset="0"/>
                <a:cs typeface="Times New Roman" panose="02020603050405020304" pitchFamily="18" charset="0"/>
              </a:rPr>
              <a:t>Project Team:</a:t>
            </a:r>
          </a:p>
          <a:p>
            <a:pPr algn="ctr"/>
            <a:r>
              <a:rPr lang="en-US" sz="2000" b="1" dirty="0">
                <a:solidFill>
                  <a:srgbClr val="00B050"/>
                </a:solidFill>
                <a:latin typeface="Times New Roman" panose="02020603050405020304" pitchFamily="18" charset="0"/>
                <a:cs typeface="Times New Roman" panose="02020603050405020304" pitchFamily="18" charset="0"/>
              </a:rPr>
              <a:t>                                                                                            1. A. Prempaul [22C31A6904]</a:t>
            </a:r>
          </a:p>
          <a:p>
            <a:pPr algn="ctr"/>
            <a:r>
              <a:rPr lang="en-US" sz="2000" b="1" dirty="0">
                <a:solidFill>
                  <a:srgbClr val="00B050"/>
                </a:solidFill>
                <a:latin typeface="Times New Roman" panose="02020603050405020304" pitchFamily="18" charset="0"/>
                <a:cs typeface="Times New Roman" panose="02020603050405020304" pitchFamily="18" charset="0"/>
              </a:rPr>
              <a:t>                                                                                       2. N. Divya  [22C31A6943]</a:t>
            </a:r>
          </a:p>
          <a:p>
            <a:pPr algn="ctr"/>
            <a:r>
              <a:rPr lang="en-US" sz="2000" b="1" dirty="0">
                <a:solidFill>
                  <a:srgbClr val="00B050"/>
                </a:solidFill>
                <a:latin typeface="Times New Roman" panose="02020603050405020304" pitchFamily="18" charset="0"/>
                <a:cs typeface="Times New Roman" panose="02020603050405020304" pitchFamily="18" charset="0"/>
              </a:rPr>
              <a:t>                                                                                         3. K. Bhavya [22C31A6930]</a:t>
            </a:r>
          </a:p>
          <a:p>
            <a:pPr algn="ctr"/>
            <a:r>
              <a:rPr lang="en-US" sz="2000" b="1" dirty="0">
                <a:solidFill>
                  <a:srgbClr val="00B050"/>
                </a:solidFill>
                <a:latin typeface="Times New Roman" panose="02020603050405020304" pitchFamily="18" charset="0"/>
                <a:cs typeface="Times New Roman" panose="02020603050405020304" pitchFamily="18" charset="0"/>
              </a:rPr>
              <a:t>                                                                                        4. B. Vamshi [22C31A6909] </a:t>
            </a:r>
          </a:p>
          <a:p>
            <a:pPr algn="ctr"/>
            <a:r>
              <a:rPr lang="en-US" sz="2000" b="1" dirty="0">
                <a:solidFill>
                  <a:srgbClr val="00B050"/>
                </a:solidFill>
                <a:latin typeface="Times New Roman" panose="02020603050405020304" pitchFamily="18" charset="0"/>
                <a:cs typeface="Times New Roman" panose="02020603050405020304" pitchFamily="18" charset="0"/>
              </a:rPr>
              <a:t>   </a:t>
            </a:r>
          </a:p>
          <a:p>
            <a:endParaRPr lang="en-US" sz="2400" b="1" dirty="0">
              <a:solidFill>
                <a:srgbClr val="7030A0"/>
              </a:solidFill>
              <a:latin typeface="Times New Roman" panose="02020603050405020304" pitchFamily="18" charset="0"/>
              <a:cs typeface="Times New Roman" panose="02020603050405020304" pitchFamily="18" charset="0"/>
            </a:endParaRPr>
          </a:p>
          <a:p>
            <a:endParaRPr lang="en-US" sz="2400" b="1" dirty="0">
              <a:solidFill>
                <a:srgbClr val="7030A0"/>
              </a:solidFill>
              <a:latin typeface="Times New Roman" panose="02020603050405020304" pitchFamily="18" charset="0"/>
              <a:cs typeface="Times New Roman" panose="02020603050405020304" pitchFamily="18" charset="0"/>
            </a:endParaRPr>
          </a:p>
          <a:p>
            <a:endParaRPr lang="en-US" sz="2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0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C1135-84C9-857A-BA13-270520D50D81}"/>
              </a:ext>
            </a:extLst>
          </p:cNvPr>
          <p:cNvSpPr txBox="1"/>
          <p:nvPr/>
        </p:nvSpPr>
        <p:spPr>
          <a:xfrm>
            <a:off x="467360" y="0"/>
            <a:ext cx="4249019" cy="1415772"/>
          </a:xfrm>
          <a:prstGeom prst="rect">
            <a:avLst/>
          </a:prstGeom>
          <a:noFill/>
        </p:spPr>
        <p:txBody>
          <a:bodyPr wrap="square" rtlCol="0">
            <a:spAutoFit/>
          </a:bodyPr>
          <a:lstStyle/>
          <a:p>
            <a:endParaRPr lang="en-US" dirty="0"/>
          </a:p>
          <a:p>
            <a:pPr algn="ctr"/>
            <a:endParaRPr lang="en-US" sz="3200" dirty="0">
              <a:solidFill>
                <a:srgbClr val="00B050"/>
              </a:solidFill>
              <a:latin typeface="Times New Roman" panose="02020603050405020304" pitchFamily="18" charset="0"/>
              <a:cs typeface="Times New Roman" panose="02020603050405020304" pitchFamily="18" charset="0"/>
            </a:endParaRPr>
          </a:p>
          <a:p>
            <a:pPr algn="ctr"/>
            <a:r>
              <a:rPr lang="en-US" sz="3600" dirty="0">
                <a:solidFill>
                  <a:srgbClr val="00B050"/>
                </a:solidFill>
                <a:latin typeface="Times New Roman" panose="02020603050405020304" pitchFamily="18" charset="0"/>
                <a:cs typeface="Times New Roman" panose="02020603050405020304" pitchFamily="18" charset="0"/>
              </a:rPr>
              <a:t>CONCLUSION </a:t>
            </a:r>
          </a:p>
        </p:txBody>
      </p:sp>
      <p:sp>
        <p:nvSpPr>
          <p:cNvPr id="4" name="TextBox 3">
            <a:extLst>
              <a:ext uri="{FF2B5EF4-FFF2-40B4-BE49-F238E27FC236}">
                <a16:creationId xmlns:a16="http://schemas.microsoft.com/office/drawing/2014/main" id="{6702F10F-C40D-D4C7-6BA9-136890E74B99}"/>
              </a:ext>
            </a:extLst>
          </p:cNvPr>
          <p:cNvSpPr txBox="1"/>
          <p:nvPr/>
        </p:nvSpPr>
        <p:spPr>
          <a:xfrm>
            <a:off x="506395" y="2056675"/>
            <a:ext cx="11179209" cy="344260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Summary of Findings: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project successfully demonstrates the application of AI/ML in predicting hair fall risk and providing personalized recommendations. By analyzing multiple contributing factors such as age, diet, stress levels, medical history, and environmental conditions, the system offers a data-driven approach for proactive hair care management. The model's accuracy and usability highlight the potential of AI in healthcare and wellness applications.</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Final Thoughts: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integration of AI and ML into personal healthcare solutions opens new opportunities for preventive care. While the current system provides valuable insights, future enhancements such as real-time monitoring, more diverse datasets, and improved explainability will further refine predictions. Expanding the system to include mobile applications and wearable technology integration can enhance accessibility and impact. Continuous research and model optimization will be crucial in making the system more robust and effective for widespread adoption.</a:t>
            </a:r>
          </a:p>
        </p:txBody>
      </p:sp>
    </p:spTree>
    <p:extLst>
      <p:ext uri="{BB962C8B-B14F-4D97-AF65-F5344CB8AC3E}">
        <p14:creationId xmlns:p14="http://schemas.microsoft.com/office/powerpoint/2010/main" val="249991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13680F4-1A4B-DA3A-5C04-D188710EF452}"/>
              </a:ext>
            </a:extLst>
          </p:cNvPr>
          <p:cNvSpPr txBox="1"/>
          <p:nvPr/>
        </p:nvSpPr>
        <p:spPr>
          <a:xfrm>
            <a:off x="512190" y="83453"/>
            <a:ext cx="6629985" cy="6441443"/>
          </a:xfrm>
          <a:prstGeom prst="rect">
            <a:avLst/>
          </a:prstGeom>
          <a:noFill/>
        </p:spPr>
        <p:txBody>
          <a:bodyPr wrap="square">
            <a:spAutoFit/>
          </a:bodyPr>
          <a:lstStyle/>
          <a:p>
            <a:pPr marL="0" marR="0">
              <a:lnSpc>
                <a:spcPct val="107000"/>
              </a:lnSpc>
              <a:spcBef>
                <a:spcPts val="0"/>
              </a:spcBef>
              <a:spcAft>
                <a:spcPts val="800"/>
              </a:spcAf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3600" kern="100" dirty="0">
                <a:solidFill>
                  <a:srgbClr val="00B050"/>
                </a:solidFill>
                <a:latin typeface="Times New Roman" panose="02020603050405020304" pitchFamily="18" charset="0"/>
                <a:ea typeface="Aptos" panose="020B0004020202020204" pitchFamily="34" charset="0"/>
                <a:cs typeface="Times New Roman" panose="02020603050405020304" pitchFamily="18" charset="0"/>
              </a:rPr>
              <a:t>ABSTRACT</a:t>
            </a: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Hair fall is a prevalent concern affecting individuals worldwide, with causes ranging from genetics, diet, and stress to medical conditions and environmental factors. Traditional diagnosis methods often lack precision, failing to analyze multiple contributing factors effectively. This project leverages Artificial Intelligence (AI) and Machine Learning (ML) to create a predictive system capable of assessing an individual's risk of hair fall based on various parameters.</a:t>
            </a: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By applying ML algorithms, we extract meaningful insights from extensive datasets, offering personalized predictions and actionable recommendations for hair care and prevention. The integration of AI/ML enhances the accuracy of hair fall prediction, automates the analysis process, and ensures a user-friendly interface for real-time assessments. The proposed system bridges the gap between conventional diagnostic approaches and data-driven solutions, empowering individuals with effective strategies for hair health management.</a:t>
            </a:r>
          </a:p>
          <a:p>
            <a:pPr algn="just"/>
            <a:endParaRPr lang="en-US" sz="2000" dirty="0">
              <a:latin typeface="Times New Roman" panose="02020603050405020304" pitchFamily="18" charset="0"/>
              <a:cs typeface="Times New Roman" panose="02020603050405020304" pitchFamily="18" charset="0"/>
            </a:endParaRPr>
          </a:p>
        </p:txBody>
      </p:sp>
      <p:pic>
        <p:nvPicPr>
          <p:cNvPr id="2050" name="Picture 2" descr="Artificial Intelligence For Hair Loss ...">
            <a:extLst>
              <a:ext uri="{FF2B5EF4-FFF2-40B4-BE49-F238E27FC236}">
                <a16:creationId xmlns:a16="http://schemas.microsoft.com/office/drawing/2014/main" id="{03C94E92-D00D-B84D-40AC-03EB86F1B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717" y="1480008"/>
            <a:ext cx="4601093" cy="38461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9139E-A93E-05CF-517B-A98B05A5C075}"/>
              </a:ext>
            </a:extLst>
          </p:cNvPr>
          <p:cNvSpPr txBox="1"/>
          <p:nvPr/>
        </p:nvSpPr>
        <p:spPr>
          <a:xfrm>
            <a:off x="-1" y="-2039814"/>
            <a:ext cx="15132819" cy="1200329"/>
          </a:xfrm>
          <a:prstGeom prst="rect">
            <a:avLst/>
          </a:prstGeom>
          <a:noFill/>
        </p:spPr>
        <p:txBody>
          <a:bodyPr wrap="square" rtlCol="0">
            <a:spAutoFit/>
          </a:bodyPr>
          <a:lstStyle/>
          <a:p>
            <a:endParaRPr lang="en-US" dirty="0"/>
          </a:p>
          <a:p>
            <a:endParaRPr lang="en-US" dirty="0"/>
          </a:p>
          <a:p>
            <a:endParaRPr lang="en-US" sz="3600" dirty="0">
              <a:solidFill>
                <a:srgbClr val="00B050"/>
              </a:solidFill>
            </a:endParaRPr>
          </a:p>
        </p:txBody>
      </p:sp>
      <p:sp>
        <p:nvSpPr>
          <p:cNvPr id="4" name="Rectangle 1">
            <a:extLst>
              <a:ext uri="{FF2B5EF4-FFF2-40B4-BE49-F238E27FC236}">
                <a16:creationId xmlns:a16="http://schemas.microsoft.com/office/drawing/2014/main" id="{8B0A8E2E-B1F8-DDAA-D082-0DB92555B5A6}"/>
              </a:ext>
            </a:extLst>
          </p:cNvPr>
          <p:cNvSpPr>
            <a:spLocks noChangeArrowheads="1"/>
          </p:cNvSpPr>
          <p:nvPr/>
        </p:nvSpPr>
        <p:spPr bwMode="auto">
          <a:xfrm>
            <a:off x="485192" y="529751"/>
            <a:ext cx="7129553"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INTRODUCTION</a:t>
            </a:r>
          </a:p>
          <a:p>
            <a:pPr marL="0" marR="0" lvl="0" indent="0" algn="just" defTabSz="914400" rtl="0" eaLnBrk="0" fontAlgn="base" latinLnBrk="0" hangingPunct="0">
              <a:lnSpc>
                <a:spcPct val="100000"/>
              </a:lnSpc>
              <a:spcBef>
                <a:spcPct val="0"/>
              </a:spcBef>
              <a:spcAft>
                <a:spcPct val="0"/>
              </a:spcAft>
              <a:buClrTx/>
              <a:buSzTx/>
              <a:tabLst/>
            </a:pPr>
            <a:endParaRPr lang="en-US" alt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Hair loss affects millions, leading to emotional distress and low self-confidence.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Contributing factors: genetics, hormones, environmental conditions, and lifestyle choices.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 and monitoring are key to preventing further damage.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(Internet of Things) uses sensors to track scalp conditions like temperature, humidity, and air quality.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(Artificial Intelligence) analyzes data to predict hair fall trends and detect early signs of thinning or damage.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9" name="Picture 5" descr="Revolutionizing Healthcare: AI is transforming early detection of health  conditions - Punekar News">
            <a:extLst>
              <a:ext uri="{FF2B5EF4-FFF2-40B4-BE49-F238E27FC236}">
                <a16:creationId xmlns:a16="http://schemas.microsoft.com/office/drawing/2014/main" id="{E61BF8DF-8A21-B675-B529-D539E9332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745" y="1706253"/>
            <a:ext cx="4068210" cy="333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31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4B354-7BBB-FBDC-C71A-A69CAFDAB839}"/>
              </a:ext>
            </a:extLst>
          </p:cNvPr>
          <p:cNvSpPr txBox="1"/>
          <p:nvPr/>
        </p:nvSpPr>
        <p:spPr>
          <a:xfrm>
            <a:off x="487680" y="0"/>
            <a:ext cx="5608320" cy="1477328"/>
          </a:xfrm>
          <a:prstGeom prst="rect">
            <a:avLst/>
          </a:prstGeom>
          <a:noFill/>
        </p:spPr>
        <p:txBody>
          <a:bodyPr wrap="square" rtlCol="0">
            <a:spAutoFit/>
          </a:bodyPr>
          <a:lstStyle/>
          <a:p>
            <a:endParaRPr lang="en-US" dirty="0"/>
          </a:p>
          <a:p>
            <a:endParaRPr lang="en-US" dirty="0"/>
          </a:p>
          <a:p>
            <a:r>
              <a:rPr lang="en-US" dirty="0"/>
              <a:t>	</a:t>
            </a:r>
          </a:p>
          <a:p>
            <a:r>
              <a:rPr lang="en-US" sz="3600" dirty="0">
                <a:solidFill>
                  <a:srgbClr val="00B050"/>
                </a:solidFill>
                <a:latin typeface="Times New Roman" panose="02020603050405020304" pitchFamily="18" charset="0"/>
                <a:cs typeface="Times New Roman" panose="02020603050405020304" pitchFamily="18" charset="0"/>
              </a:rPr>
              <a:t>PROBLEM STATEMENT</a:t>
            </a:r>
          </a:p>
        </p:txBody>
      </p:sp>
      <p:sp>
        <p:nvSpPr>
          <p:cNvPr id="6" name="Rectangle 3">
            <a:extLst>
              <a:ext uri="{FF2B5EF4-FFF2-40B4-BE49-F238E27FC236}">
                <a16:creationId xmlns:a16="http://schemas.microsoft.com/office/drawing/2014/main" id="{9D59C9A1-C2C5-E2D2-DCA0-DAE2861984F5}"/>
              </a:ext>
            </a:extLst>
          </p:cNvPr>
          <p:cNvSpPr>
            <a:spLocks noChangeArrowheads="1"/>
          </p:cNvSpPr>
          <p:nvPr/>
        </p:nvSpPr>
        <p:spPr bwMode="auto">
          <a:xfrm rot="10800000" flipV="1">
            <a:off x="487679" y="1685749"/>
            <a:ext cx="793588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a:ln>
                  <a:noFill/>
                </a:ln>
                <a:solidFill>
                  <a:schemeClr val="tx1"/>
                </a:solidFill>
                <a:effectLst/>
                <a:latin typeface="Aptos Narrow" panose="020B0004020202020204" pitchFamily="34" charset="0"/>
              </a:rPr>
              <a:t>Hair loss is a widespread issue, impacting millions globally and affecting emotional well-being and self-confidence</a:t>
            </a:r>
            <a:r>
              <a:rPr lang="en-US" altLang="en-US" sz="2000" dirty="0">
                <a:latin typeface="Aptos Narrow" panose="020B0004020202020204"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endParaRPr kumimoji="0" lang="en-US" altLang="en-US" sz="2000" i="0" u="none" strike="noStrike" cap="none" normalizeH="0" baseline="0" dirty="0">
              <a:ln>
                <a:noFill/>
              </a:ln>
              <a:solidFill>
                <a:schemeClr val="tx1"/>
              </a:solidFill>
              <a:effectLst/>
              <a:latin typeface="Aptos Narrow" panose="020B00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a:ln>
                  <a:noFill/>
                </a:ln>
                <a:solidFill>
                  <a:schemeClr val="tx1"/>
                </a:solidFill>
                <a:effectLst/>
                <a:latin typeface="Aptos Narrow" panose="020B0004020202020204" pitchFamily="34" charset="0"/>
              </a:rPr>
              <a:t>Multiple factors contribute to hair fall, including genetics, hormonal imbalances, environmental conditions, lifestyle choices, and stress.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endParaRPr kumimoji="0" lang="en-US" altLang="en-US" sz="2000" i="0" u="none" strike="noStrike" cap="none" normalizeH="0" baseline="0" dirty="0">
              <a:ln>
                <a:noFill/>
              </a:ln>
              <a:solidFill>
                <a:schemeClr val="tx1"/>
              </a:solidFill>
              <a:effectLst/>
              <a:latin typeface="Aptos Narrow" panose="020B00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a:ln>
                  <a:noFill/>
                </a:ln>
                <a:solidFill>
                  <a:schemeClr val="tx1"/>
                </a:solidFill>
                <a:effectLst/>
                <a:latin typeface="Aptos Narrow" panose="020B0004020202020204" pitchFamily="34" charset="0"/>
              </a:rPr>
              <a:t>Current methods primarily focus on symptom management after hair loss occurs, rather than early detection or prevention.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endParaRPr kumimoji="0" lang="en-US" altLang="en-US" sz="2000" i="0" u="none" strike="noStrike" cap="none" normalizeH="0" baseline="0" dirty="0">
              <a:ln>
                <a:noFill/>
              </a:ln>
              <a:solidFill>
                <a:schemeClr val="tx1"/>
              </a:solidFill>
              <a:effectLst/>
              <a:latin typeface="Aptos Narrow" panose="020B00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a:ln>
                  <a:noFill/>
                </a:ln>
                <a:solidFill>
                  <a:schemeClr val="tx1"/>
                </a:solidFill>
                <a:effectLst/>
                <a:latin typeface="Aptos Narrow" panose="020B0004020202020204" pitchFamily="34" charset="0"/>
              </a:rPr>
              <a:t>There is a lack of real-time monitoring and predictive systems to track and forecast hair fall trends.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endParaRPr kumimoji="0" lang="en-US" altLang="en-US" sz="2000" i="0" u="none" strike="noStrike" cap="none" normalizeH="0" baseline="0" dirty="0">
              <a:ln>
                <a:noFill/>
              </a:ln>
              <a:solidFill>
                <a:schemeClr val="tx1"/>
              </a:solidFill>
              <a:effectLst/>
              <a:latin typeface="Aptos Narrow" panose="020B00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a:ln>
                  <a:noFill/>
                </a:ln>
                <a:solidFill>
                  <a:schemeClr val="tx1"/>
                </a:solidFill>
                <a:effectLst/>
                <a:latin typeface="Aptos Narrow" panose="020B0004020202020204" pitchFamily="34" charset="0"/>
              </a:rPr>
              <a:t>Early detection of hair thinning or damage can significantly reduce the impact of hair loss and allow for timely interventions.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pPr>
            <a:endParaRPr kumimoji="0" lang="en-US" altLang="en-US" sz="2000" i="0" u="none" strike="noStrike" cap="none" normalizeH="0" baseline="0" dirty="0">
              <a:ln>
                <a:noFill/>
              </a:ln>
              <a:solidFill>
                <a:schemeClr val="tx1"/>
              </a:solidFill>
              <a:effectLst/>
              <a:latin typeface="Aptos Narrow" panose="020B0004020202020204" pitchFamily="34" charset="0"/>
            </a:endParaRPr>
          </a:p>
        </p:txBody>
      </p:sp>
      <p:pic>
        <p:nvPicPr>
          <p:cNvPr id="3077" name="Picture 5" descr="Hair Follicle Classification and Hair Loss Severity Estimation Using Mask  R-CNN">
            <a:extLst>
              <a:ext uri="{FF2B5EF4-FFF2-40B4-BE49-F238E27FC236}">
                <a16:creationId xmlns:a16="http://schemas.microsoft.com/office/drawing/2014/main" id="{9CFEA31D-5AC9-402B-12BD-6A5A90512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826488" y="2282825"/>
            <a:ext cx="4474908" cy="328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1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C1259-270F-B3A5-47CF-EE532B83AE6B}"/>
              </a:ext>
            </a:extLst>
          </p:cNvPr>
          <p:cNvSpPr txBox="1"/>
          <p:nvPr/>
        </p:nvSpPr>
        <p:spPr>
          <a:xfrm>
            <a:off x="0" y="0"/>
            <a:ext cx="12192000" cy="1200329"/>
          </a:xfrm>
          <a:prstGeom prst="rect">
            <a:avLst/>
          </a:prstGeom>
          <a:noFill/>
        </p:spPr>
        <p:txBody>
          <a:bodyPr wrap="square" rtlCol="0">
            <a:spAutoFit/>
          </a:bodyPr>
          <a:lstStyle/>
          <a:p>
            <a:endParaRPr lang="en-US" dirty="0"/>
          </a:p>
          <a:p>
            <a:endParaRPr lang="en-US" dirty="0"/>
          </a:p>
          <a:p>
            <a:r>
              <a:rPr lang="en-US" sz="3600" dirty="0">
                <a:solidFill>
                  <a:srgbClr val="00B050"/>
                </a:solidFill>
                <a:latin typeface="Times New Roman" panose="02020603050405020304" pitchFamily="18" charset="0"/>
                <a:cs typeface="Times New Roman" panose="02020603050405020304" pitchFamily="18" charset="0"/>
              </a:rPr>
              <a:t>     	OBJECTIVES</a:t>
            </a:r>
            <a:r>
              <a:rPr lang="en-US" sz="3600" dirty="0">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8685EB3D-9707-1BD5-275D-802E8FF27A6C}"/>
              </a:ext>
            </a:extLst>
          </p:cNvPr>
          <p:cNvSpPr>
            <a:spLocks noChangeArrowheads="1"/>
          </p:cNvSpPr>
          <p:nvPr/>
        </p:nvSpPr>
        <p:spPr bwMode="auto">
          <a:xfrm>
            <a:off x="510986" y="1127006"/>
            <a:ext cx="777240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real-time monitoring system using IoT to track key factors influencing hair health, such as scalp temperature, humidity, air quality, and hair follicle conditions.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AI algorithms to analyze the collected data, detect patterns, and predict hair fall trends based on environmental, lifestyle, and individual hair health factors.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early detection of potential hair thinning or damage, enabling users to take timely preventive measures.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 personalized recommendations for hair care routines, lifestyle adjustments, and interventions based on individual data insights and predictive analysis.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users to potential underlying health issues (e.g., hormonal imbalances, nutritional deficiencies) that may contribute to hair loss.</a:t>
            </a:r>
          </a:p>
        </p:txBody>
      </p:sp>
    </p:spTree>
    <p:extLst>
      <p:ext uri="{BB962C8B-B14F-4D97-AF65-F5344CB8AC3E}">
        <p14:creationId xmlns:p14="http://schemas.microsoft.com/office/powerpoint/2010/main" val="131793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0B4A2-4AC5-4C67-C64E-F04AE4CDA23E}"/>
              </a:ext>
            </a:extLst>
          </p:cNvPr>
          <p:cNvSpPr txBox="1"/>
          <p:nvPr/>
        </p:nvSpPr>
        <p:spPr>
          <a:xfrm>
            <a:off x="-289560" y="86963"/>
            <a:ext cx="6257223" cy="923330"/>
          </a:xfrm>
          <a:prstGeom prst="rect">
            <a:avLst/>
          </a:prstGeom>
          <a:noFill/>
        </p:spPr>
        <p:txBody>
          <a:bodyPr wrap="square" rtlCol="0">
            <a:spAutoFit/>
          </a:bodyPr>
          <a:lstStyle/>
          <a:p>
            <a:pPr algn="ctr"/>
            <a:endParaRPr lang="en-US" dirty="0"/>
          </a:p>
          <a:p>
            <a:pPr algn="ctr"/>
            <a:r>
              <a:rPr lang="en-IN" sz="3600" dirty="0">
                <a:solidFill>
                  <a:srgbClr val="00B0F0"/>
                </a:solidFill>
                <a:latin typeface="Times New Roman" panose="02020603050405020304" pitchFamily="18" charset="0"/>
                <a:cs typeface="Times New Roman" panose="02020603050405020304" pitchFamily="18" charset="0"/>
              </a:rPr>
              <a:t>	System Architecture</a:t>
            </a:r>
            <a:endParaRPr lang="en-US" sz="3600" dirty="0">
              <a:solidFill>
                <a:srgbClr val="00B0F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33D40DC-58BF-AAEC-D981-EB9B255692AD}"/>
              </a:ext>
            </a:extLst>
          </p:cNvPr>
          <p:cNvSpPr txBox="1"/>
          <p:nvPr/>
        </p:nvSpPr>
        <p:spPr>
          <a:xfrm>
            <a:off x="504825" y="1083881"/>
            <a:ext cx="6586855" cy="5630324"/>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Gather data from online surveys, medical reports, dermatology case studies, and user-reported inputs to ensure a diverse dataset.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Preprocessing: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Clean data, handle missing values using imputation techniques, normalize numerical features using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and encode categorical variables using One-Hot Encoding.</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Model Selection: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Implement and optimize a Neural Network (ANN) model tailored for hair fall prediction, leveraging hyperparameter tuning and regularization techniques.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Training &amp; Evaluation: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Train the model using an 80-20 training-testing split, apply cross-validation for robustness, and evaluate using metrics such as accuracy, precision, recall, and F1-score.</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Deployment: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Deploy the trained model using a web-based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interface, ensuring seamless user interaction and real-time prediction capabilities</a:t>
            </a:r>
          </a:p>
          <a:p>
            <a:pPr lvl="0">
              <a:lnSpc>
                <a:spcPct val="107000"/>
              </a:lnSpc>
              <a:spcAft>
                <a:spcPts val="800"/>
              </a:spcAft>
              <a:tabLst>
                <a:tab pos="457200" algn="l"/>
              </a:tabLst>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C95A3A2-DFDC-32B5-069D-B9F97CE5BDD7}"/>
              </a:ext>
            </a:extLst>
          </p:cNvPr>
          <p:cNvPicPr>
            <a:picLocks noChangeAspect="1"/>
          </p:cNvPicPr>
          <p:nvPr/>
        </p:nvPicPr>
        <p:blipFill>
          <a:blip r:embed="rId2"/>
          <a:stretch>
            <a:fillRect/>
          </a:stretch>
        </p:blipFill>
        <p:spPr>
          <a:xfrm>
            <a:off x="7012305" y="1138872"/>
            <a:ext cx="4580255" cy="4580255"/>
          </a:xfrm>
          <a:prstGeom prst="rect">
            <a:avLst/>
          </a:prstGeom>
        </p:spPr>
      </p:pic>
    </p:spTree>
    <p:extLst>
      <p:ext uri="{BB962C8B-B14F-4D97-AF65-F5344CB8AC3E}">
        <p14:creationId xmlns:p14="http://schemas.microsoft.com/office/powerpoint/2010/main" val="228629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2F5BF-5E40-BDBF-DE20-C7A199D48211}"/>
              </a:ext>
            </a:extLst>
          </p:cNvPr>
          <p:cNvSpPr txBox="1"/>
          <p:nvPr/>
        </p:nvSpPr>
        <p:spPr>
          <a:xfrm>
            <a:off x="-447040" y="-276224"/>
            <a:ext cx="5095240" cy="1415772"/>
          </a:xfrm>
          <a:prstGeom prst="rect">
            <a:avLst/>
          </a:prstGeom>
          <a:noFill/>
        </p:spPr>
        <p:txBody>
          <a:bodyPr wrap="square" rtlCol="0">
            <a:spAutoFit/>
          </a:bodyPr>
          <a:lstStyle/>
          <a:p>
            <a:pPr algn="ctr"/>
            <a:endParaRPr lang="en-US" dirty="0"/>
          </a:p>
          <a:p>
            <a:pPr algn="ctr"/>
            <a:endParaRPr lang="en-US" sz="3200" dirty="0">
              <a:solidFill>
                <a:srgbClr val="00B050"/>
              </a:solidFill>
              <a:latin typeface="Times New Roman" panose="02020603050405020304" pitchFamily="18" charset="0"/>
              <a:cs typeface="Times New Roman" panose="02020603050405020304" pitchFamily="18" charset="0"/>
            </a:endParaRPr>
          </a:p>
          <a:p>
            <a:pPr algn="ctr"/>
            <a:r>
              <a:rPr lang="en-US" sz="3600" dirty="0">
                <a:solidFill>
                  <a:srgbClr val="00B050"/>
                </a:solidFill>
                <a:latin typeface="Times New Roman" panose="02020603050405020304" pitchFamily="18" charset="0"/>
                <a:cs typeface="Times New Roman" panose="02020603050405020304" pitchFamily="18" charset="0"/>
              </a:rPr>
              <a:t> 	METHODOLOGY </a:t>
            </a:r>
          </a:p>
        </p:txBody>
      </p:sp>
      <p:pic>
        <p:nvPicPr>
          <p:cNvPr id="4" name="Picture 3" descr="A poster with a diagram of a person's face&#10;&#10;AI-generated content may be incorrect.">
            <a:extLst>
              <a:ext uri="{FF2B5EF4-FFF2-40B4-BE49-F238E27FC236}">
                <a16:creationId xmlns:a16="http://schemas.microsoft.com/office/drawing/2014/main" id="{6078DCF4-E809-BAB2-9D30-4277F99EB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320" y="601980"/>
            <a:ext cx="5654040" cy="5654040"/>
          </a:xfrm>
          <a:prstGeom prst="rect">
            <a:avLst/>
          </a:prstGeom>
        </p:spPr>
      </p:pic>
      <p:sp>
        <p:nvSpPr>
          <p:cNvPr id="6" name="TextBox 5">
            <a:extLst>
              <a:ext uri="{FF2B5EF4-FFF2-40B4-BE49-F238E27FC236}">
                <a16:creationId xmlns:a16="http://schemas.microsoft.com/office/drawing/2014/main" id="{55E65109-D3F1-5B42-5B26-997F2789F385}"/>
              </a:ext>
            </a:extLst>
          </p:cNvPr>
          <p:cNvSpPr txBox="1"/>
          <p:nvPr/>
        </p:nvSpPr>
        <p:spPr>
          <a:xfrm>
            <a:off x="716280" y="1077993"/>
            <a:ext cx="5095240"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Sources: Online surveys, medical reports, dermatology case studies, user-reported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Features: Age, gender, stress levels, diet, sleep patterns, medical history, environmental factors.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 missing values (mean/mode imputation).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Normalize numerical features.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Selection: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Neural Network (ANN)</a:t>
            </a:r>
            <a:r>
              <a:rPr lang="en-US" dirty="0">
                <a:latin typeface="Times New Roman" panose="02020603050405020304" pitchFamily="18" charset="0"/>
                <a:cs typeface="Times New Roman" panose="02020603050405020304" pitchFamily="18" charset="0"/>
              </a:rPr>
              <a:t> with multiple dense layers optimized for classification.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&amp; Evaluation: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80-20 split</a:t>
            </a:r>
            <a:r>
              <a:rPr lang="en-US" dirty="0">
                <a:latin typeface="Times New Roman" panose="02020603050405020304" pitchFamily="18" charset="0"/>
                <a:cs typeface="Times New Roman" panose="02020603050405020304" pitchFamily="18" charset="0"/>
              </a:rPr>
              <a:t> (Training &amp;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a:t>
            </a:r>
            <a:r>
              <a:rPr lang="en-US" dirty="0">
                <a:latin typeface="Times New Roman" panose="02020603050405020304" pitchFamily="18" charset="0"/>
                <a:cs typeface="Times New Roman" panose="02020603050405020304" pitchFamily="18" charset="0"/>
              </a:rPr>
              <a:t> Accuracy, Precision, Recall, F1-score.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80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B3E7D-FC37-F4E6-E45E-9F5DCAC16FD5}"/>
              </a:ext>
            </a:extLst>
          </p:cNvPr>
          <p:cNvSpPr txBox="1"/>
          <p:nvPr/>
        </p:nvSpPr>
        <p:spPr>
          <a:xfrm>
            <a:off x="1078865" y="645160"/>
            <a:ext cx="11196320" cy="646331"/>
          </a:xfrm>
          <a:prstGeom prst="rect">
            <a:avLst/>
          </a:prstGeom>
          <a:noFill/>
        </p:spPr>
        <p:txBody>
          <a:bodyPr wrap="square" rtlCol="0">
            <a:spAutoFit/>
          </a:bodyPr>
          <a:lstStyle/>
          <a:p>
            <a:r>
              <a:rPr lang="en-IN" sz="3600" dirty="0">
                <a:solidFill>
                  <a:schemeClr val="accent2"/>
                </a:solidFill>
                <a:latin typeface="Times New Roman" panose="02020603050405020304" pitchFamily="18" charset="0"/>
                <a:cs typeface="Times New Roman" panose="02020603050405020304" pitchFamily="18" charset="0"/>
              </a:rPr>
              <a:t>Implementation</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76E2B1-F6DD-E9FF-1E22-758548205A19}"/>
              </a:ext>
            </a:extLst>
          </p:cNvPr>
          <p:cNvSpPr txBox="1"/>
          <p:nvPr/>
        </p:nvSpPr>
        <p:spPr>
          <a:xfrm>
            <a:off x="497840" y="2289294"/>
            <a:ext cx="1119632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a:t>
            </a:r>
            <a:endParaRPr lang="en-US" dirty="0"/>
          </a:p>
        </p:txBody>
      </p:sp>
      <p:sp>
        <p:nvSpPr>
          <p:cNvPr id="3" name="Rectangle 1">
            <a:extLst>
              <a:ext uri="{FF2B5EF4-FFF2-40B4-BE49-F238E27FC236}">
                <a16:creationId xmlns:a16="http://schemas.microsoft.com/office/drawing/2014/main" id="{36644C7F-BF45-DB96-63DD-87A88CE750C8}"/>
              </a:ext>
            </a:extLst>
          </p:cNvPr>
          <p:cNvSpPr>
            <a:spLocks noChangeArrowheads="1"/>
          </p:cNvSpPr>
          <p:nvPr/>
        </p:nvSpPr>
        <p:spPr bwMode="auto">
          <a:xfrm>
            <a:off x="497839" y="1747057"/>
            <a:ext cx="11196320" cy="466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Code Explanation:</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model is developed and trained using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Notebook, where data preprocessing, feature selection, and model training are performed.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trained model is deployed using a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application for user-friendly interaction.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application takes user inputs, processes the data, and provides real-time predictions based on the trained model.</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Dependencies: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Programming Language: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Python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Libraries Used: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pandas,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scikit-learn,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tensorflow</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joblib</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matplotlib, seaborn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Model Deployment: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framework for web-based interface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Installation: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Requirements file (requirements.txt) provided for easy setup</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Processing Tools: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for feature normalization,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LabelEncoder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for categorical encoding</a:t>
            </a: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73255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F30B6-3FDC-DD61-7864-86A579C026A3}"/>
              </a:ext>
            </a:extLst>
          </p:cNvPr>
          <p:cNvSpPr txBox="1"/>
          <p:nvPr/>
        </p:nvSpPr>
        <p:spPr>
          <a:xfrm>
            <a:off x="-4186989" y="697831"/>
            <a:ext cx="12192000"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            </a:t>
            </a:r>
            <a:r>
              <a:rPr lang="en-IN" sz="3600" dirty="0">
                <a:solidFill>
                  <a:srgbClr val="FF0000"/>
                </a:solidFill>
                <a:latin typeface="Times New Roman" panose="02020603050405020304" pitchFamily="18" charset="0"/>
                <a:cs typeface="Times New Roman" panose="02020603050405020304" pitchFamily="18" charset="0"/>
              </a:rPr>
              <a:t>Results &amp; Analysis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46FEB7-7C4D-6384-561B-AC52EDE5AB79}"/>
              </a:ext>
            </a:extLst>
          </p:cNvPr>
          <p:cNvSpPr txBox="1"/>
          <p:nvPr/>
        </p:nvSpPr>
        <p:spPr>
          <a:xfrm>
            <a:off x="666015" y="1446849"/>
            <a:ext cx="11189368"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Model Performance (Neural Network - ANN)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82%</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Accuracy:</a:t>
            </a:r>
            <a:r>
              <a:rPr lang="en-US" dirty="0">
                <a:latin typeface="Times New Roman" panose="02020603050405020304" pitchFamily="18" charset="0"/>
                <a:cs typeface="Times New Roman" panose="02020603050405020304" pitchFamily="18" charset="0"/>
              </a:rPr>
              <a:t> 78.01%</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a:t>
            </a:r>
            <a:r>
              <a:rPr lang="en-US" dirty="0">
                <a:latin typeface="Times New Roman" panose="02020603050405020304" pitchFamily="18" charset="0"/>
                <a:cs typeface="Times New Roman" panose="02020603050405020304" pitchFamily="18" charset="0"/>
              </a:rPr>
              <a:t> 0.5452</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a:t>
            </a:r>
            <a:r>
              <a:rPr lang="en-US" dirty="0">
                <a:latin typeface="Times New Roman" panose="02020603050405020304" pitchFamily="18" charset="0"/>
                <a:cs typeface="Times New Roman" panose="02020603050405020304" pitchFamily="18" charset="0"/>
              </a:rPr>
              <a:t> Precision: 84%, Recall: 83%, F1-score: 83%</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Optimized ANN Model:</a:t>
            </a:r>
            <a:r>
              <a:rPr lang="en-US" dirty="0">
                <a:latin typeface="Times New Roman" panose="02020603050405020304" pitchFamily="18" charset="0"/>
                <a:cs typeface="Times New Roman" panose="02020603050405020304" pitchFamily="18" charset="0"/>
              </a:rPr>
              <a:t> Accuracy: 88%, Precision: 86%, Recall: 87%, F1-score: 87%</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 Input &amp; Prediction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 Factors:</a:t>
            </a:r>
            <a:r>
              <a:rPr lang="en-US" dirty="0">
                <a:latin typeface="Times New Roman" panose="02020603050405020304" pitchFamily="18" charset="0"/>
                <a:cs typeface="Times New Roman" panose="02020603050405020304" pitchFamily="18" charset="0"/>
              </a:rPr>
              <a:t> Age: 25, Male, High Stress, Poor Diet, Sleep Disturbance, Anemia, Hair Chemicals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 Hair Fall Risk (90.29%)</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Personalized Recommendations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Increase </a:t>
            </a:r>
            <a:r>
              <a:rPr lang="en-US" b="1" dirty="0">
                <a:latin typeface="Times New Roman" panose="02020603050405020304" pitchFamily="18" charset="0"/>
                <a:cs typeface="Times New Roman" panose="02020603050405020304" pitchFamily="18" charset="0"/>
              </a:rPr>
              <a:t>protein &amp; iron intake</a:t>
            </a:r>
            <a:r>
              <a:rPr lang="en-US" dirty="0">
                <a:latin typeface="Times New Roman" panose="02020603050405020304" pitchFamily="18" charset="0"/>
                <a:cs typeface="Times New Roman" panose="02020603050405020304" pitchFamily="18" charset="0"/>
              </a:rPr>
              <a:t> for hair growth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Manage </a:t>
            </a:r>
            <a:r>
              <a:rPr lang="en-US" b="1" dirty="0">
                <a:latin typeface="Times New Roman" panose="02020603050405020304" pitchFamily="18" charset="0"/>
                <a:cs typeface="Times New Roman" panose="02020603050405020304" pitchFamily="18" charset="0"/>
              </a:rPr>
              <a:t>stress</a:t>
            </a:r>
            <a:r>
              <a:rPr lang="en-US" dirty="0">
                <a:latin typeface="Times New Roman" panose="02020603050405020304" pitchFamily="18" charset="0"/>
                <a:cs typeface="Times New Roman" panose="02020603050405020304" pitchFamily="18" charset="0"/>
              </a:rPr>
              <a:t> with meditation &amp; exercise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Improve </a:t>
            </a:r>
            <a:r>
              <a:rPr lang="en-US" b="1" dirty="0">
                <a:latin typeface="Times New Roman" panose="02020603050405020304" pitchFamily="18" charset="0"/>
                <a:cs typeface="Times New Roman" panose="02020603050405020304" pitchFamily="18" charset="0"/>
              </a:rPr>
              <a:t>sleep quality</a:t>
            </a:r>
            <a:r>
              <a:rPr lang="en-US" dirty="0">
                <a:latin typeface="Times New Roman" panose="02020603050405020304" pitchFamily="18" charset="0"/>
                <a:cs typeface="Times New Roman" panose="02020603050405020304" pitchFamily="18" charset="0"/>
              </a:rPr>
              <a:t> (6-8 </a:t>
            </a:r>
            <a:r>
              <a:rPr lang="en-US" dirty="0" err="1">
                <a:latin typeface="Times New Roman" panose="02020603050405020304" pitchFamily="18" charset="0"/>
                <a:cs typeface="Times New Roman" panose="02020603050405020304" pitchFamily="18" charset="0"/>
              </a:rPr>
              <a:t>hrs</a:t>
            </a:r>
            <a:r>
              <a:rPr lang="en-US" dirty="0">
                <a:latin typeface="Times New Roman" panose="02020603050405020304" pitchFamily="18" charset="0"/>
                <a:cs typeface="Times New Roman" panose="02020603050405020304" pitchFamily="18" charset="0"/>
              </a:rPr>
              <a:t> per night)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Reduce </a:t>
            </a:r>
            <a:r>
              <a:rPr lang="en-US" b="1" dirty="0">
                <a:latin typeface="Times New Roman" panose="02020603050405020304" pitchFamily="18" charset="0"/>
                <a:cs typeface="Times New Roman" panose="02020603050405020304" pitchFamily="18" charset="0"/>
              </a:rPr>
              <a:t>hair chemical usage</a:t>
            </a:r>
            <a:r>
              <a:rPr lang="en-US" dirty="0">
                <a:latin typeface="Times New Roman" panose="02020603050405020304" pitchFamily="18" charset="0"/>
                <a:cs typeface="Times New Roman" panose="02020603050405020304" pitchFamily="18" charset="0"/>
              </a:rPr>
              <a:t> &amp; switch to natural products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Follow a </a:t>
            </a:r>
            <a:r>
              <a:rPr lang="en-US" b="1" dirty="0">
                <a:latin typeface="Times New Roman" panose="02020603050405020304" pitchFamily="18" charset="0"/>
                <a:cs typeface="Times New Roman" panose="02020603050405020304" pitchFamily="18" charset="0"/>
              </a:rPr>
              <a:t>balanced diet</a:t>
            </a:r>
            <a:r>
              <a:rPr lang="en-US" dirty="0">
                <a:latin typeface="Times New Roman" panose="02020603050405020304" pitchFamily="18" charset="0"/>
                <a:cs typeface="Times New Roman" panose="02020603050405020304" pitchFamily="18" charset="0"/>
              </a:rPr>
              <a:t>, avoid fast food</a:t>
            </a:r>
            <a:br>
              <a:rPr lang="en-US" dirty="0">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52296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0E8099-AFFC-4CEE-B881-00031D5DBBD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Luminous</Template>
  <TotalTime>510</TotalTime>
  <Words>1163</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Narrow</vt:lpstr>
      <vt:lpstr>Arial</vt:lpstr>
      <vt:lpstr>Avenir Next LT Pro</vt:lpstr>
      <vt:lpstr>Sabon Next LT</vt:lpstr>
      <vt:lpstr>Symbol</vt:lpstr>
      <vt:lpstr>Times New Roman</vt:lpstr>
      <vt:lpstr>Wingdings</vt:lpstr>
      <vt:lpstr>LuminousVTI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Alladi prempaul</dc:creator>
  <cp:lastModifiedBy>Alladi prempaul</cp:lastModifiedBy>
  <cp:revision>14</cp:revision>
  <dcterms:created xsi:type="dcterms:W3CDTF">2025-02-13T14:24:57Z</dcterms:created>
  <dcterms:modified xsi:type="dcterms:W3CDTF">2025-02-26T17:49:22Z</dcterms:modified>
</cp:coreProperties>
</file>