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6"/>
  </p:notesMasterIdLst>
  <p:sldIdLst>
    <p:sldId id="292" r:id="rId5"/>
    <p:sldId id="257" r:id="rId6"/>
    <p:sldId id="343" r:id="rId7"/>
    <p:sldId id="344" r:id="rId8"/>
    <p:sldId id="345" r:id="rId9"/>
    <p:sldId id="346" r:id="rId10"/>
    <p:sldId id="347" r:id="rId11"/>
    <p:sldId id="348" r:id="rId12"/>
    <p:sldId id="349" r:id="rId13"/>
    <p:sldId id="350" r:id="rId14"/>
    <p:sldId id="342"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40" userDrawn="1">
          <p15:clr>
            <a:srgbClr val="A4A3A4"/>
          </p15:clr>
        </p15:guide>
        <p15:guide id="2" pos="144"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1910"/>
    <a:srgbClr val="223366"/>
    <a:srgbClr val="0000FF"/>
    <a:srgbClr val="0000A8"/>
    <a:srgbClr val="FFD5D5"/>
    <a:srgbClr val="DDE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0BD6FD-977E-ACBD-820E-9ED0D1C8B935}" v="1" dt="2024-01-29T06:26:59.3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8" d="100"/>
          <a:sy n="78" d="100"/>
        </p:scale>
        <p:origin x="940" y="52"/>
      </p:cViewPr>
      <p:guideLst>
        <p:guide orient="horz" pos="540"/>
        <p:guide pos="1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49441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a:lnSpc>
                <a:spcPct val="100000"/>
              </a:lnSpc>
              <a:tabLst>
                <a:tab pos="0" algn="l"/>
              </a:tabLst>
            </a:pPr>
            <a:endParaRPr lang="en-US" sz="2000" b="0" strike="noStrike" spc="-1">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11</a:t>
            </a:fld>
            <a:endParaRPr lang="en-US" sz="1200" b="0" strike="noStrike" spc="-1">
              <a:latin typeface="Times New Roman"/>
            </a:endParaRPr>
          </a:p>
        </p:txBody>
      </p:sp>
    </p:spTree>
    <p:extLst>
      <p:ext uri="{BB962C8B-B14F-4D97-AF65-F5344CB8AC3E}">
        <p14:creationId xmlns:p14="http://schemas.microsoft.com/office/powerpoint/2010/main" val="135314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5" name="Google Shape;110;p4" descr="A close up of a sign&#10;&#10;Description automatically generated">
            <a:extLst>
              <a:ext uri="{FF2B5EF4-FFF2-40B4-BE49-F238E27FC236}">
                <a16:creationId xmlns:a16="http://schemas.microsoft.com/office/drawing/2014/main" id="{4D797CE1-B3BC-05B3-7EFB-77E24CA99EC4}"/>
              </a:ext>
            </a:extLst>
          </p:cNvPr>
          <p:cNvPicPr preferRelativeResize="0"/>
          <p:nvPr userDrawn="1"/>
        </p:nvPicPr>
        <p:blipFill rotWithShape="1">
          <a:blip r:embed="rId14">
            <a:alphaModFix/>
          </a:blip>
          <a:srcRect/>
          <a:stretch/>
        </p:blipFill>
        <p:spPr>
          <a:xfrm>
            <a:off x="5890576" y="50164"/>
            <a:ext cx="1226897" cy="410144"/>
          </a:xfrm>
          <a:prstGeom prst="rect">
            <a:avLst/>
          </a:prstGeom>
          <a:noFill/>
          <a:ln>
            <a:noFill/>
          </a:ln>
        </p:spPr>
      </p:pic>
      <p:pic>
        <p:nvPicPr>
          <p:cNvPr id="6" name="Picture 5">
            <a:extLst>
              <a:ext uri="{FF2B5EF4-FFF2-40B4-BE49-F238E27FC236}">
                <a16:creationId xmlns:a16="http://schemas.microsoft.com/office/drawing/2014/main" id="{63FDEA9A-3289-7724-A041-81BA7412446D}"/>
              </a:ext>
            </a:extLst>
          </p:cNvPr>
          <p:cNvPicPr>
            <a:picLocks noChangeAspect="1"/>
          </p:cNvPicPr>
          <p:nvPr userDrawn="1"/>
        </p:nvPicPr>
        <p:blipFill>
          <a:blip r:embed="rId15"/>
          <a:stretch>
            <a:fillRect/>
          </a:stretch>
        </p:blipFill>
        <p:spPr>
          <a:xfrm>
            <a:off x="8588173" y="44451"/>
            <a:ext cx="430886" cy="421570"/>
          </a:xfrm>
          <a:prstGeom prst="rect">
            <a:avLst/>
          </a:prstGeom>
        </p:spPr>
      </p:pic>
      <p:pic>
        <p:nvPicPr>
          <p:cNvPr id="7" name="Picture 6">
            <a:extLst>
              <a:ext uri="{FF2B5EF4-FFF2-40B4-BE49-F238E27FC236}">
                <a16:creationId xmlns:a16="http://schemas.microsoft.com/office/drawing/2014/main" id="{4FE9B430-F1A6-D15F-5325-A6ECC80544A3}"/>
              </a:ext>
            </a:extLst>
          </p:cNvPr>
          <p:cNvPicPr>
            <a:picLocks noChangeAspect="1"/>
          </p:cNvPicPr>
          <p:nvPr userDrawn="1"/>
        </p:nvPicPr>
        <p:blipFill>
          <a:blip r:embed="rId16"/>
          <a:stretch>
            <a:fillRect/>
          </a:stretch>
        </p:blipFill>
        <p:spPr>
          <a:xfrm>
            <a:off x="7448295" y="54435"/>
            <a:ext cx="606402" cy="401602"/>
          </a:xfrm>
          <a:prstGeom prst="rect">
            <a:avLst/>
          </a:prstGeom>
        </p:spPr>
      </p:pic>
      <p:cxnSp>
        <p:nvCxnSpPr>
          <p:cNvPr id="11" name="Straight Connector 10">
            <a:extLst>
              <a:ext uri="{FF2B5EF4-FFF2-40B4-BE49-F238E27FC236}">
                <a16:creationId xmlns:a16="http://schemas.microsoft.com/office/drawing/2014/main" id="{3A16F5E0-5700-9B75-900A-DACA5FE2B975}"/>
              </a:ext>
            </a:extLst>
          </p:cNvPr>
          <p:cNvCxnSpPr/>
          <p:nvPr userDrawn="1"/>
        </p:nvCxnSpPr>
        <p:spPr>
          <a:xfrm>
            <a:off x="7272997" y="44451"/>
            <a:ext cx="0" cy="411586"/>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74B73529-812D-C430-F6D0-F29A1FE550F2}"/>
              </a:ext>
            </a:extLst>
          </p:cNvPr>
          <p:cNvCxnSpPr/>
          <p:nvPr userDrawn="1"/>
        </p:nvCxnSpPr>
        <p:spPr>
          <a:xfrm>
            <a:off x="8328077" y="44451"/>
            <a:ext cx="0" cy="411586"/>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Tree>
  </p:cSld>
  <p:clrMap bg1="lt1" tx1="dk1" bg2="dk2" tx2="lt2" accent1="accent1" accent2="accent2" accent3="accent3" accent4="accent4" accent5="accent5" accent6="accent6" hlink="hlink" folHlink="folHlink"/>
  <p:sldLayoutIdLst>
    <p:sldLayoutId id="2147483666" r:id="rId1"/>
    <p:sldLayoutId id="2147483667" r:id="rId2"/>
    <p:sldLayoutId id="2147483652" r:id="rId3"/>
    <p:sldLayoutId id="2147483653" r:id="rId4"/>
    <p:sldLayoutId id="2147483654" r:id="rId5"/>
    <p:sldLayoutId id="2147483668" r:id="rId6"/>
    <p:sldLayoutId id="2147483669" r:id="rId7"/>
    <p:sldLayoutId id="2147483670" r:id="rId8"/>
    <p:sldLayoutId id="2147483656" r:id="rId9"/>
    <p:sldLayoutId id="2147483657" r:id="rId10"/>
    <p:sldLayoutId id="2147483659" r:id="rId11"/>
    <p:sldLayoutId id="214748367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hairfallpredictionsystem-sxrfvgtztqp4uye2whrj5s.streamlit.app/" TargetMode="External"/><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07EE478-C686-BEE8-D55A-706CA7E7474C}"/>
              </a:ext>
            </a:extLst>
          </p:cNvPr>
          <p:cNvPicPr>
            <a:picLocks noChangeAspect="1"/>
          </p:cNvPicPr>
          <p:nvPr/>
        </p:nvPicPr>
        <p:blipFill>
          <a:blip r:embed="rId3"/>
          <a:srcRect l="5562" r="5562"/>
          <a:stretch/>
        </p:blipFill>
        <p:spPr>
          <a:xfrm>
            <a:off x="1426" y="0"/>
            <a:ext cx="9142574" cy="5143500"/>
          </a:xfrm>
          <a:prstGeom prst="rect">
            <a:avLst/>
          </a:prstGeom>
        </p:spPr>
      </p:pic>
      <p:sp>
        <p:nvSpPr>
          <p:cNvPr id="10" name="TextShape 1">
            <a:extLst>
              <a:ext uri="{FF2B5EF4-FFF2-40B4-BE49-F238E27FC236}">
                <a16:creationId xmlns:a16="http://schemas.microsoft.com/office/drawing/2014/main" id="{813F2107-8C2D-9CA4-CD8E-ECCCD7EBECC8}"/>
              </a:ext>
            </a:extLst>
          </p:cNvPr>
          <p:cNvSpPr txBox="1"/>
          <p:nvPr/>
        </p:nvSpPr>
        <p:spPr>
          <a:xfrm>
            <a:off x="804495" y="3314197"/>
            <a:ext cx="2087385" cy="425509"/>
          </a:xfrm>
          <a:prstGeom prst="rect">
            <a:avLst/>
          </a:prstGeom>
          <a:noFill/>
          <a:ln w="0">
            <a:noFill/>
          </a:ln>
        </p:spPr>
        <p:txBody>
          <a:bodyPr lIns="68580" tIns="34290" rIns="68580" bIns="34290" anchor="b">
            <a:noAutofit/>
          </a:bodyPr>
          <a:lstStyle/>
          <a:p>
            <a:pPr algn="ctr">
              <a:lnSpc>
                <a:spcPct val="90000"/>
              </a:lnSpc>
            </a:pPr>
            <a:r>
              <a:rPr lang="en-US" sz="2500" b="1" spc="-1" dirty="0">
                <a:solidFill>
                  <a:schemeClr val="bg1"/>
                </a:solidFill>
              </a:rPr>
              <a:t>Project Title </a:t>
            </a:r>
            <a:endParaRPr lang="en-US" sz="2500" spc="-1" dirty="0">
              <a:solidFill>
                <a:schemeClr val="bg1"/>
              </a:solidFill>
              <a:latin typeface="Calibri"/>
            </a:endParaRPr>
          </a:p>
          <a:p>
            <a:pPr algn="ctr">
              <a:lnSpc>
                <a:spcPct val="90000"/>
              </a:lnSpc>
            </a:pPr>
            <a:r>
              <a:rPr lang="en-US" sz="2500" spc="-1" dirty="0">
                <a:solidFill>
                  <a:schemeClr val="bg1"/>
                </a:solidFill>
                <a:latin typeface="Calibri"/>
              </a:rPr>
              <a:t>Team ID - Team_10137</a:t>
            </a:r>
          </a:p>
        </p:txBody>
      </p:sp>
      <p:sp>
        <p:nvSpPr>
          <p:cNvPr id="16" name="Rectangle 15">
            <a:extLst>
              <a:ext uri="{FF2B5EF4-FFF2-40B4-BE49-F238E27FC236}">
                <a16:creationId xmlns:a16="http://schemas.microsoft.com/office/drawing/2014/main" id="{5560471F-132C-DC05-DF57-C57BF5F94F99}"/>
              </a:ext>
            </a:extLst>
          </p:cNvPr>
          <p:cNvSpPr/>
          <p:nvPr/>
        </p:nvSpPr>
        <p:spPr>
          <a:xfrm>
            <a:off x="743414" y="1640947"/>
            <a:ext cx="2988527" cy="871317"/>
          </a:xfrm>
          <a:prstGeom prst="rect">
            <a:avLst/>
          </a:prstGeom>
          <a:solidFill>
            <a:schemeClr val="bg1"/>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oogle Shape;110;p4" descr="A close up of a sign&#10;&#10;Description automatically generated">
            <a:extLst>
              <a:ext uri="{FF2B5EF4-FFF2-40B4-BE49-F238E27FC236}">
                <a16:creationId xmlns:a16="http://schemas.microsoft.com/office/drawing/2014/main" id="{7F1DD211-B5CE-B07E-185D-B2D660A88249}"/>
              </a:ext>
            </a:extLst>
          </p:cNvPr>
          <p:cNvPicPr preferRelativeResize="0"/>
          <p:nvPr/>
        </p:nvPicPr>
        <p:blipFill rotWithShape="1">
          <a:blip r:embed="rId4">
            <a:alphaModFix/>
          </a:blip>
          <a:srcRect/>
          <a:stretch/>
        </p:blipFill>
        <p:spPr>
          <a:xfrm>
            <a:off x="815783" y="1971178"/>
            <a:ext cx="1050529" cy="294230"/>
          </a:xfrm>
          <a:prstGeom prst="rect">
            <a:avLst/>
          </a:prstGeom>
          <a:noFill/>
          <a:ln>
            <a:noFill/>
          </a:ln>
        </p:spPr>
      </p:pic>
      <p:pic>
        <p:nvPicPr>
          <p:cNvPr id="7" name="Picture 6">
            <a:extLst>
              <a:ext uri="{FF2B5EF4-FFF2-40B4-BE49-F238E27FC236}">
                <a16:creationId xmlns:a16="http://schemas.microsoft.com/office/drawing/2014/main" id="{4E9B16EB-4021-3DAD-87D7-8AADDA33F175}"/>
              </a:ext>
            </a:extLst>
          </p:cNvPr>
          <p:cNvPicPr>
            <a:picLocks noChangeAspect="1"/>
          </p:cNvPicPr>
          <p:nvPr/>
        </p:nvPicPr>
        <p:blipFill>
          <a:blip r:embed="rId5"/>
          <a:stretch>
            <a:fillRect/>
          </a:stretch>
        </p:blipFill>
        <p:spPr>
          <a:xfrm>
            <a:off x="3052197" y="1843398"/>
            <a:ext cx="485958" cy="475451"/>
          </a:xfrm>
          <a:prstGeom prst="rect">
            <a:avLst/>
          </a:prstGeom>
        </p:spPr>
      </p:pic>
      <p:pic>
        <p:nvPicPr>
          <p:cNvPr id="9" name="Picture 8">
            <a:extLst>
              <a:ext uri="{FF2B5EF4-FFF2-40B4-BE49-F238E27FC236}">
                <a16:creationId xmlns:a16="http://schemas.microsoft.com/office/drawing/2014/main" id="{600553CE-6B63-17CC-854E-76FF40B12CCD}"/>
              </a:ext>
            </a:extLst>
          </p:cNvPr>
          <p:cNvPicPr>
            <a:picLocks noChangeAspect="1"/>
          </p:cNvPicPr>
          <p:nvPr/>
        </p:nvPicPr>
        <p:blipFill>
          <a:blip r:embed="rId6"/>
          <a:stretch>
            <a:fillRect/>
          </a:stretch>
        </p:blipFill>
        <p:spPr>
          <a:xfrm>
            <a:off x="2115014" y="1919854"/>
            <a:ext cx="599270" cy="396879"/>
          </a:xfrm>
          <a:prstGeom prst="rect">
            <a:avLst/>
          </a:prstGeom>
        </p:spPr>
      </p:pic>
      <p:cxnSp>
        <p:nvCxnSpPr>
          <p:cNvPr id="12" name="Straight Connector 11">
            <a:extLst>
              <a:ext uri="{FF2B5EF4-FFF2-40B4-BE49-F238E27FC236}">
                <a16:creationId xmlns:a16="http://schemas.microsoft.com/office/drawing/2014/main" id="{3AE5AE47-CF4D-55BD-80ED-4ABE05325878}"/>
              </a:ext>
            </a:extLst>
          </p:cNvPr>
          <p:cNvCxnSpPr/>
          <p:nvPr/>
        </p:nvCxnSpPr>
        <p:spPr>
          <a:xfrm>
            <a:off x="1984914" y="1859664"/>
            <a:ext cx="0" cy="475451"/>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EE501B5-345A-EB93-5880-D723D37DD07C}"/>
              </a:ext>
            </a:extLst>
          </p:cNvPr>
          <p:cNvCxnSpPr/>
          <p:nvPr/>
        </p:nvCxnSpPr>
        <p:spPr>
          <a:xfrm>
            <a:off x="2891880" y="1865133"/>
            <a:ext cx="0" cy="475451"/>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4E88EE61-2242-CA77-5668-E4432A881B62}"/>
              </a:ext>
            </a:extLst>
          </p:cNvPr>
          <p:cNvSpPr txBox="1"/>
          <p:nvPr/>
        </p:nvSpPr>
        <p:spPr>
          <a:xfrm>
            <a:off x="5353235" y="3389174"/>
            <a:ext cx="3524435" cy="1508105"/>
          </a:xfrm>
          <a:prstGeom prst="rect">
            <a:avLst/>
          </a:prstGeom>
          <a:noFill/>
        </p:spPr>
        <p:txBody>
          <a:bodyPr wrap="square" rtlCol="0">
            <a:spAutoFit/>
          </a:bodyPr>
          <a:lstStyle/>
          <a:p>
            <a:r>
              <a:rPr lang="en-IN" sz="1600" dirty="0">
                <a:solidFill>
                  <a:schemeClr val="bg1"/>
                </a:solidFill>
              </a:rPr>
              <a:t>Team Leader Name : </a:t>
            </a:r>
            <a:r>
              <a:rPr lang="en-US" sz="1600" b="1" dirty="0">
                <a:solidFill>
                  <a:srgbClr val="FFFF00"/>
                </a:solidFill>
                <a:latin typeface="Times New Roman" panose="02020603050405020304" pitchFamily="18" charset="0"/>
                <a:cs typeface="Times New Roman" panose="02020603050405020304" pitchFamily="18" charset="0"/>
              </a:rPr>
              <a:t>A. Prempaul </a:t>
            </a:r>
            <a:endParaRPr lang="en-IN" sz="1600" dirty="0">
              <a:solidFill>
                <a:srgbClr val="FFFF00"/>
              </a:solidFill>
            </a:endParaRPr>
          </a:p>
          <a:p>
            <a:r>
              <a:rPr lang="en-IN" sz="1600" dirty="0">
                <a:solidFill>
                  <a:schemeClr val="bg1"/>
                </a:solidFill>
              </a:rPr>
              <a:t>Team Member 1: </a:t>
            </a:r>
            <a:r>
              <a:rPr lang="en-US" sz="1600" b="1" dirty="0">
                <a:solidFill>
                  <a:srgbClr val="FFFF00"/>
                </a:solidFill>
                <a:latin typeface="Times New Roman" panose="02020603050405020304" pitchFamily="18" charset="0"/>
                <a:cs typeface="Times New Roman" panose="02020603050405020304" pitchFamily="18" charset="0"/>
              </a:rPr>
              <a:t>N. Divya </a:t>
            </a:r>
            <a:endParaRPr lang="en-IN" sz="1600" dirty="0">
              <a:solidFill>
                <a:srgbClr val="FFFF00"/>
              </a:solidFill>
            </a:endParaRPr>
          </a:p>
          <a:p>
            <a:r>
              <a:rPr lang="en-IN" sz="1600" dirty="0">
                <a:solidFill>
                  <a:schemeClr val="bg1"/>
                </a:solidFill>
              </a:rPr>
              <a:t>Team Member 2 : </a:t>
            </a:r>
            <a:r>
              <a:rPr lang="en-US" sz="1600" b="1" dirty="0">
                <a:solidFill>
                  <a:srgbClr val="FFFF00"/>
                </a:solidFill>
                <a:latin typeface="Times New Roman" panose="02020603050405020304" pitchFamily="18" charset="0"/>
                <a:cs typeface="Times New Roman" panose="02020603050405020304" pitchFamily="18" charset="0"/>
              </a:rPr>
              <a:t>K. Bhavya Sri</a:t>
            </a:r>
            <a:endParaRPr lang="en-IN" sz="1600" dirty="0">
              <a:solidFill>
                <a:srgbClr val="FFFF00"/>
              </a:solidFill>
            </a:endParaRPr>
          </a:p>
          <a:p>
            <a:r>
              <a:rPr lang="en-IN" sz="1600" dirty="0">
                <a:solidFill>
                  <a:schemeClr val="bg1"/>
                </a:solidFill>
              </a:rPr>
              <a:t>Team Member 3 : </a:t>
            </a:r>
            <a:r>
              <a:rPr lang="en-US" sz="1400" b="1" dirty="0">
                <a:solidFill>
                  <a:srgbClr val="FFFF00"/>
                </a:solidFill>
                <a:latin typeface="Times New Roman" panose="02020603050405020304" pitchFamily="18" charset="0"/>
                <a:cs typeface="Times New Roman" panose="02020603050405020304" pitchFamily="18" charset="0"/>
              </a:rPr>
              <a:t>B. Vamshi </a:t>
            </a:r>
            <a:endParaRPr lang="en-IN" dirty="0">
              <a:solidFill>
                <a:srgbClr val="FFFF00"/>
              </a:solidFill>
            </a:endParaRPr>
          </a:p>
          <a:p>
            <a:endParaRPr lang="en-IN" dirty="0">
              <a:solidFill>
                <a:schemeClr val="bg1"/>
              </a:solidFill>
            </a:endParaRPr>
          </a:p>
          <a:p>
            <a:endParaRPr lang="en-IN" dirty="0"/>
          </a:p>
        </p:txBody>
      </p:sp>
      <p:sp>
        <p:nvSpPr>
          <p:cNvPr id="3" name="TextBox 2">
            <a:extLst>
              <a:ext uri="{FF2B5EF4-FFF2-40B4-BE49-F238E27FC236}">
                <a16:creationId xmlns:a16="http://schemas.microsoft.com/office/drawing/2014/main" id="{934943B6-79C3-289D-9674-E8F7FBB67E03}"/>
              </a:ext>
            </a:extLst>
          </p:cNvPr>
          <p:cNvSpPr txBox="1"/>
          <p:nvPr/>
        </p:nvSpPr>
        <p:spPr>
          <a:xfrm>
            <a:off x="2818401" y="2571750"/>
            <a:ext cx="6137819" cy="523220"/>
          </a:xfrm>
          <a:prstGeom prst="rect">
            <a:avLst/>
          </a:prstGeom>
          <a:noFill/>
        </p:spPr>
        <p:txBody>
          <a:bodyPr wrap="square" rtlCol="0">
            <a:spAutoFit/>
          </a:bodyPr>
          <a:lstStyle/>
          <a:p>
            <a:r>
              <a:rPr lang="en-US" sz="2800" dirty="0">
                <a:solidFill>
                  <a:srgbClr val="FF0000"/>
                </a:solidFill>
                <a:latin typeface="Times New Roman" panose="02020603050405020304" pitchFamily="18" charset="0"/>
                <a:cs typeface="Times New Roman" panose="02020603050405020304" pitchFamily="18" charset="0"/>
              </a:rPr>
              <a:t>HAIR FALL PREDICTION SYSTEM</a:t>
            </a:r>
            <a:endParaRPr 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A8EAFC-3A57-AD7E-8CB9-F8A9F0B4D80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3EABD15-8138-43E4-DD67-E9ECE24A5AEE}"/>
              </a:ext>
            </a:extLst>
          </p:cNvPr>
          <p:cNvSpPr>
            <a:spLocks noGrp="1"/>
          </p:cNvSpPr>
          <p:nvPr>
            <p:ph type="title"/>
          </p:nvPr>
        </p:nvSpPr>
        <p:spPr/>
        <p:txBody>
          <a:bodyPr/>
          <a:lstStyle/>
          <a:p>
            <a:r>
              <a:rPr lang="en-IN" sz="2400" dirty="0">
                <a:solidFill>
                  <a:srgbClr val="002060"/>
                </a:solidFill>
              </a:rPr>
              <a:t>Future Perspective</a:t>
            </a:r>
          </a:p>
        </p:txBody>
      </p:sp>
      <p:sp>
        <p:nvSpPr>
          <p:cNvPr id="6" name="TextBox 5">
            <a:extLst>
              <a:ext uri="{FF2B5EF4-FFF2-40B4-BE49-F238E27FC236}">
                <a16:creationId xmlns:a16="http://schemas.microsoft.com/office/drawing/2014/main" id="{2D10F7D5-7DCC-828C-0DFE-F1746E52368A}"/>
              </a:ext>
            </a:extLst>
          </p:cNvPr>
          <p:cNvSpPr txBox="1"/>
          <p:nvPr/>
        </p:nvSpPr>
        <p:spPr>
          <a:xfrm>
            <a:off x="710293" y="1017725"/>
            <a:ext cx="8229600" cy="4329968"/>
          </a:xfrm>
          <a:prstGeom prst="rect">
            <a:avLst/>
          </a:prstGeom>
          <a:noFill/>
        </p:spPr>
        <p:txBody>
          <a:bodyPr wrap="square">
            <a:sp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Enhance the neural network model with more advanced deep learning techniques, such as CNNs or transformers, for better accuracy.</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Integrate real-time monitoring using IoT sensors to track environmental factors affecting hair health.</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Expand dataset collection to include more diverse demographic and genetic factors for improved generalization.</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Develop a mobile-friendly version of the application to increase accessibility.</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Implement explainable AI techniques to provide users with clearer insights into how predictions are made.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Add multilingual support to cater to a global audience.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Incorporate blockchain for secure and tamper-proof medical records related to hair health analysis.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Enable personalized treatment plans based on AI-driven analysis, integrating feedback loops for adaptive learning.</a:t>
            </a:r>
          </a:p>
          <a:p>
            <a:pPr marL="0" marR="0">
              <a:lnSpc>
                <a:spcPct val="107000"/>
              </a:lnSpc>
              <a:spcBef>
                <a:spcPts val="0"/>
              </a:spcBef>
              <a:spcAft>
                <a:spcPts val="800"/>
              </a:spcAft>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 </a:t>
            </a:r>
          </a:p>
          <a:p>
            <a:pPr marL="0" marR="0">
              <a:lnSpc>
                <a:spcPct val="107000"/>
              </a:lnSpc>
              <a:spcBef>
                <a:spcPts val="0"/>
              </a:spcBef>
              <a:spcAft>
                <a:spcPts val="800"/>
              </a:spcAft>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 </a:t>
            </a:r>
          </a:p>
          <a:p>
            <a:pPr marL="0" marR="0">
              <a:lnSpc>
                <a:spcPct val="107000"/>
              </a:lnSpc>
              <a:spcBef>
                <a:spcPts val="0"/>
              </a:spcBef>
              <a:spcAft>
                <a:spcPts val="800"/>
              </a:spcAft>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 </a:t>
            </a:r>
          </a:p>
        </p:txBody>
      </p:sp>
    </p:spTree>
    <p:extLst>
      <p:ext uri="{BB962C8B-B14F-4D97-AF65-F5344CB8AC3E}">
        <p14:creationId xmlns:p14="http://schemas.microsoft.com/office/powerpoint/2010/main" val="2733696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B371653C-5A59-55AF-7592-1B7D2CA0BEA9}"/>
              </a:ext>
            </a:extLst>
          </p:cNvPr>
          <p:cNvSpPr txBox="1"/>
          <p:nvPr/>
        </p:nvSpPr>
        <p:spPr>
          <a:xfrm>
            <a:off x="3166669" y="2193074"/>
            <a:ext cx="2810662" cy="466453"/>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ctr">
              <a:lnSpc>
                <a:spcPct val="90000"/>
              </a:lnSpc>
              <a:spcBef>
                <a:spcPct val="0"/>
              </a:spcBef>
              <a:spcAft>
                <a:spcPts val="600"/>
              </a:spcAft>
            </a:pPr>
            <a:r>
              <a:rPr lang="en-US" sz="2500" kern="1200">
                <a:solidFill>
                  <a:schemeClr val="tx1"/>
                </a:solidFill>
                <a:latin typeface="Arial" panose="020B0604020202020204" pitchFamily="34" charset="0"/>
                <a:ea typeface="+mj-ea"/>
                <a:cs typeface="Arial" panose="020B0604020202020204" pitchFamily="34" charset="0"/>
              </a:rPr>
              <a:t>Thank you...!</a:t>
            </a:r>
          </a:p>
        </p:txBody>
      </p:sp>
    </p:spTree>
    <p:extLst>
      <p:ext uri="{BB962C8B-B14F-4D97-AF65-F5344CB8AC3E}">
        <p14:creationId xmlns:p14="http://schemas.microsoft.com/office/powerpoint/2010/main" val="3257701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364822" y="867160"/>
            <a:ext cx="3009530" cy="21420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600" b="1">
                <a:solidFill>
                  <a:srgbClr val="213163"/>
                </a:solidFill>
              </a:rPr>
              <a:t>Project Objectives</a:t>
            </a:r>
            <a:endParaRPr sz="1600"/>
          </a:p>
        </p:txBody>
      </p:sp>
      <p:pic>
        <p:nvPicPr>
          <p:cNvPr id="4" name="Picture 3">
            <a:extLst>
              <a:ext uri="{FF2B5EF4-FFF2-40B4-BE49-F238E27FC236}">
                <a16:creationId xmlns:a16="http://schemas.microsoft.com/office/drawing/2014/main" id="{FE6ACA23-A691-BBFF-54D8-448548EFD8C2}"/>
              </a:ext>
            </a:extLst>
          </p:cNvPr>
          <p:cNvPicPr>
            <a:picLocks noChangeAspect="1"/>
          </p:cNvPicPr>
          <p:nvPr/>
        </p:nvPicPr>
        <p:blipFill>
          <a:blip r:embed="rId3"/>
          <a:stretch>
            <a:fillRect/>
          </a:stretch>
        </p:blipFill>
        <p:spPr>
          <a:xfrm>
            <a:off x="5235375" y="1228377"/>
            <a:ext cx="3194940" cy="3194940"/>
          </a:xfrm>
          <a:prstGeom prst="rect">
            <a:avLst/>
          </a:prstGeom>
        </p:spPr>
      </p:pic>
      <p:sp>
        <p:nvSpPr>
          <p:cNvPr id="6" name="Google Shape;62;g5fab984687_2_0">
            <a:extLst>
              <a:ext uri="{FF2B5EF4-FFF2-40B4-BE49-F238E27FC236}">
                <a16:creationId xmlns:a16="http://schemas.microsoft.com/office/drawing/2014/main" id="{2C2DB4A5-624B-CADA-0A3F-8AADD412BC0C}"/>
              </a:ext>
            </a:extLst>
          </p:cNvPr>
          <p:cNvSpPr txBox="1">
            <a:spLocks/>
          </p:cNvSpPr>
          <p:nvPr/>
        </p:nvSpPr>
        <p:spPr>
          <a:xfrm>
            <a:off x="364822" y="1365005"/>
            <a:ext cx="3845164" cy="27719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82880" indent="-182880">
              <a:buFont typeface="Arial" panose="020B0604020202020204" pitchFamily="34" charset="0"/>
              <a:buChar char="•"/>
            </a:pPr>
            <a:r>
              <a:rPr lang="en-US" dirty="0"/>
              <a:t>Problem Statement</a:t>
            </a:r>
          </a:p>
          <a:p>
            <a:pPr marL="182880" indent="-182880">
              <a:buFont typeface="Arial" panose="020B0604020202020204" pitchFamily="34" charset="0"/>
              <a:buChar char="•"/>
            </a:pPr>
            <a:r>
              <a:rPr lang="en-US" dirty="0"/>
              <a:t>Project Overview – Introduction</a:t>
            </a:r>
          </a:p>
          <a:p>
            <a:pPr marL="182880" indent="-182880">
              <a:buFont typeface="Arial" panose="020B0604020202020204" pitchFamily="34" charset="0"/>
              <a:buChar char="•"/>
            </a:pPr>
            <a:r>
              <a:rPr lang="en-US" dirty="0"/>
              <a:t>End Users</a:t>
            </a:r>
          </a:p>
          <a:p>
            <a:pPr marL="182880" indent="-182880">
              <a:buFont typeface="Arial" panose="020B0604020202020204" pitchFamily="34" charset="0"/>
              <a:buChar char="•"/>
            </a:pPr>
            <a:r>
              <a:rPr lang="en-US" dirty="0"/>
              <a:t>Wow Factor in Project</a:t>
            </a:r>
          </a:p>
          <a:p>
            <a:pPr marL="182880" indent="-182880">
              <a:buFont typeface="Arial" panose="020B0604020202020204" pitchFamily="34" charset="0"/>
              <a:buChar char="•"/>
            </a:pPr>
            <a:r>
              <a:rPr lang="en-US" dirty="0"/>
              <a:t>Modelling/Block Diagram/Flow of Project</a:t>
            </a:r>
          </a:p>
          <a:p>
            <a:pPr marL="182880" indent="-182880">
              <a:buFont typeface="Arial" panose="020B0604020202020204" pitchFamily="34" charset="0"/>
              <a:buChar char="•"/>
            </a:pPr>
            <a:r>
              <a:rPr lang="en-US" dirty="0"/>
              <a:t>Result/outcomes</a:t>
            </a:r>
          </a:p>
          <a:p>
            <a:pPr marL="182880" indent="-182880">
              <a:buFont typeface="Arial" panose="020B0604020202020204" pitchFamily="34" charset="0"/>
              <a:buChar char="•"/>
            </a:pPr>
            <a:r>
              <a:rPr lang="en-US" dirty="0"/>
              <a:t>Conclusion</a:t>
            </a:r>
          </a:p>
          <a:p>
            <a:pPr marL="182880" indent="-182880">
              <a:buFont typeface="Arial" panose="020B0604020202020204" pitchFamily="34" charset="0"/>
              <a:buChar char="•"/>
            </a:pPr>
            <a:r>
              <a:rPr lang="en-US" dirty="0"/>
              <a:t>Future Perspective</a:t>
            </a:r>
          </a:p>
          <a:p>
            <a:pPr marL="182880" indent="-182880">
              <a:buFont typeface="Arial" panose="020B0604020202020204" pitchFamily="34" charset="0"/>
              <a:buChar char="•"/>
            </a:pPr>
            <a:endParaRPr lang="en-US"/>
          </a:p>
          <a:p>
            <a:pPr marL="182880" indent="-182880">
              <a:buFont typeface="Arial" panose="020B0604020202020204" pitchFamily="34" charset="0"/>
              <a:buChar char="•"/>
            </a:pPr>
            <a:endParaRPr lang="en-US"/>
          </a:p>
          <a:p>
            <a:pPr marL="182880" indent="-182880">
              <a:buFont typeface="Arial" panose="020B0604020202020204" pitchFamily="34" charset="0"/>
              <a:buChar char="•"/>
            </a:pPr>
            <a:endParaRPr lang="en-US"/>
          </a:p>
          <a:p>
            <a:pPr marL="182880" indent="-182880">
              <a:buFont typeface="Arial" panose="020B0604020202020204" pitchFamily="34" charset="0"/>
              <a:buChar char="•"/>
            </a:pPr>
            <a:endParaRPr lang="en-US"/>
          </a:p>
          <a:p>
            <a:pPr marL="182880" indent="-182880">
              <a:buFont typeface="Arial" panose="020B0604020202020204" pitchFamily="34" charset="0"/>
              <a:buChar char="•"/>
            </a:pP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pPr marL="0" marR="0">
              <a:lnSpc>
                <a:spcPct val="107000"/>
              </a:lnSpc>
              <a:spcBef>
                <a:spcPts val="0"/>
              </a:spcBef>
              <a:spcAft>
                <a:spcPts val="800"/>
              </a:spcAft>
            </a:pPr>
            <a:r>
              <a:rPr lang="en-IN" sz="2400" dirty="0">
                <a:solidFill>
                  <a:srgbClr val="002060"/>
                </a:solidFill>
              </a:rPr>
              <a:t>Problem Statement</a:t>
            </a:r>
            <a:br>
              <a:rPr lang="en-IN" sz="2400" dirty="0">
                <a:solidFill>
                  <a:srgbClr val="002060"/>
                </a:solidFill>
              </a:rPr>
            </a:br>
            <a:br>
              <a:rPr lang="en-IN" sz="2400" dirty="0">
                <a:solidFill>
                  <a:srgbClr val="002060"/>
                </a:solidFill>
              </a:rPr>
            </a:b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Hair fall is a complex and multifactorial issue influenced by genetics, environmental exposure, medical history, lifestyle choices, and stress levels. Traditional diagnostic approaches often rely on subjective assessments, making prediction and prevention challenging. These methods fail to consider the interdependencies between various contributing factors, leading to less accurate assessments.</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Without an advanced predictive model, individuals struggle to identify the root causes of their hair fall and take timely preventive actions. An AI/ML-based predictive system offers a solution by analyzing multiple parameters simultaneously, providing personalized insights and proactive recommendations for hair care management. By leveraging AI and ML, this project aims to fill the gap left by conventional diagnostic methods and improve the accuracy of hair fall prediction.</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endParaRPr lang="en-IN" sz="2400" dirty="0">
              <a:solidFill>
                <a:srgbClr val="002060"/>
              </a:solidFill>
            </a:endParaRPr>
          </a:p>
        </p:txBody>
      </p:sp>
    </p:spTree>
    <p:extLst>
      <p:ext uri="{BB962C8B-B14F-4D97-AF65-F5344CB8AC3E}">
        <p14:creationId xmlns:p14="http://schemas.microsoft.com/office/powerpoint/2010/main" val="1607993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pPr marL="0" marR="0">
              <a:lnSpc>
                <a:spcPct val="107000"/>
              </a:lnSpc>
              <a:spcBef>
                <a:spcPts val="0"/>
              </a:spcBef>
              <a:spcAft>
                <a:spcPts val="800"/>
              </a:spcAft>
            </a:pPr>
            <a:r>
              <a:rPr lang="en-IN" sz="2400" dirty="0">
                <a:solidFill>
                  <a:srgbClr val="002060"/>
                </a:solidFill>
              </a:rPr>
              <a:t>Project overview – Introduction</a:t>
            </a:r>
            <a:br>
              <a:rPr lang="en-IN" sz="2400" dirty="0">
                <a:solidFill>
                  <a:srgbClr val="002060"/>
                </a:solidFill>
              </a:rPr>
            </a:b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Hair fall is a widespread concern affecting millions of people worldwide. It can result from multiple factors, including genetics, hormonal imbalances, poor nutrition, high stress levels, underlying medical conditions, and environmental influences. Traditional diagnostic methods primarily rely on visual assessments and self-reported symptoms, which can be subjective and prone to inaccuracies, often failing to capture all underlying causes.</a:t>
            </a:r>
            <a:b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b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With advancements in Artificial Intelligence (AI) and Machine Learning (ML), predictive models can analyze large datasets to identify patterns and risk factors contributing to hair fall. AI-driven models offer a systematic approach to processing complex datasets, uncovering hidden correlations, and generating personalized insights. This project aims to improve the accuracy of hair fall prediction, enabling users to take proactive measures for prevention and treatment. By leveraging AI/ML, we aim to create an intelligent system that enhances diagnostic precision, automates analysis, and provides user-friendly recommendations for hair care.</a:t>
            </a:r>
            <a:b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br>
            <a:endParaRPr lang="en-IN"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4415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r>
              <a:rPr lang="en-IN" sz="2400">
                <a:solidFill>
                  <a:srgbClr val="002060"/>
                </a:solidFill>
              </a:rPr>
              <a:t>End User</a:t>
            </a:r>
          </a:p>
        </p:txBody>
      </p:sp>
      <p:sp>
        <p:nvSpPr>
          <p:cNvPr id="3" name="TextBox 2">
            <a:extLst>
              <a:ext uri="{FF2B5EF4-FFF2-40B4-BE49-F238E27FC236}">
                <a16:creationId xmlns:a16="http://schemas.microsoft.com/office/drawing/2014/main" id="{8DC5B708-15B8-6101-8EF2-3AC31B9B8C90}"/>
              </a:ext>
            </a:extLst>
          </p:cNvPr>
          <p:cNvSpPr txBox="1"/>
          <p:nvPr/>
        </p:nvSpPr>
        <p:spPr>
          <a:xfrm>
            <a:off x="767443" y="1274862"/>
            <a:ext cx="7952014" cy="2862322"/>
          </a:xfrm>
          <a:prstGeom prst="rect">
            <a:avLst/>
          </a:prstGeom>
          <a:noFill/>
        </p:spPr>
        <p:txBody>
          <a:bodyPr wrap="square">
            <a:spAutoFit/>
          </a:bodyPr>
          <a:lstStyle/>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Dermatologists &amp; Healthcare Professionals</a:t>
            </a:r>
          </a:p>
          <a:p>
            <a:pPr marL="285750" indent="-285750">
              <a:buFont typeface="Arial" panose="020B0604020202020204" pitchFamily="34" charset="0"/>
              <a:buChar char="•"/>
            </a:pPr>
            <a:endParaRPr lang="en-US" sz="18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General Users (Individuals Concerned About Hair Health)</a:t>
            </a:r>
          </a:p>
          <a:p>
            <a:pPr marL="285750" indent="-285750">
              <a:buFont typeface="Arial" panose="020B0604020202020204" pitchFamily="34" charset="0"/>
              <a:buChar char="•"/>
            </a:pPr>
            <a:endParaRPr lang="en-US" sz="18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Hair Care &amp; Wellness Industry</a:t>
            </a:r>
          </a:p>
          <a:p>
            <a:pPr marL="285750" indent="-285750">
              <a:buFont typeface="Arial" panose="020B0604020202020204" pitchFamily="34" charset="0"/>
              <a:buChar char="•"/>
            </a:pPr>
            <a:endParaRPr lang="en-US" sz="18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Medical Researchers &amp; Data Scientists</a:t>
            </a:r>
          </a:p>
          <a:p>
            <a:pPr marL="285750" indent="-285750">
              <a:buFont typeface="Arial" panose="020B0604020202020204" pitchFamily="34" charset="0"/>
              <a:buChar char="•"/>
            </a:pPr>
            <a:endParaRPr lang="en-US" sz="18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Smart Tech &amp; IoT Enthusiasts </a:t>
            </a:r>
            <a:r>
              <a:rPr lang="en-US" sz="1800" b="1" i="1" dirty="0">
                <a:latin typeface="Times New Roman" panose="02020603050405020304" pitchFamily="18" charset="0"/>
                <a:cs typeface="Times New Roman" panose="02020603050405020304" pitchFamily="18" charset="0"/>
              </a:rPr>
              <a:t>(Future Expansion)</a:t>
            </a:r>
            <a:endParaRPr lang="en-US" sz="18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9326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r>
              <a:rPr lang="en-IN" sz="2400">
                <a:solidFill>
                  <a:srgbClr val="002060"/>
                </a:solidFill>
              </a:rPr>
              <a:t>Wow Factor in Solution</a:t>
            </a:r>
          </a:p>
        </p:txBody>
      </p:sp>
      <p:sp>
        <p:nvSpPr>
          <p:cNvPr id="3" name="TextBox 2">
            <a:extLst>
              <a:ext uri="{FF2B5EF4-FFF2-40B4-BE49-F238E27FC236}">
                <a16:creationId xmlns:a16="http://schemas.microsoft.com/office/drawing/2014/main" id="{2E9B0FD2-DCFC-073F-6B3C-266206C41FDE}"/>
              </a:ext>
            </a:extLst>
          </p:cNvPr>
          <p:cNvSpPr txBox="1"/>
          <p:nvPr/>
        </p:nvSpPr>
        <p:spPr>
          <a:xfrm>
            <a:off x="563336" y="1593269"/>
            <a:ext cx="8017328" cy="2554545"/>
          </a:xfrm>
          <a:prstGeom prst="rect">
            <a:avLst/>
          </a:prstGeom>
          <a:noFill/>
        </p:spPr>
        <p:txBody>
          <a:bodyPr wrap="square">
            <a:spAutoFit/>
          </a:bodyPr>
          <a:lstStyle/>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 AI-Driven Personalized Hair Fall Prediction </a:t>
            </a:r>
          </a:p>
          <a:p>
            <a:pPr marL="342900" indent="-342900">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Real-Time Web-Based System </a:t>
            </a:r>
          </a:p>
          <a:p>
            <a:pPr marL="342900" indent="-342900">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Smart AI-Powered Recommendations</a:t>
            </a:r>
          </a:p>
          <a:p>
            <a:pPr marL="342900" indent="-342900">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Future-Ready Approach (Scalability) </a:t>
            </a:r>
          </a:p>
          <a:p>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4308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r>
              <a:rPr lang="en-IN" sz="2400">
                <a:solidFill>
                  <a:srgbClr val="002060"/>
                </a:solidFill>
              </a:rPr>
              <a:t>Modelling</a:t>
            </a:r>
          </a:p>
        </p:txBody>
      </p:sp>
      <p:pic>
        <p:nvPicPr>
          <p:cNvPr id="3" name="Picture 2">
            <a:extLst>
              <a:ext uri="{FF2B5EF4-FFF2-40B4-BE49-F238E27FC236}">
                <a16:creationId xmlns:a16="http://schemas.microsoft.com/office/drawing/2014/main" id="{F91D49BD-CB00-2626-94E2-DEC5C23E61FF}"/>
              </a:ext>
            </a:extLst>
          </p:cNvPr>
          <p:cNvPicPr>
            <a:picLocks noChangeAspect="1"/>
          </p:cNvPicPr>
          <p:nvPr/>
        </p:nvPicPr>
        <p:blipFill>
          <a:blip r:embed="rId2"/>
          <a:stretch>
            <a:fillRect/>
          </a:stretch>
        </p:blipFill>
        <p:spPr>
          <a:xfrm>
            <a:off x="4883700" y="731375"/>
            <a:ext cx="4193212" cy="4193212"/>
          </a:xfrm>
          <a:prstGeom prst="rect">
            <a:avLst/>
          </a:prstGeom>
        </p:spPr>
      </p:pic>
      <p:sp>
        <p:nvSpPr>
          <p:cNvPr id="6" name="TextBox 5">
            <a:extLst>
              <a:ext uri="{FF2B5EF4-FFF2-40B4-BE49-F238E27FC236}">
                <a16:creationId xmlns:a16="http://schemas.microsoft.com/office/drawing/2014/main" id="{35A50474-2F31-C96F-6D49-8EAC1648F2B9}"/>
              </a:ext>
            </a:extLst>
          </p:cNvPr>
          <p:cNvSpPr txBox="1"/>
          <p:nvPr/>
        </p:nvSpPr>
        <p:spPr>
          <a:xfrm>
            <a:off x="120204" y="1098629"/>
            <a:ext cx="4954993" cy="3458704"/>
          </a:xfrm>
          <a:prstGeom prst="rect">
            <a:avLst/>
          </a:prstGeom>
          <a:noFill/>
        </p:spPr>
        <p:txBody>
          <a:bodyPr wrap="square">
            <a:spAutoFit/>
          </a:bodyPr>
          <a:lstStyle/>
          <a:p>
            <a:pPr marL="342900" marR="0" lvl="0" indent="-342900">
              <a:lnSpc>
                <a:spcPct val="107000"/>
              </a:lnSpc>
              <a:spcBef>
                <a:spcPts val="0"/>
              </a:spcBef>
              <a:spcAft>
                <a:spcPts val="800"/>
              </a:spcAft>
              <a:buFont typeface="+mj-lt"/>
              <a:buAutoNum type="arabicPeriod"/>
              <a:tabLst>
                <a:tab pos="457200" algn="l"/>
              </a:tabLst>
            </a:pPr>
            <a:r>
              <a:rPr lang="en-US" sz="1200" b="1" kern="100" dirty="0">
                <a:effectLst/>
                <a:latin typeface="Times New Roman" panose="02020603050405020304" pitchFamily="18" charset="0"/>
                <a:ea typeface="Aptos" panose="020B0004020202020204" pitchFamily="34" charset="0"/>
                <a:cs typeface="Times New Roman" panose="02020603050405020304" pitchFamily="18" charset="0"/>
              </a:rPr>
              <a:t>Data Collection:</a:t>
            </a: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 Gather data from online surveys, medical reports, dermatology case studies, and user-reported inputs to ensure a diverse dataset.</a:t>
            </a:r>
          </a:p>
          <a:p>
            <a:pPr marL="342900" marR="0" lvl="0" indent="-342900">
              <a:lnSpc>
                <a:spcPct val="107000"/>
              </a:lnSpc>
              <a:spcBef>
                <a:spcPts val="0"/>
              </a:spcBef>
              <a:spcAft>
                <a:spcPts val="800"/>
              </a:spcAft>
              <a:buFont typeface="+mj-lt"/>
              <a:buAutoNum type="arabicPeriod"/>
              <a:tabLst>
                <a:tab pos="457200" algn="l"/>
              </a:tabLst>
            </a:pPr>
            <a:r>
              <a:rPr lang="en-US" sz="1200" b="1" kern="100" dirty="0">
                <a:effectLst/>
                <a:latin typeface="Times New Roman" panose="02020603050405020304" pitchFamily="18" charset="0"/>
                <a:ea typeface="Aptos" panose="020B0004020202020204" pitchFamily="34" charset="0"/>
                <a:cs typeface="Times New Roman" panose="02020603050405020304" pitchFamily="18" charset="0"/>
              </a:rPr>
              <a:t>Preprocessing:</a:t>
            </a: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 Clean data, handle missing values using imputation techniques, normalize numerical features using </a:t>
            </a:r>
            <a:r>
              <a:rPr lang="en-US" sz="1200" kern="100" dirty="0" err="1">
                <a:effectLst/>
                <a:latin typeface="Times New Roman" panose="02020603050405020304" pitchFamily="18" charset="0"/>
                <a:ea typeface="Aptos" panose="020B0004020202020204" pitchFamily="34" charset="0"/>
                <a:cs typeface="Times New Roman" panose="02020603050405020304" pitchFamily="18" charset="0"/>
              </a:rPr>
              <a:t>StandardScaler</a:t>
            </a: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 and encode categorical variables using One-Hot Encoding.</a:t>
            </a:r>
          </a:p>
          <a:p>
            <a:pPr marL="342900" marR="0" lvl="0" indent="-342900">
              <a:lnSpc>
                <a:spcPct val="107000"/>
              </a:lnSpc>
              <a:spcBef>
                <a:spcPts val="0"/>
              </a:spcBef>
              <a:spcAft>
                <a:spcPts val="800"/>
              </a:spcAft>
              <a:buFont typeface="+mj-lt"/>
              <a:buAutoNum type="arabicPeriod"/>
              <a:tabLst>
                <a:tab pos="457200" algn="l"/>
              </a:tabLst>
            </a:pPr>
            <a:r>
              <a:rPr lang="en-US" sz="1200" b="1" kern="100" dirty="0">
                <a:effectLst/>
                <a:latin typeface="Times New Roman" panose="02020603050405020304" pitchFamily="18" charset="0"/>
                <a:ea typeface="Aptos" panose="020B0004020202020204" pitchFamily="34" charset="0"/>
                <a:cs typeface="Times New Roman" panose="02020603050405020304" pitchFamily="18" charset="0"/>
              </a:rPr>
              <a:t>Model Selection:</a:t>
            </a: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 Implement and optimize a Neural Network (ANN) model tailored for hair fall prediction, leveraging hyperparameter tuning and regularization techniques.</a:t>
            </a:r>
          </a:p>
          <a:p>
            <a:pPr marL="342900" marR="0" lvl="0" indent="-342900">
              <a:lnSpc>
                <a:spcPct val="107000"/>
              </a:lnSpc>
              <a:spcBef>
                <a:spcPts val="0"/>
              </a:spcBef>
              <a:spcAft>
                <a:spcPts val="800"/>
              </a:spcAft>
              <a:buFont typeface="+mj-lt"/>
              <a:buAutoNum type="arabicPeriod"/>
              <a:tabLst>
                <a:tab pos="457200" algn="l"/>
              </a:tabLst>
            </a:pPr>
            <a:r>
              <a:rPr lang="en-US" sz="1200" b="1" kern="100" dirty="0">
                <a:effectLst/>
                <a:latin typeface="Times New Roman" panose="02020603050405020304" pitchFamily="18" charset="0"/>
                <a:ea typeface="Aptos" panose="020B0004020202020204" pitchFamily="34" charset="0"/>
                <a:cs typeface="Times New Roman" panose="02020603050405020304" pitchFamily="18" charset="0"/>
              </a:rPr>
              <a:t>Training &amp; Evaluation:</a:t>
            </a: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 Train the model using an 80-20 training-testing split, apply cross-validation for robustness, and evaluate using metrics such as accuracy, precision, recall, and F1-score.</a:t>
            </a:r>
          </a:p>
          <a:p>
            <a:pPr marL="342900" marR="0" lvl="0" indent="-342900">
              <a:lnSpc>
                <a:spcPct val="107000"/>
              </a:lnSpc>
              <a:spcBef>
                <a:spcPts val="0"/>
              </a:spcBef>
              <a:spcAft>
                <a:spcPts val="800"/>
              </a:spcAft>
              <a:buFont typeface="+mj-lt"/>
              <a:buAutoNum type="arabicPeriod"/>
              <a:tabLst>
                <a:tab pos="457200" algn="l"/>
              </a:tabLst>
            </a:pPr>
            <a:r>
              <a:rPr lang="en-US" sz="1200" b="1" kern="100" dirty="0">
                <a:effectLst/>
                <a:latin typeface="Times New Roman" panose="02020603050405020304" pitchFamily="18" charset="0"/>
                <a:ea typeface="Aptos" panose="020B0004020202020204" pitchFamily="34" charset="0"/>
                <a:cs typeface="Times New Roman" panose="02020603050405020304" pitchFamily="18" charset="0"/>
              </a:rPr>
              <a:t>Deployment:</a:t>
            </a: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 Deploy the trained model using a web-based </a:t>
            </a:r>
            <a:r>
              <a:rPr lang="en-US" sz="1200" kern="100" dirty="0" err="1">
                <a:effectLst/>
                <a:latin typeface="Times New Roman" panose="02020603050405020304" pitchFamily="18" charset="0"/>
                <a:ea typeface="Aptos" panose="020B0004020202020204" pitchFamily="34" charset="0"/>
                <a:cs typeface="Times New Roman" panose="02020603050405020304" pitchFamily="18" charset="0"/>
              </a:rPr>
              <a:t>Streamlit</a:t>
            </a:r>
            <a:r>
              <a:rPr lang="en-US" sz="1200" kern="100" dirty="0">
                <a:effectLst/>
                <a:latin typeface="Times New Roman" panose="02020603050405020304" pitchFamily="18" charset="0"/>
                <a:ea typeface="Aptos" panose="020B0004020202020204" pitchFamily="34" charset="0"/>
                <a:cs typeface="Times New Roman" panose="02020603050405020304" pitchFamily="18" charset="0"/>
              </a:rPr>
              <a:t> interface, ensuring seamless user interaction and real-time prediction capabilities</a:t>
            </a:r>
          </a:p>
        </p:txBody>
      </p:sp>
    </p:spTree>
    <p:extLst>
      <p:ext uri="{BB962C8B-B14F-4D97-AF65-F5344CB8AC3E}">
        <p14:creationId xmlns:p14="http://schemas.microsoft.com/office/powerpoint/2010/main" val="3595609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r>
              <a:rPr lang="en-IN" sz="2400" dirty="0">
                <a:solidFill>
                  <a:srgbClr val="002060"/>
                </a:solidFill>
              </a:rPr>
              <a:t>Result / Outcomes</a:t>
            </a:r>
            <a:endParaRPr lang="en-US" dirty="0"/>
          </a:p>
        </p:txBody>
      </p:sp>
      <p:pic>
        <p:nvPicPr>
          <p:cNvPr id="3" name="Picture 2">
            <a:extLst>
              <a:ext uri="{FF2B5EF4-FFF2-40B4-BE49-F238E27FC236}">
                <a16:creationId xmlns:a16="http://schemas.microsoft.com/office/drawing/2014/main" id="{DE2B456E-E1B7-9586-3CEC-B781E73BA6D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49640" y="445025"/>
            <a:ext cx="686549" cy="4600504"/>
          </a:xfrm>
          <a:prstGeom prst="rect">
            <a:avLst/>
          </a:prstGeom>
          <a:noFill/>
          <a:ln>
            <a:noFill/>
          </a:ln>
        </p:spPr>
      </p:pic>
      <p:sp>
        <p:nvSpPr>
          <p:cNvPr id="4" name="TextBox 3">
            <a:extLst>
              <a:ext uri="{FF2B5EF4-FFF2-40B4-BE49-F238E27FC236}">
                <a16:creationId xmlns:a16="http://schemas.microsoft.com/office/drawing/2014/main" id="{E9DABF7E-A42F-151B-11FC-E0516876C222}"/>
              </a:ext>
            </a:extLst>
          </p:cNvPr>
          <p:cNvSpPr txBox="1"/>
          <p:nvPr/>
        </p:nvSpPr>
        <p:spPr>
          <a:xfrm>
            <a:off x="6473628" y="1017725"/>
            <a:ext cx="2670372" cy="2031325"/>
          </a:xfrm>
          <a:prstGeom prst="rect">
            <a:avLst/>
          </a:prstGeom>
          <a:noFill/>
        </p:spPr>
        <p:txBody>
          <a:bodyPr wrap="square" rtlCol="0">
            <a:spAutoFit/>
          </a:bodyPr>
          <a:lstStyle/>
          <a:p>
            <a:r>
              <a:rPr lang="en-US" sz="1800" dirty="0">
                <a:effectLst/>
                <a:latin typeface="Times New Roman" panose="02020603050405020304" pitchFamily="18" charset="0"/>
                <a:ea typeface="Aptos" panose="020B0004020202020204" pitchFamily="34" charset="0"/>
              </a:rPr>
              <a:t>You can test the model and get predictions using the following link: </a:t>
            </a:r>
            <a:r>
              <a:rPr lang="en-US" sz="1800" u="sng"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3"/>
              </a:rPr>
              <a:t>https://hairfallpredictionsystem-sxrfvgtztqp4uye2whrj5s.streamlit.app/</a:t>
            </a:r>
            <a:endParaRPr lang="en-US" dirty="0"/>
          </a:p>
        </p:txBody>
      </p:sp>
      <p:sp>
        <p:nvSpPr>
          <p:cNvPr id="6" name="TextBox 5">
            <a:extLst>
              <a:ext uri="{FF2B5EF4-FFF2-40B4-BE49-F238E27FC236}">
                <a16:creationId xmlns:a16="http://schemas.microsoft.com/office/drawing/2014/main" id="{9244F79F-03D9-B1BB-AFB2-62F3C2F1B2E6}"/>
              </a:ext>
            </a:extLst>
          </p:cNvPr>
          <p:cNvSpPr txBox="1"/>
          <p:nvPr/>
        </p:nvSpPr>
        <p:spPr>
          <a:xfrm>
            <a:off x="311700" y="1081335"/>
            <a:ext cx="5264508" cy="3222229"/>
          </a:xfrm>
          <a:prstGeom prst="rect">
            <a:avLst/>
          </a:prstGeom>
          <a:noFill/>
        </p:spPr>
        <p:txBody>
          <a:bodyPr wrap="square" rtlCol="0">
            <a:spAutoFit/>
          </a:bodyPr>
          <a:lstStyle/>
          <a:p>
            <a:pPr marL="0" marR="0">
              <a:lnSpc>
                <a:spcPct val="107000"/>
              </a:lnSpc>
              <a:spcBef>
                <a:spcPts val="0"/>
              </a:spcBef>
              <a:spcAft>
                <a:spcPts val="800"/>
              </a:spcAft>
            </a:pPr>
            <a:r>
              <a:rPr lang="en-US" sz="1600" b="1" kern="100" dirty="0">
                <a:effectLst/>
                <a:latin typeface="Times New Roman" panose="02020603050405020304" pitchFamily="18" charset="0"/>
                <a:ea typeface="Aptos" panose="020B0004020202020204" pitchFamily="34" charset="0"/>
                <a:cs typeface="Times New Roman" panose="02020603050405020304" pitchFamily="18" charset="0"/>
              </a:rPr>
              <a:t>Model Accuracy, Metrics, and Performance:</a:t>
            </a:r>
            <a:endParaRPr lang="en-US"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Neural Network (ANN): </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Accuracy: 82%</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Training Accuracy: 78.01%</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Loss: 0.5452, Precision: 84%, Recall: 83%, F1-score: 83%.</a:t>
            </a:r>
            <a:b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b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 Precision: 75%, Recall: 77%, F1-score: 76%.</a:t>
            </a:r>
            <a:b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b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 Precision: 79%, Recall: 78%, F1-score: 78%.</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Neural Network: Accuracy: 88%, Precision: 86%, Recall: 87%, F1-score: 87%.</a:t>
            </a:r>
          </a:p>
        </p:txBody>
      </p:sp>
    </p:spTree>
    <p:extLst>
      <p:ext uri="{BB962C8B-B14F-4D97-AF65-F5344CB8AC3E}">
        <p14:creationId xmlns:p14="http://schemas.microsoft.com/office/powerpoint/2010/main" val="2016077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F6764B-21BB-C2DC-B5A1-6A2D218BFD12}"/>
              </a:ext>
            </a:extLst>
          </p:cNvPr>
          <p:cNvSpPr>
            <a:spLocks noGrp="1"/>
          </p:cNvSpPr>
          <p:nvPr>
            <p:ph type="title"/>
          </p:nvPr>
        </p:nvSpPr>
        <p:spPr/>
        <p:txBody>
          <a:bodyPr/>
          <a:lstStyle/>
          <a:p>
            <a:r>
              <a:rPr lang="en-IN" sz="2400">
                <a:solidFill>
                  <a:srgbClr val="002060"/>
                </a:solidFill>
              </a:rPr>
              <a:t>Conclusion</a:t>
            </a:r>
          </a:p>
        </p:txBody>
      </p:sp>
      <p:sp>
        <p:nvSpPr>
          <p:cNvPr id="3" name="TextBox 2">
            <a:extLst>
              <a:ext uri="{FF2B5EF4-FFF2-40B4-BE49-F238E27FC236}">
                <a16:creationId xmlns:a16="http://schemas.microsoft.com/office/drawing/2014/main" id="{6737EF46-06E3-0BF0-83DC-2FCFCC486FDA}"/>
              </a:ext>
            </a:extLst>
          </p:cNvPr>
          <p:cNvSpPr txBox="1"/>
          <p:nvPr/>
        </p:nvSpPr>
        <p:spPr>
          <a:xfrm>
            <a:off x="375556" y="1017725"/>
            <a:ext cx="8520599" cy="3602268"/>
          </a:xfrm>
          <a:prstGeom prst="rect">
            <a:avLst/>
          </a:prstGeom>
          <a:noFill/>
        </p:spPr>
        <p:txBody>
          <a:bodyPr wrap="square">
            <a:spAutoFit/>
          </a:bodyPr>
          <a:lstStyle/>
          <a:p>
            <a:pPr marL="0" marR="0">
              <a:lnSpc>
                <a:spcPct val="107000"/>
              </a:lnSpc>
              <a:spcBef>
                <a:spcPts val="0"/>
              </a:spcBef>
              <a:spcAft>
                <a:spcPts val="800"/>
              </a:spcAft>
            </a:pPr>
            <a:r>
              <a:rPr lang="en-US" sz="1600" b="1" kern="100" dirty="0">
                <a:effectLst/>
                <a:latin typeface="Times New Roman" panose="02020603050405020304" pitchFamily="18" charset="0"/>
                <a:ea typeface="Aptos" panose="020B0004020202020204" pitchFamily="34" charset="0"/>
                <a:cs typeface="Times New Roman" panose="02020603050405020304" pitchFamily="18" charset="0"/>
              </a:rPr>
              <a:t>Summary of Findings:</a:t>
            </a:r>
            <a:b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b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This project successfully demonstrates the application of AI/ML in predicting hair fall risk and providing personalized recommendations. By analyzing multiple contributing factors such as age, diet, stress levels, medical history, and environmental conditions, the system offers a data-driven approach for proactive hair care management. The model's accuracy and usability highlight the potential of AI in healthcare and wellness applications.</a:t>
            </a:r>
          </a:p>
          <a:p>
            <a:pPr marL="0" marR="0">
              <a:lnSpc>
                <a:spcPct val="107000"/>
              </a:lnSpc>
              <a:spcBef>
                <a:spcPts val="0"/>
              </a:spcBef>
              <a:spcAft>
                <a:spcPts val="800"/>
              </a:spcAft>
            </a:pPr>
            <a:r>
              <a:rPr lang="en-US" sz="1600" b="1" kern="100" dirty="0">
                <a:effectLst/>
                <a:latin typeface="Times New Roman" panose="02020603050405020304" pitchFamily="18" charset="0"/>
                <a:ea typeface="Aptos" panose="020B0004020202020204" pitchFamily="34" charset="0"/>
                <a:cs typeface="Times New Roman" panose="02020603050405020304" pitchFamily="18" charset="0"/>
              </a:rPr>
              <a:t>Final Thoughts:</a:t>
            </a:r>
            <a:b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b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The integration of AI and ML into personal healthcare solutions opens new opportunities for preventive care. While the current system provides valuable insights, future enhancements such as real-time monitoring, more diverse datasets, and improved explainability will further refine predictions. Expanding the system to include mobile applications and wearable technology integration can enhance accessibility and impact. Continuous research and model optimization will be crucial in making the system more robust and effective for widespread adoption.</a:t>
            </a:r>
          </a:p>
        </p:txBody>
      </p:sp>
    </p:spTree>
    <p:extLst>
      <p:ext uri="{BB962C8B-B14F-4D97-AF65-F5344CB8AC3E}">
        <p14:creationId xmlns:p14="http://schemas.microsoft.com/office/powerpoint/2010/main" val="17303882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971</Words>
  <Application>Microsoft Office PowerPoint</Application>
  <PresentationFormat>On-screen Show (16:9)</PresentationFormat>
  <Paragraphs>71</Paragraphs>
  <Slides>11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Arial</vt:lpstr>
      <vt:lpstr>Calibri</vt:lpstr>
      <vt:lpstr>Courier New</vt:lpstr>
      <vt:lpstr>Symbol</vt:lpstr>
      <vt:lpstr>Times New Roman</vt:lpstr>
      <vt:lpstr>Simple Light</vt:lpstr>
      <vt:lpstr>PowerPoint Presentation</vt:lpstr>
      <vt:lpstr>Project Objectives</vt:lpstr>
      <vt:lpstr>Problem Statement  Hair fall is a complex and multifactorial issue influenced by genetics, environmental exposure, medical history, lifestyle choices, and stress levels. Traditional diagnostic approaches often rely on subjective assessments, making prediction and prevention challenging. These methods fail to consider the interdependencies between various contributing factors, leading to less accurate assessments. Without an advanced predictive model, individuals struggle to identify the root causes of their hair fall and take timely preventive actions. An AI/ML-based predictive system offers a solution by analyzing multiple parameters simultaneously, providing personalized insights and proactive recommendations for hair care management. By leveraging AI and ML, this project aims to fill the gap left by conventional diagnostic methods and improve the accuracy of hair fall prediction. </vt:lpstr>
      <vt:lpstr>Project overview – Introduction Hair fall is a widespread concern affecting millions of people worldwide. It can result from multiple factors, including genetics, hormonal imbalances, poor nutrition, high stress levels, underlying medical conditions, and environmental influences. Traditional diagnostic methods primarily rely on visual assessments and self-reported symptoms, which can be subjective and prone to inaccuracies, often failing to capture all underlying causes. With advancements in Artificial Intelligence (AI) and Machine Learning (ML), predictive models can analyze large datasets to identify patterns and risk factors contributing to hair fall. AI-driven models offer a systematic approach to processing complex datasets, uncovering hidden correlations, and generating personalized insights. This project aims to improve the accuracy of hair fall prediction, enabling users to take proactive measures for prevention and treatment. By leveraging AI/ML, we aim to create an intelligent system that enhances diagnostic precision, automates analysis, and provides user-friendly recommendations for hair care. </vt:lpstr>
      <vt:lpstr>End User</vt:lpstr>
      <vt:lpstr>Wow Factor in Solution</vt:lpstr>
      <vt:lpstr>Modelling</vt:lpstr>
      <vt:lpstr>Result / Outcomes</vt:lpstr>
      <vt:lpstr>Conclusion</vt:lpstr>
      <vt:lpstr>Future Perspective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Alladi prempaul</cp:lastModifiedBy>
  <cp:revision>11</cp:revision>
  <dcterms:modified xsi:type="dcterms:W3CDTF">2025-02-26T19:42:20Z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