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62" r:id="rId8"/>
    <p:sldId id="269" r:id="rId9"/>
    <p:sldId id="272" r:id="rId10"/>
    <p:sldId id="276" r:id="rId11"/>
    <p:sldId id="277" r:id="rId12"/>
    <p:sldId id="278" r:id="rId13"/>
    <p:sldId id="279" r:id="rId14"/>
    <p:sldId id="281" r:id="rId15"/>
    <p:sldId id="280" r:id="rId16"/>
    <p:sldId id="282" r:id="rId17"/>
    <p:sldId id="275" r:id="rId18"/>
    <p:sldId id="273" r:id="rId19"/>
    <p:sldId id="283" r:id="rId20"/>
    <p:sldId id="284" r:id="rId21"/>
    <p:sldId id="291" r:id="rId22"/>
    <p:sldId id="287" r:id="rId23"/>
    <p:sldId id="285" r:id="rId24"/>
    <p:sldId id="286" r:id="rId25"/>
    <p:sldId id="288" r:id="rId26"/>
    <p:sldId id="290" r:id="rId27"/>
    <p:sldId id="292" r:id="rId28"/>
    <p:sldId id="293"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GB"/>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GB"/>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GB"/>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GB"/>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GB"/>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GB"/>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GB"/>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GB"/>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GB"/>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GB"/>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GB"/>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GB"/>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mailto:prem.singh@fau.de"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916392"/>
            <a:ext cx="4941771" cy="1640650"/>
          </a:xfrm>
        </p:spPr>
        <p:txBody>
          <a:bodyPr/>
          <a:lstStyle/>
          <a:p>
            <a:pPr algn="l"/>
            <a:r>
              <a:rPr lang="en-IN" b="1" i="0" dirty="0">
                <a:solidFill>
                  <a:schemeClr val="tx1">
                    <a:lumMod val="85000"/>
                    <a:lumOff val="15000"/>
                  </a:schemeClr>
                </a:solidFill>
                <a:effectLst/>
                <a:latin typeface="-apple-system"/>
              </a:rPr>
              <a:t>Los Angeles COVID and Crime Data Analysis (2021-2022)</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Prem Prakash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3719423" y="1715725"/>
            <a:ext cx="5088147" cy="3046988"/>
          </a:xfrm>
          <a:prstGeom prst="rect">
            <a:avLst/>
          </a:prstGeom>
          <a:noFill/>
        </p:spPr>
        <p:txBody>
          <a:bodyPr wrap="square" rtlCol="0">
            <a:spAutoFit/>
          </a:bodyPr>
          <a:lstStyle/>
          <a:p>
            <a:r>
              <a:rPr lang="en-GB" sz="2400" dirty="0"/>
              <a:t>Increase in Crimes during New Year</a:t>
            </a:r>
          </a:p>
          <a:p>
            <a:endParaRPr lang="en-GB" sz="2400" dirty="0"/>
          </a:p>
          <a:p>
            <a:r>
              <a:rPr lang="en-GB" sz="2400" dirty="0"/>
              <a:t>* New Year Celebrations</a:t>
            </a:r>
          </a:p>
          <a:p>
            <a:r>
              <a:rPr lang="en-GB" sz="2400" dirty="0"/>
              <a:t>* Increased Crowds</a:t>
            </a:r>
          </a:p>
          <a:p>
            <a:r>
              <a:rPr lang="en-GB" sz="2400" dirty="0"/>
              <a:t>* Fireworks and Firearms</a:t>
            </a:r>
          </a:p>
          <a:p>
            <a:r>
              <a:rPr lang="en-GB" sz="2400" dirty="0"/>
              <a:t>* High Alcohol Consumption</a:t>
            </a:r>
          </a:p>
          <a:p>
            <a:r>
              <a:rPr lang="en-GB" sz="2400" dirty="0"/>
              <a:t>* Tourist Influx</a:t>
            </a:r>
          </a:p>
          <a:p>
            <a:r>
              <a:rPr lang="en-GB" sz="2400" dirty="0"/>
              <a:t>* Stress and Mental Health Issues</a:t>
            </a:r>
            <a:endParaRPr lang="en-DE" sz="2400" dirty="0"/>
          </a:p>
        </p:txBody>
      </p:sp>
    </p:spTree>
    <p:extLst>
      <p:ext uri="{BB962C8B-B14F-4D97-AF65-F5344CB8AC3E}">
        <p14:creationId xmlns:p14="http://schemas.microsoft.com/office/powerpoint/2010/main" val="8513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794004" y="486220"/>
            <a:ext cx="460399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By Mo</a:t>
            </a:r>
            <a:r>
              <a:rPr lang="en-IN" sz="2000" b="1" dirty="0">
                <a:solidFill>
                  <a:srgbClr val="1B1B1B"/>
                </a:solidFill>
                <a:latin typeface="Lato" panose="020F0502020204030204" pitchFamily="34" charset="0"/>
              </a:rPr>
              <a:t>nth</a:t>
            </a:r>
            <a:endParaRPr lang="en-DE" sz="2000" dirty="0"/>
          </a:p>
        </p:txBody>
      </p:sp>
      <p:pic>
        <p:nvPicPr>
          <p:cNvPr id="4" name="Picture 3">
            <a:extLst>
              <a:ext uri="{FF2B5EF4-FFF2-40B4-BE49-F238E27FC236}">
                <a16:creationId xmlns:a16="http://schemas.microsoft.com/office/drawing/2014/main" id="{861AE0A0-AA75-FB9F-E412-234641AADE30}"/>
              </a:ext>
            </a:extLst>
          </p:cNvPr>
          <p:cNvPicPr>
            <a:picLocks noChangeAspect="1"/>
          </p:cNvPicPr>
          <p:nvPr/>
        </p:nvPicPr>
        <p:blipFill>
          <a:blip r:embed="rId2"/>
          <a:stretch>
            <a:fillRect/>
          </a:stretch>
        </p:blipFill>
        <p:spPr>
          <a:xfrm>
            <a:off x="2045192" y="1340023"/>
            <a:ext cx="7937008" cy="4315977"/>
          </a:xfrm>
          <a:prstGeom prst="rect">
            <a:avLst/>
          </a:prstGeom>
        </p:spPr>
      </p:pic>
    </p:spTree>
    <p:extLst>
      <p:ext uri="{BB962C8B-B14F-4D97-AF65-F5344CB8AC3E}">
        <p14:creationId xmlns:p14="http://schemas.microsoft.com/office/powerpoint/2010/main" val="193266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32310" y="474123"/>
            <a:ext cx="613949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During Holiday Season</a:t>
            </a:r>
            <a:endParaRPr lang="en-DE" sz="2000" dirty="0"/>
          </a:p>
        </p:txBody>
      </p:sp>
      <p:pic>
        <p:nvPicPr>
          <p:cNvPr id="4" name="Picture 3" descr="A green bar graph with numbers&#10;&#10;Description automatically generated">
            <a:extLst>
              <a:ext uri="{FF2B5EF4-FFF2-40B4-BE49-F238E27FC236}">
                <a16:creationId xmlns:a16="http://schemas.microsoft.com/office/drawing/2014/main" id="{BB073023-55BA-45D2-DD84-73BD60E90204}"/>
              </a:ext>
            </a:extLst>
          </p:cNvPr>
          <p:cNvPicPr>
            <a:picLocks noChangeAspect="1"/>
          </p:cNvPicPr>
          <p:nvPr/>
        </p:nvPicPr>
        <p:blipFill>
          <a:blip r:embed="rId2"/>
          <a:stretch>
            <a:fillRect/>
          </a:stretch>
        </p:blipFill>
        <p:spPr>
          <a:xfrm>
            <a:off x="353556" y="1676453"/>
            <a:ext cx="11484887" cy="4315977"/>
          </a:xfrm>
          <a:prstGeom prst="rect">
            <a:avLst/>
          </a:prstGeom>
        </p:spPr>
      </p:pic>
    </p:spTree>
    <p:extLst>
      <p:ext uri="{BB962C8B-B14F-4D97-AF65-F5344CB8AC3E}">
        <p14:creationId xmlns:p14="http://schemas.microsoft.com/office/powerpoint/2010/main" val="285703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458528" y="1905506"/>
            <a:ext cx="7643004" cy="3046988"/>
          </a:xfrm>
          <a:prstGeom prst="rect">
            <a:avLst/>
          </a:prstGeom>
          <a:noFill/>
        </p:spPr>
        <p:txBody>
          <a:bodyPr wrap="square" rtlCol="0">
            <a:spAutoFit/>
          </a:bodyPr>
          <a:lstStyle/>
          <a:p>
            <a:r>
              <a:rPr lang="en-GB" sz="2400" dirty="0"/>
              <a:t>The observed spike in crime rates around the 31st and 1st of each month in Los Angeles could be attributed to several factors:</a:t>
            </a:r>
          </a:p>
          <a:p>
            <a:endParaRPr lang="en-GB" sz="2400" dirty="0"/>
          </a:p>
          <a:p>
            <a:r>
              <a:rPr lang="en-GB" sz="2400" dirty="0"/>
              <a:t>1. Paydays and Financial Transactions</a:t>
            </a:r>
          </a:p>
          <a:p>
            <a:r>
              <a:rPr lang="en-GB" sz="2400" dirty="0"/>
              <a:t>2. Rent and Bill Payments</a:t>
            </a:r>
          </a:p>
          <a:p>
            <a:r>
              <a:rPr lang="en-GB" sz="2400" dirty="0"/>
              <a:t>3. Social and Recreational</a:t>
            </a:r>
          </a:p>
          <a:p>
            <a:r>
              <a:rPr lang="en-GB" sz="2400" dirty="0"/>
              <a:t>4. </a:t>
            </a:r>
            <a:r>
              <a:rPr lang="en-GB" sz="2400" dirty="0" err="1"/>
              <a:t>Behavioral</a:t>
            </a:r>
            <a:r>
              <a:rPr lang="en-GB" sz="2400" dirty="0"/>
              <a:t> Patterns</a:t>
            </a:r>
          </a:p>
        </p:txBody>
      </p:sp>
    </p:spTree>
    <p:extLst>
      <p:ext uri="{BB962C8B-B14F-4D97-AF65-F5344CB8AC3E}">
        <p14:creationId xmlns:p14="http://schemas.microsoft.com/office/powerpoint/2010/main" val="120987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013275" y="2829596"/>
            <a:ext cx="4183523" cy="1198808"/>
          </a:xfrm>
        </p:spPr>
        <p:txBody>
          <a:bodyPr/>
          <a:lstStyle/>
          <a:p>
            <a:r>
              <a:rPr lang="en-GB" dirty="0"/>
              <a:t>LA County COVID data analysis</a:t>
            </a:r>
            <a:endParaRPr lang="en-US" dirty="0"/>
          </a:p>
        </p:txBody>
      </p:sp>
    </p:spTree>
    <p:extLst>
      <p:ext uri="{BB962C8B-B14F-4D97-AF65-F5344CB8AC3E}">
        <p14:creationId xmlns:p14="http://schemas.microsoft.com/office/powerpoint/2010/main" val="280001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49564" y="1040716"/>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12" name="Picture 11">
            <a:extLst>
              <a:ext uri="{FF2B5EF4-FFF2-40B4-BE49-F238E27FC236}">
                <a16:creationId xmlns:a16="http://schemas.microsoft.com/office/drawing/2014/main" id="{7EFE4DC1-4CAB-B818-DDB2-67EA420267E9}"/>
              </a:ext>
            </a:extLst>
          </p:cNvPr>
          <p:cNvPicPr>
            <a:picLocks noChangeAspect="1"/>
          </p:cNvPicPr>
          <p:nvPr/>
        </p:nvPicPr>
        <p:blipFill>
          <a:blip r:embed="rId2"/>
          <a:stretch>
            <a:fillRect/>
          </a:stretch>
        </p:blipFill>
        <p:spPr>
          <a:xfrm>
            <a:off x="0" y="1799839"/>
            <a:ext cx="12192000" cy="4017445"/>
          </a:xfrm>
          <a:prstGeom prst="rect">
            <a:avLst/>
          </a:prstGeom>
        </p:spPr>
      </p:pic>
    </p:spTree>
    <p:extLst>
      <p:ext uri="{BB962C8B-B14F-4D97-AF65-F5344CB8AC3E}">
        <p14:creationId xmlns:p14="http://schemas.microsoft.com/office/powerpoint/2010/main" val="250963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504839" y="1009442"/>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deaths in LA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descr="A green and red line graph&#10;&#10;Description automatically generated">
            <a:extLst>
              <a:ext uri="{FF2B5EF4-FFF2-40B4-BE49-F238E27FC236}">
                <a16:creationId xmlns:a16="http://schemas.microsoft.com/office/drawing/2014/main" id="{349359CB-F7AB-25FE-6B8D-B684C677EF18}"/>
              </a:ext>
            </a:extLst>
          </p:cNvPr>
          <p:cNvPicPr>
            <a:picLocks noChangeAspect="1"/>
          </p:cNvPicPr>
          <p:nvPr/>
        </p:nvPicPr>
        <p:blipFill>
          <a:blip r:embed="rId2"/>
          <a:stretch>
            <a:fillRect/>
          </a:stretch>
        </p:blipFill>
        <p:spPr>
          <a:xfrm>
            <a:off x="0" y="1854760"/>
            <a:ext cx="12192000" cy="4028375"/>
          </a:xfrm>
          <a:prstGeom prst="rect">
            <a:avLst/>
          </a:prstGeom>
        </p:spPr>
      </p:pic>
    </p:spTree>
    <p:extLst>
      <p:ext uri="{BB962C8B-B14F-4D97-AF65-F5344CB8AC3E}">
        <p14:creationId xmlns:p14="http://schemas.microsoft.com/office/powerpoint/2010/main" val="146338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49564" y="1066350"/>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descr="A green and red graph&#10;&#10;Description automatically generated">
            <a:extLst>
              <a:ext uri="{FF2B5EF4-FFF2-40B4-BE49-F238E27FC236}">
                <a16:creationId xmlns:a16="http://schemas.microsoft.com/office/drawing/2014/main" id="{BB0461FD-9914-3FDE-77DE-5DA731362A52}"/>
              </a:ext>
            </a:extLst>
          </p:cNvPr>
          <p:cNvPicPr>
            <a:picLocks noChangeAspect="1"/>
          </p:cNvPicPr>
          <p:nvPr/>
        </p:nvPicPr>
        <p:blipFill>
          <a:blip r:embed="rId2"/>
          <a:stretch>
            <a:fillRect/>
          </a:stretch>
        </p:blipFill>
        <p:spPr>
          <a:xfrm>
            <a:off x="0" y="1849718"/>
            <a:ext cx="12192000" cy="4003954"/>
          </a:xfrm>
          <a:prstGeom prst="rect">
            <a:avLst/>
          </a:prstGeom>
        </p:spPr>
      </p:pic>
    </p:spTree>
    <p:extLst>
      <p:ext uri="{BB962C8B-B14F-4D97-AF65-F5344CB8AC3E}">
        <p14:creationId xmlns:p14="http://schemas.microsoft.com/office/powerpoint/2010/main" val="293467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192548" y="1365249"/>
            <a:ext cx="7944928" cy="3785652"/>
          </a:xfrm>
          <a:prstGeom prst="rect">
            <a:avLst/>
          </a:prstGeom>
          <a:noFill/>
        </p:spPr>
        <p:txBody>
          <a:bodyPr wrap="square" rtlCol="0">
            <a:spAutoFit/>
          </a:bodyPr>
          <a:lstStyle/>
          <a:p>
            <a:r>
              <a:rPr lang="en-GB" sz="2400" dirty="0"/>
              <a:t>The observed spikes in new COVID-19 cases in Los Angeles following May 2020, October 2020, June 2021, November 2021, June 2022, and November 2022 could be linked to a variety of factors:</a:t>
            </a:r>
          </a:p>
          <a:p>
            <a:endParaRPr lang="en-GB" sz="2400" dirty="0"/>
          </a:p>
          <a:p>
            <a:r>
              <a:rPr lang="en-GB" sz="2400" dirty="0"/>
              <a:t>1. Seasonal Changes and Indoor Gathering</a:t>
            </a:r>
          </a:p>
          <a:p>
            <a:r>
              <a:rPr lang="en-GB" sz="2400" dirty="0"/>
              <a:t>2. Post-Holiday Surges</a:t>
            </a:r>
          </a:p>
          <a:p>
            <a:r>
              <a:rPr lang="en-GB" sz="2400" dirty="0"/>
              <a:t>3. Reopening and Relaxation of Restrictions</a:t>
            </a:r>
          </a:p>
          <a:p>
            <a:r>
              <a:rPr lang="en-GB" sz="2400" dirty="0"/>
              <a:t>4. School Sessions and Vacations</a:t>
            </a:r>
          </a:p>
          <a:p>
            <a:r>
              <a:rPr lang="en-GB" sz="2400" dirty="0"/>
              <a:t>5. Virus Variants and Immunity Waning</a:t>
            </a:r>
          </a:p>
        </p:txBody>
      </p:sp>
    </p:spTree>
    <p:extLst>
      <p:ext uri="{BB962C8B-B14F-4D97-AF65-F5344CB8AC3E}">
        <p14:creationId xmlns:p14="http://schemas.microsoft.com/office/powerpoint/2010/main" val="27285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123536" y="1831076"/>
            <a:ext cx="7944928" cy="3046988"/>
          </a:xfrm>
          <a:prstGeom prst="rect">
            <a:avLst/>
          </a:prstGeom>
          <a:noFill/>
        </p:spPr>
        <p:txBody>
          <a:bodyPr wrap="square" rtlCol="0">
            <a:spAutoFit/>
          </a:bodyPr>
          <a:lstStyle/>
          <a:p>
            <a:r>
              <a:rPr lang="en-GB" sz="2400" dirty="0"/>
              <a:t>The observed spike in New covid cases around the November 2022 and not significant increase in deaths due to covid could be attributed to several factors:</a:t>
            </a:r>
          </a:p>
          <a:p>
            <a:endParaRPr lang="en-GB" sz="2400" dirty="0"/>
          </a:p>
          <a:p>
            <a:r>
              <a:rPr lang="en-GB" sz="2400" dirty="0"/>
              <a:t>1. Immunity</a:t>
            </a:r>
          </a:p>
          <a:p>
            <a:r>
              <a:rPr lang="en-GB" sz="2400" dirty="0"/>
              <a:t>2. Emergence of Less Severe Variants</a:t>
            </a:r>
          </a:p>
          <a:p>
            <a:r>
              <a:rPr lang="en-GB" sz="2400" dirty="0"/>
              <a:t>3. Improved Treatments and Healthcare Response</a:t>
            </a:r>
          </a:p>
          <a:p>
            <a:r>
              <a:rPr lang="en-GB" sz="2400" dirty="0"/>
              <a:t>4. Demographics of Infected Individuals</a:t>
            </a:r>
            <a:endParaRPr lang="en-DE" sz="2400" dirty="0"/>
          </a:p>
        </p:txBody>
      </p:sp>
    </p:spTree>
    <p:extLst>
      <p:ext uri="{BB962C8B-B14F-4D97-AF65-F5344CB8AC3E}">
        <p14:creationId xmlns:p14="http://schemas.microsoft.com/office/powerpoint/2010/main" val="52118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402511" y="2656756"/>
            <a:ext cx="2895600" cy="2821017"/>
          </a:xfrm>
        </p:spPr>
        <p:txBody>
          <a:bodyPr>
            <a:normAutofit lnSpcReduction="10000"/>
          </a:bodyPr>
          <a:lstStyle/>
          <a:p>
            <a:r>
              <a:rPr lang="en-US" sz="1600" dirty="0"/>
              <a:t>Introduction</a:t>
            </a:r>
          </a:p>
          <a:p>
            <a:r>
              <a:rPr lang="en-US" sz="1600" dirty="0"/>
              <a:t>Datasets</a:t>
            </a:r>
          </a:p>
          <a:p>
            <a:r>
              <a:rPr lang="en-US" sz="1600" dirty="0"/>
              <a:t>Covid Dataset Analysis</a:t>
            </a:r>
          </a:p>
          <a:p>
            <a:r>
              <a:rPr lang="en-US" sz="1600" dirty="0"/>
              <a:t>Crime Dataset Analysis</a:t>
            </a:r>
          </a:p>
          <a:p>
            <a:r>
              <a:rPr lang="en-US" sz="1600" dirty="0"/>
              <a:t>Correlation Analysis</a:t>
            </a:r>
          </a:p>
          <a:p>
            <a:r>
              <a:rPr lang="en-US" sz="1600"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5" y="6356349"/>
            <a:ext cx="2895599" cy="365125"/>
          </a:xfrm>
        </p:spPr>
        <p:txBody>
          <a:bodyPr/>
          <a:lstStyle/>
          <a:p>
            <a:r>
              <a:rPr lang="en-IN" b="1" i="0" dirty="0">
                <a:solidFill>
                  <a:schemeClr val="bg1"/>
                </a:solidFill>
                <a:effectLst/>
                <a:latin typeface="-apple-system"/>
              </a:rPr>
              <a:t>Los Angeles COVID and Crime Data Analysis (2021-2022)</a:t>
            </a:r>
            <a:endParaRPr lang="en-US" dirty="0">
              <a:solidFill>
                <a:schemeClr val="bg1"/>
              </a:solidFill>
            </a:endParaRP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465482" y="973107"/>
            <a:ext cx="5261036"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Day</a:t>
            </a:r>
            <a:r>
              <a:rPr lang="en-IN" sz="2000" b="1" i="0" dirty="0">
                <a:solidFill>
                  <a:srgbClr val="1B1B1B"/>
                </a:solidFill>
                <a:effectLst/>
                <a:latin typeface="Lato" panose="020F0502020204030204" pitchFamily="34" charset="0"/>
              </a:rPr>
              <a:t> </a:t>
            </a:r>
            <a:endParaRPr lang="en-DE" sz="2000" dirty="0"/>
          </a:p>
        </p:txBody>
      </p:sp>
      <p:pic>
        <p:nvPicPr>
          <p:cNvPr id="3" name="Picture 2" descr="A green and red graph&#10;&#10;Description automatically generated">
            <a:extLst>
              <a:ext uri="{FF2B5EF4-FFF2-40B4-BE49-F238E27FC236}">
                <a16:creationId xmlns:a16="http://schemas.microsoft.com/office/drawing/2014/main" id="{88E164E5-9BE3-55E2-E89E-9A393CF4566F}"/>
              </a:ext>
            </a:extLst>
          </p:cNvPr>
          <p:cNvPicPr>
            <a:picLocks noChangeAspect="1"/>
          </p:cNvPicPr>
          <p:nvPr/>
        </p:nvPicPr>
        <p:blipFill>
          <a:blip r:embed="rId2"/>
          <a:stretch>
            <a:fillRect/>
          </a:stretch>
        </p:blipFill>
        <p:spPr>
          <a:xfrm>
            <a:off x="0" y="2266794"/>
            <a:ext cx="12192000" cy="2995924"/>
          </a:xfrm>
          <a:prstGeom prst="rect">
            <a:avLst/>
          </a:prstGeom>
        </p:spPr>
      </p:pic>
    </p:spTree>
    <p:extLst>
      <p:ext uri="{BB962C8B-B14F-4D97-AF65-F5344CB8AC3E}">
        <p14:creationId xmlns:p14="http://schemas.microsoft.com/office/powerpoint/2010/main" val="258222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3465482" y="973107"/>
            <a:ext cx="542835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Month</a:t>
            </a:r>
            <a:r>
              <a:rPr lang="en-IN" sz="2000" b="1" i="0" dirty="0">
                <a:solidFill>
                  <a:srgbClr val="1B1B1B"/>
                </a:solidFill>
                <a:effectLst/>
                <a:latin typeface="Lato" panose="020F0502020204030204" pitchFamily="34" charset="0"/>
              </a:rPr>
              <a:t> </a:t>
            </a:r>
            <a:endParaRPr lang="en-DE" sz="2000" dirty="0"/>
          </a:p>
        </p:txBody>
      </p:sp>
      <p:pic>
        <p:nvPicPr>
          <p:cNvPr id="4" name="Picture 3" descr="A green and red graph&#10;&#10;Description automatically generated">
            <a:extLst>
              <a:ext uri="{FF2B5EF4-FFF2-40B4-BE49-F238E27FC236}">
                <a16:creationId xmlns:a16="http://schemas.microsoft.com/office/drawing/2014/main" id="{F2E5358F-4ACE-2A34-F4AD-06EE08456F1E}"/>
              </a:ext>
            </a:extLst>
          </p:cNvPr>
          <p:cNvPicPr>
            <a:picLocks noChangeAspect="1"/>
          </p:cNvPicPr>
          <p:nvPr/>
        </p:nvPicPr>
        <p:blipFill>
          <a:blip r:embed="rId2"/>
          <a:stretch>
            <a:fillRect/>
          </a:stretch>
        </p:blipFill>
        <p:spPr>
          <a:xfrm>
            <a:off x="0" y="1880939"/>
            <a:ext cx="12192000" cy="4003954"/>
          </a:xfrm>
          <a:prstGeom prst="rect">
            <a:avLst/>
          </a:prstGeom>
        </p:spPr>
      </p:pic>
    </p:spTree>
    <p:extLst>
      <p:ext uri="{BB962C8B-B14F-4D97-AF65-F5344CB8AC3E}">
        <p14:creationId xmlns:p14="http://schemas.microsoft.com/office/powerpoint/2010/main" val="35130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734573"/>
            <a:ext cx="4033210" cy="1207436"/>
          </a:xfrm>
        </p:spPr>
        <p:txBody>
          <a:bodyPr/>
          <a:lstStyle/>
          <a:p>
            <a:r>
              <a:rPr lang="en-GB" dirty="0"/>
              <a:t>Correlation analysis</a:t>
            </a:r>
            <a:endParaRPr lang="en-US" dirty="0"/>
          </a:p>
        </p:txBody>
      </p:sp>
    </p:spTree>
    <p:extLst>
      <p:ext uri="{BB962C8B-B14F-4D97-AF65-F5344CB8AC3E}">
        <p14:creationId xmlns:p14="http://schemas.microsoft.com/office/powerpoint/2010/main" val="362118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2656037" y="449923"/>
            <a:ext cx="732616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Number of crimes committed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5" name="Picture 4">
            <a:extLst>
              <a:ext uri="{FF2B5EF4-FFF2-40B4-BE49-F238E27FC236}">
                <a16:creationId xmlns:a16="http://schemas.microsoft.com/office/drawing/2014/main" id="{A5D72A2A-7725-6EA7-0B4D-C78112BD5088}"/>
              </a:ext>
            </a:extLst>
          </p:cNvPr>
          <p:cNvPicPr>
            <a:picLocks noChangeAspect="1"/>
          </p:cNvPicPr>
          <p:nvPr/>
        </p:nvPicPr>
        <p:blipFill>
          <a:blip r:embed="rId2"/>
          <a:stretch>
            <a:fillRect/>
          </a:stretch>
        </p:blipFill>
        <p:spPr>
          <a:xfrm>
            <a:off x="0" y="994812"/>
            <a:ext cx="12192000" cy="4028375"/>
          </a:xfrm>
          <a:prstGeom prst="rect">
            <a:avLst/>
          </a:prstGeom>
        </p:spPr>
      </p:pic>
      <p:sp>
        <p:nvSpPr>
          <p:cNvPr id="6" name="TextBox 5">
            <a:extLst>
              <a:ext uri="{FF2B5EF4-FFF2-40B4-BE49-F238E27FC236}">
                <a16:creationId xmlns:a16="http://schemas.microsoft.com/office/drawing/2014/main" id="{9FD415EB-67DB-9619-AAE8-27B02335C3FC}"/>
              </a:ext>
            </a:extLst>
          </p:cNvPr>
          <p:cNvSpPr txBox="1"/>
          <p:nvPr/>
        </p:nvSpPr>
        <p:spPr>
          <a:xfrm>
            <a:off x="3342286" y="5356075"/>
            <a:ext cx="55074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0.73</a:t>
            </a:r>
            <a:endParaRPr lang="en-DE" sz="2000" dirty="0">
              <a:solidFill>
                <a:schemeClr val="tx1">
                  <a:lumMod val="85000"/>
                  <a:lumOff val="15000"/>
                </a:schemeClr>
              </a:solidFill>
            </a:endParaRPr>
          </a:p>
        </p:txBody>
      </p:sp>
      <p:sp>
        <p:nvSpPr>
          <p:cNvPr id="10" name="TextBox 9">
            <a:extLst>
              <a:ext uri="{FF2B5EF4-FFF2-40B4-BE49-F238E27FC236}">
                <a16:creationId xmlns:a16="http://schemas.microsoft.com/office/drawing/2014/main" id="{E3F039D8-426B-2669-C609-C2DB976C3C59}"/>
              </a:ext>
            </a:extLst>
          </p:cNvPr>
          <p:cNvSpPr txBox="1"/>
          <p:nvPr/>
        </p:nvSpPr>
        <p:spPr>
          <a:xfrm>
            <a:off x="437610" y="5956240"/>
            <a:ext cx="115272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calculated for the data aggregated by Month: 0.51</a:t>
            </a:r>
            <a:endParaRPr lang="en-DE" sz="2000" dirty="0">
              <a:solidFill>
                <a:schemeClr val="tx1">
                  <a:lumMod val="85000"/>
                  <a:lumOff val="15000"/>
                </a:schemeClr>
              </a:solidFill>
            </a:endParaRPr>
          </a:p>
        </p:txBody>
      </p:sp>
    </p:spTree>
    <p:extLst>
      <p:ext uri="{BB962C8B-B14F-4D97-AF65-F5344CB8AC3E}">
        <p14:creationId xmlns:p14="http://schemas.microsoft.com/office/powerpoint/2010/main" val="2396743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2656037" y="449923"/>
            <a:ext cx="732616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Number of crimes committed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sp>
        <p:nvSpPr>
          <p:cNvPr id="6" name="TextBox 5">
            <a:extLst>
              <a:ext uri="{FF2B5EF4-FFF2-40B4-BE49-F238E27FC236}">
                <a16:creationId xmlns:a16="http://schemas.microsoft.com/office/drawing/2014/main" id="{9FD415EB-67DB-9619-AAE8-27B02335C3FC}"/>
              </a:ext>
            </a:extLst>
          </p:cNvPr>
          <p:cNvSpPr txBox="1"/>
          <p:nvPr/>
        </p:nvSpPr>
        <p:spPr>
          <a:xfrm>
            <a:off x="3342285" y="5571331"/>
            <a:ext cx="55074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-0.66</a:t>
            </a:r>
            <a:endParaRPr lang="en-DE" sz="2000" dirty="0">
              <a:solidFill>
                <a:schemeClr val="tx1">
                  <a:lumMod val="85000"/>
                  <a:lumOff val="15000"/>
                </a:schemeClr>
              </a:solidFill>
            </a:endParaRPr>
          </a:p>
        </p:txBody>
      </p:sp>
      <p:pic>
        <p:nvPicPr>
          <p:cNvPr id="4" name="Picture 3" descr="A green and red line graph&#10;&#10;Description automatically generated">
            <a:extLst>
              <a:ext uri="{FF2B5EF4-FFF2-40B4-BE49-F238E27FC236}">
                <a16:creationId xmlns:a16="http://schemas.microsoft.com/office/drawing/2014/main" id="{87F1641E-0CC2-481E-CBE1-1B47CBEC3BD3}"/>
              </a:ext>
            </a:extLst>
          </p:cNvPr>
          <p:cNvPicPr>
            <a:picLocks noChangeAspect="1"/>
          </p:cNvPicPr>
          <p:nvPr/>
        </p:nvPicPr>
        <p:blipFill>
          <a:blip r:embed="rId2"/>
          <a:stretch>
            <a:fillRect/>
          </a:stretch>
        </p:blipFill>
        <p:spPr>
          <a:xfrm>
            <a:off x="-2" y="1353217"/>
            <a:ext cx="12192000" cy="4025660"/>
          </a:xfrm>
          <a:prstGeom prst="rect">
            <a:avLst/>
          </a:prstGeom>
        </p:spPr>
      </p:pic>
    </p:spTree>
    <p:extLst>
      <p:ext uri="{BB962C8B-B14F-4D97-AF65-F5344CB8AC3E}">
        <p14:creationId xmlns:p14="http://schemas.microsoft.com/office/powerpoint/2010/main" val="222366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1415270" y="1507981"/>
            <a:ext cx="9566156" cy="3170099"/>
          </a:xfrm>
          <a:prstGeom prst="rect">
            <a:avLst/>
          </a:prstGeom>
          <a:noFill/>
        </p:spPr>
        <p:txBody>
          <a:bodyPr wrap="square">
            <a:spAutoFit/>
          </a:bodyPr>
          <a:lstStyle/>
          <a:p>
            <a:r>
              <a:rPr lang="en-GB" sz="2000" b="1" i="0" dirty="0">
                <a:solidFill>
                  <a:srgbClr val="1B1B1B"/>
                </a:solidFill>
                <a:effectLst/>
                <a:latin typeface="Lato" panose="020F0502020204030204" pitchFamily="34" charset="0"/>
              </a:rPr>
              <a:t>Interpretation</a:t>
            </a:r>
          </a:p>
          <a:p>
            <a:r>
              <a:rPr lang="en-GB" sz="2000" b="1" i="0" dirty="0">
                <a:solidFill>
                  <a:srgbClr val="1B1B1B"/>
                </a:solidFill>
                <a:effectLst/>
                <a:latin typeface="Lato" panose="020F0502020204030204" pitchFamily="34" charset="0"/>
              </a:rPr>
              <a:t>* Preliminary analysis suggests a fluctuating correlation between COVID-19 cases and crimes. However, correlation does not imply causation and varies over time.</a:t>
            </a:r>
          </a:p>
          <a:p>
            <a:r>
              <a:rPr lang="en-GB" sz="2000" b="1" i="0" dirty="0">
                <a:solidFill>
                  <a:srgbClr val="1B1B1B"/>
                </a:solidFill>
                <a:effectLst/>
                <a:latin typeface="Lato" panose="020F0502020204030204" pitchFamily="34" charset="0"/>
              </a:rPr>
              <a:t>* For example, Initially we see from March-2020 to December-2020 there is a negative correlation between new covid cases and number of crimes </a:t>
            </a:r>
            <a:r>
              <a:rPr lang="en-GB" sz="2000" b="1" i="0" dirty="0" err="1">
                <a:solidFill>
                  <a:srgbClr val="1B1B1B"/>
                </a:solidFill>
                <a:effectLst/>
                <a:latin typeface="Lato" panose="020F0502020204030204" pitchFamily="34" charset="0"/>
              </a:rPr>
              <a:t>commited</a:t>
            </a:r>
            <a:r>
              <a:rPr lang="en-GB" sz="2000" b="1" i="0" dirty="0">
                <a:solidFill>
                  <a:srgbClr val="1B1B1B"/>
                </a:solidFill>
                <a:effectLst/>
                <a:latin typeface="Lato" panose="020F0502020204030204" pitchFamily="34" charset="0"/>
              </a:rPr>
              <a:t>.</a:t>
            </a:r>
          </a:p>
          <a:p>
            <a:endParaRPr lang="en-GB" sz="2000" b="1" i="0" dirty="0">
              <a:solidFill>
                <a:srgbClr val="1B1B1B"/>
              </a:solidFill>
              <a:effectLst/>
              <a:latin typeface="Lato" panose="020F0502020204030204" pitchFamily="34" charset="0"/>
            </a:endParaRPr>
          </a:p>
          <a:p>
            <a:r>
              <a:rPr lang="en-GB" sz="2000" b="1" i="0" dirty="0">
                <a:solidFill>
                  <a:srgbClr val="1B1B1B"/>
                </a:solidFill>
                <a:effectLst/>
                <a:latin typeface="Lato" panose="020F0502020204030204" pitchFamily="34" charset="0"/>
              </a:rPr>
              <a:t>Limitations</a:t>
            </a:r>
          </a:p>
          <a:p>
            <a:r>
              <a:rPr lang="en-GB" sz="2000" b="1" i="0" dirty="0">
                <a:solidFill>
                  <a:srgbClr val="1B1B1B"/>
                </a:solidFill>
                <a:effectLst/>
                <a:latin typeface="Lato" panose="020F0502020204030204" pitchFamily="34" charset="0"/>
              </a:rPr>
              <a:t>* The study period may not be sufficient to establish long-term trends.</a:t>
            </a:r>
          </a:p>
          <a:p>
            <a:r>
              <a:rPr lang="en-GB" sz="2000" b="1" i="0" dirty="0">
                <a:solidFill>
                  <a:srgbClr val="1B1B1B"/>
                </a:solidFill>
                <a:effectLst/>
                <a:latin typeface="Lato" panose="020F0502020204030204" pitchFamily="34" charset="0"/>
              </a:rPr>
              <a:t>* External factors influencing crime rates, apart from COVID-19, are not accounted for in this analysis.</a:t>
            </a:r>
            <a:endParaRPr lang="en-DE" sz="2000" dirty="0"/>
          </a:p>
        </p:txBody>
      </p:sp>
      <p:sp>
        <p:nvSpPr>
          <p:cNvPr id="7" name="TextBox 6">
            <a:extLst>
              <a:ext uri="{FF2B5EF4-FFF2-40B4-BE49-F238E27FC236}">
                <a16:creationId xmlns:a16="http://schemas.microsoft.com/office/drawing/2014/main" id="{6361A531-DF96-AAE0-3C1C-711C2D0C113B}"/>
              </a:ext>
            </a:extLst>
          </p:cNvPr>
          <p:cNvSpPr txBox="1"/>
          <p:nvPr/>
        </p:nvSpPr>
        <p:spPr>
          <a:xfrm>
            <a:off x="3151067" y="5457044"/>
            <a:ext cx="6094562" cy="523220"/>
          </a:xfrm>
          <a:prstGeom prst="rect">
            <a:avLst/>
          </a:prstGeom>
          <a:noFill/>
        </p:spPr>
        <p:txBody>
          <a:bodyPr wrap="square">
            <a:spAutoFit/>
          </a:bodyPr>
          <a:lstStyle/>
          <a:p>
            <a:r>
              <a:rPr lang="en-GB" sz="2800" b="1" i="0" dirty="0">
                <a:solidFill>
                  <a:srgbClr val="C00000"/>
                </a:solidFill>
                <a:effectLst/>
                <a:latin typeface="Lato" panose="020F0502020204030204" pitchFamily="34" charset="0"/>
              </a:rPr>
              <a:t>correlation does not imply causation</a:t>
            </a:r>
            <a:endParaRPr lang="en-DE" sz="2800" dirty="0">
              <a:solidFill>
                <a:srgbClr val="C00000"/>
              </a:solidFill>
            </a:endParaRPr>
          </a:p>
        </p:txBody>
      </p:sp>
    </p:spTree>
    <p:extLst>
      <p:ext uri="{BB962C8B-B14F-4D97-AF65-F5344CB8AC3E}">
        <p14:creationId xmlns:p14="http://schemas.microsoft.com/office/powerpoint/2010/main" val="291850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92500"/>
          </a:bodyPr>
          <a:lstStyle/>
          <a:p>
            <a:r>
              <a:rPr lang="en-US" dirty="0"/>
              <a:t>Prem Prakash Singh</a:t>
            </a:r>
          </a:p>
          <a:p>
            <a:r>
              <a:rPr lang="en-US" dirty="0">
                <a:hlinkClick r:id="rId2"/>
              </a:rPr>
              <a:t>prem.singh@fau.de</a:t>
            </a:r>
            <a:endParaRPr lang="en-US" dirty="0"/>
          </a:p>
          <a:p>
            <a:r>
              <a:rPr lang="en-US" dirty="0"/>
              <a:t>https://github.com/PremPrakashS/my-made-repo</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224088"/>
            <a:ext cx="5111750" cy="1204912"/>
          </a:xfrm>
        </p:spPr>
        <p:txBody>
          <a:bodyPr>
            <a:normAutofit/>
          </a:bodyPr>
          <a:lstStyle/>
          <a:p>
            <a:r>
              <a:rPr lang="en-US" sz="36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GB" sz="1600" dirty="0"/>
              <a:t>This project aims to </a:t>
            </a:r>
            <a:r>
              <a:rPr lang="en-GB" sz="1600" dirty="0" err="1"/>
              <a:t>analyze</a:t>
            </a:r>
            <a:r>
              <a:rPr lang="en-GB" sz="1600" dirty="0"/>
              <a:t> and find correlations between COVID-19 data and crime data in Los Angeles for the period of 2020 to 2023. Our goal is to uncover insights into how the pandemic has impacted crime patterns and explore the interplay between public health and social dynamics in LA.</a:t>
            </a:r>
            <a:endParaRPr lang="en-US" sz="16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Sets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395322" y="701554"/>
            <a:ext cx="9401355" cy="5069517"/>
          </a:xfrm>
        </p:spPr>
        <p:txBody>
          <a:bodyPr>
            <a:normAutofit/>
          </a:bodyPr>
          <a:lstStyle/>
          <a:p>
            <a:pPr algn="l"/>
            <a:r>
              <a:rPr lang="en-IN" b="1" i="0" dirty="0">
                <a:solidFill>
                  <a:srgbClr val="1B1B1B"/>
                </a:solidFill>
                <a:effectLst/>
                <a:latin typeface="Lato" panose="020F0502020204030204" pitchFamily="34" charset="0"/>
              </a:rPr>
              <a:t>LA County COVID Cases from 2020 to march 2023: </a:t>
            </a:r>
            <a:br>
              <a:rPr lang="en-IN" b="1" i="0" dirty="0">
                <a:solidFill>
                  <a:srgbClr val="1B1B1B"/>
                </a:solidFill>
                <a:effectLst/>
                <a:latin typeface="Lato" panose="020F0502020204030204" pitchFamily="34" charset="0"/>
              </a:rPr>
            </a:br>
            <a:r>
              <a:rPr lang="en-GB" sz="2000" b="1" i="0" dirty="0">
                <a:solidFill>
                  <a:schemeClr val="bg2">
                    <a:lumMod val="50000"/>
                  </a:schemeClr>
                </a:solidFill>
                <a:effectLst/>
                <a:latin typeface="Lato" panose="020F0502020204030204" pitchFamily="34" charset="0"/>
              </a:rPr>
              <a:t>COVID cases and deaths for LA County and California State. Updated daily.</a:t>
            </a:r>
            <a:br>
              <a:rPr lang="en-GB" sz="2000" b="1" i="0" dirty="0">
                <a:solidFill>
                  <a:schemeClr val="bg2">
                    <a:lumMod val="50000"/>
                  </a:schemeClr>
                </a:solidFill>
                <a:effectLst/>
                <a:latin typeface="Lato" panose="020F0502020204030204" pitchFamily="34" charset="0"/>
              </a:rPr>
            </a:br>
            <a:br>
              <a:rPr lang="en-GB" sz="2000" b="1" i="0" dirty="0">
                <a:solidFill>
                  <a:schemeClr val="bg2">
                    <a:lumMod val="50000"/>
                  </a:schemeClr>
                </a:solidFill>
                <a:effectLst/>
                <a:latin typeface="Lato" panose="020F0502020204030204" pitchFamily="34" charset="0"/>
              </a:rPr>
            </a:br>
            <a:r>
              <a:rPr lang="en-GB" sz="2000" b="1" i="0" dirty="0">
                <a:solidFill>
                  <a:schemeClr val="bg2">
                    <a:lumMod val="50000"/>
                  </a:schemeClr>
                </a:solidFill>
                <a:effectLst/>
                <a:latin typeface="Lato" panose="020F0502020204030204" pitchFamily="34" charset="0"/>
              </a:rPr>
              <a:t>Data source: Johns Hopkins University (https://coronavirus.jhu.edu/us-map)</a:t>
            </a:r>
            <a:br>
              <a:rPr lang="en-GB" sz="2000" b="1" i="0" dirty="0">
                <a:solidFill>
                  <a:schemeClr val="bg2">
                    <a:lumMod val="50000"/>
                  </a:schemeClr>
                </a:solidFill>
                <a:effectLst/>
                <a:latin typeface="Lato" panose="020F0502020204030204" pitchFamily="34" charset="0"/>
              </a:rPr>
            </a:br>
            <a:br>
              <a:rPr lang="en-GB" sz="2000" b="1" i="0" dirty="0">
                <a:solidFill>
                  <a:srgbClr val="1B1B1B"/>
                </a:solidFill>
                <a:effectLst/>
                <a:latin typeface="Lato" panose="020F0502020204030204" pitchFamily="34" charset="0"/>
              </a:rPr>
            </a:br>
            <a:br>
              <a:rPr lang="en-GB" sz="2000" b="1" i="0" dirty="0">
                <a:solidFill>
                  <a:srgbClr val="1B1B1B"/>
                </a:solidFill>
                <a:effectLst/>
                <a:latin typeface="Lato" panose="020F0502020204030204" pitchFamily="34" charset="0"/>
              </a:rPr>
            </a:br>
            <a:r>
              <a:rPr lang="en-IN" b="1" i="0" dirty="0">
                <a:solidFill>
                  <a:srgbClr val="1B1B1B"/>
                </a:solidFill>
                <a:effectLst/>
                <a:latin typeface="Lato" panose="020F0502020204030204" pitchFamily="34" charset="0"/>
              </a:rPr>
              <a:t>LA County </a:t>
            </a:r>
            <a:r>
              <a:rPr lang="en-IN" b="1" i="0" dirty="0">
                <a:solidFill>
                  <a:srgbClr val="1B1B1B"/>
                </a:solidFill>
                <a:effectLst/>
                <a:latin typeface="Lato" panose="020F0502020204030203" pitchFamily="34" charset="0"/>
              </a:rPr>
              <a:t>Crime Data from 2020 to Present</a:t>
            </a:r>
            <a:r>
              <a:rPr lang="en-IN" b="1" i="0" dirty="0">
                <a:solidFill>
                  <a:srgbClr val="1B1B1B"/>
                </a:solidFill>
                <a:effectLst/>
                <a:latin typeface="Lato" panose="020F0502020204030204" pitchFamily="34" charset="0"/>
              </a:rPr>
              <a:t>:</a:t>
            </a:r>
            <a:br>
              <a:rPr lang="en-IN" b="1" i="0" dirty="0">
                <a:solidFill>
                  <a:srgbClr val="1B1B1B"/>
                </a:solidFill>
                <a:effectLst/>
                <a:latin typeface="Lato" panose="020F0502020204030204" pitchFamily="34" charset="0"/>
              </a:rPr>
            </a:br>
            <a:r>
              <a:rPr lang="en-GB" sz="2000" b="0" i="0" dirty="0">
                <a:solidFill>
                  <a:schemeClr val="bg2">
                    <a:lumMod val="50000"/>
                  </a:schemeClr>
                </a:solidFill>
                <a:effectLst/>
                <a:latin typeface="Lato" panose="020F0502020204030203" pitchFamily="34" charset="0"/>
              </a:rPr>
              <a:t>This dataset reflects incidents of crime in the City of Los Angeles dating back to 2020. This data is transcribed from original crime reports that are typed on paper</a:t>
            </a:r>
            <a:endParaRPr lang="en-IN" b="1" i="0" dirty="0">
              <a:solidFill>
                <a:schemeClr val="bg2">
                  <a:lumMod val="50000"/>
                </a:schemeClr>
              </a:solidFill>
              <a:effectLst/>
              <a:latin typeface="Lato" panose="020F0502020204030204" pitchFamily="34" charset="0"/>
            </a:endParaRP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9976" y="2449902"/>
            <a:ext cx="4033210" cy="1716394"/>
          </a:xfrm>
        </p:spPr>
        <p:txBody>
          <a:bodyPr/>
          <a:lstStyle/>
          <a:p>
            <a:r>
              <a:rPr lang="en-GB" dirty="0"/>
              <a:t>LA County Crime Data ANALYSIS</a:t>
            </a:r>
            <a:endParaRPr lang="en-US" dirty="0"/>
          </a:p>
        </p:txBody>
      </p:sp>
    </p:spTree>
    <p:extLst>
      <p:ext uri="{BB962C8B-B14F-4D97-AF65-F5344CB8AC3E}">
        <p14:creationId xmlns:p14="http://schemas.microsoft.com/office/powerpoint/2010/main" val="14581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806764" y="475318"/>
            <a:ext cx="4803836"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a:extLst>
              <a:ext uri="{FF2B5EF4-FFF2-40B4-BE49-F238E27FC236}">
                <a16:creationId xmlns:a16="http://schemas.microsoft.com/office/drawing/2014/main" id="{39F9DFFD-1C27-98A2-B6D1-8A6CB7B391DF}"/>
              </a:ext>
            </a:extLst>
          </p:cNvPr>
          <p:cNvPicPr>
            <a:picLocks noChangeAspect="1"/>
          </p:cNvPicPr>
          <p:nvPr/>
        </p:nvPicPr>
        <p:blipFill>
          <a:blip r:embed="rId2"/>
          <a:stretch>
            <a:fillRect/>
          </a:stretch>
        </p:blipFill>
        <p:spPr>
          <a:xfrm>
            <a:off x="1463261" y="1025394"/>
            <a:ext cx="8870019" cy="5180990"/>
          </a:xfrm>
          <a:prstGeom prst="rect">
            <a:avLst/>
          </a:prstGeom>
        </p:spPr>
      </p:pic>
    </p:spTree>
    <p:extLst>
      <p:ext uri="{BB962C8B-B14F-4D97-AF65-F5344CB8AC3E}">
        <p14:creationId xmlns:p14="http://schemas.microsoft.com/office/powerpoint/2010/main" val="17014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806764" y="475318"/>
            <a:ext cx="4803836"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by Month</a:t>
            </a:r>
            <a:r>
              <a:rPr lang="en-IN" sz="2000" b="1" i="0" dirty="0">
                <a:solidFill>
                  <a:srgbClr val="1B1B1B"/>
                </a:solidFill>
                <a:effectLst/>
                <a:latin typeface="Lato" panose="020F0502020204030204" pitchFamily="34" charset="0"/>
              </a:rPr>
              <a:t> </a:t>
            </a:r>
            <a:endParaRPr lang="en-DE" sz="2000" dirty="0"/>
          </a:p>
        </p:txBody>
      </p:sp>
      <p:pic>
        <p:nvPicPr>
          <p:cNvPr id="4" name="Picture 3">
            <a:extLst>
              <a:ext uri="{FF2B5EF4-FFF2-40B4-BE49-F238E27FC236}">
                <a16:creationId xmlns:a16="http://schemas.microsoft.com/office/drawing/2014/main" id="{B3EC4BC9-4C6E-ADCB-D249-6E686692FCCC}"/>
              </a:ext>
            </a:extLst>
          </p:cNvPr>
          <p:cNvPicPr>
            <a:picLocks noChangeAspect="1"/>
          </p:cNvPicPr>
          <p:nvPr/>
        </p:nvPicPr>
        <p:blipFill>
          <a:blip r:embed="rId2"/>
          <a:stretch>
            <a:fillRect/>
          </a:stretch>
        </p:blipFill>
        <p:spPr>
          <a:xfrm>
            <a:off x="0" y="1372829"/>
            <a:ext cx="12192000" cy="4112342"/>
          </a:xfrm>
          <a:prstGeom prst="rect">
            <a:avLst/>
          </a:prstGeom>
        </p:spPr>
      </p:pic>
    </p:spTree>
    <p:extLst>
      <p:ext uri="{BB962C8B-B14F-4D97-AF65-F5344CB8AC3E}">
        <p14:creationId xmlns:p14="http://schemas.microsoft.com/office/powerpoint/2010/main" val="189068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32310" y="474123"/>
            <a:ext cx="613949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During Holiday Season</a:t>
            </a:r>
            <a:endParaRPr lang="en-DE" sz="2000" dirty="0"/>
          </a:p>
        </p:txBody>
      </p:sp>
      <p:pic>
        <p:nvPicPr>
          <p:cNvPr id="3" name="Picture 2">
            <a:extLst>
              <a:ext uri="{FF2B5EF4-FFF2-40B4-BE49-F238E27FC236}">
                <a16:creationId xmlns:a16="http://schemas.microsoft.com/office/drawing/2014/main" id="{BFAB93BA-89C2-EAB5-2C0A-87C735AB9FDE}"/>
              </a:ext>
            </a:extLst>
          </p:cNvPr>
          <p:cNvPicPr>
            <a:picLocks noChangeAspect="1"/>
          </p:cNvPicPr>
          <p:nvPr/>
        </p:nvPicPr>
        <p:blipFill>
          <a:blip r:embed="rId2"/>
          <a:stretch>
            <a:fillRect/>
          </a:stretch>
        </p:blipFill>
        <p:spPr>
          <a:xfrm>
            <a:off x="0" y="1232062"/>
            <a:ext cx="12192000" cy="4566404"/>
          </a:xfrm>
          <a:prstGeom prst="rect">
            <a:avLst/>
          </a:prstGeom>
        </p:spPr>
      </p:pic>
    </p:spTree>
    <p:extLst>
      <p:ext uri="{BB962C8B-B14F-4D97-AF65-F5344CB8AC3E}">
        <p14:creationId xmlns:p14="http://schemas.microsoft.com/office/powerpoint/2010/main" val="377824934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{3C66D3C8-7D79-4803-953E-494CD1C66B0B}tf67328976_win32</Template>
  <TotalTime>144</TotalTime>
  <Words>817</Words>
  <Application>Microsoft Office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Consolas</vt:lpstr>
      <vt:lpstr>Lato</vt:lpstr>
      <vt:lpstr>Tenorite</vt:lpstr>
      <vt:lpstr>Office Theme</vt:lpstr>
      <vt:lpstr>Los Angeles COVID and Crime Data Analysis (2021-2022)</vt:lpstr>
      <vt:lpstr>AGENDA</vt:lpstr>
      <vt:lpstr>INTRODUCTION</vt:lpstr>
      <vt:lpstr>Data Sets</vt:lpstr>
      <vt:lpstr>LA County COVID Cases from 2020 to march 2023:  COVID cases and deaths for LA County and California State. Updated daily.  Data source: Johns Hopkins University (https://coronavirus.jhu.edu/us-map)   LA County Crime Data from 2020 to Present: This dataset reflects incidents of crime in the City of Los Angeles dating back to 2020. This data is transcribed from original crime reports that are typed on paper</vt:lpstr>
      <vt:lpstr>LA County Crime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County COVID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analysis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COVID and Crime Data Analysis (2021-2022)</dc:title>
  <dc:creator>Singh, Prem Prakash</dc:creator>
  <cp:lastModifiedBy>Singh, Prem Prakash</cp:lastModifiedBy>
  <cp:revision>1</cp:revision>
  <dcterms:created xsi:type="dcterms:W3CDTF">2024-01-17T12:21:02Z</dcterms:created>
  <dcterms:modified xsi:type="dcterms:W3CDTF">2024-01-17T14:45:46Z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