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4" r:id="rId13"/>
    <p:sldId id="268" r:id="rId14"/>
  </p:sldIdLst>
  <p:sldSz cx="18288000" cy="10287000"/>
  <p:notesSz cx="6858000" cy="9144000"/>
  <p:embeddedFontLst>
    <p:embeddedFont>
      <p:font typeface="Playfair Display 1" panose="020B0604020202020204" charset="0"/>
      <p:regular r:id="rId15"/>
    </p:embeddedFont>
    <p:embeddedFont>
      <p:font typeface="Playfair Display 2" panose="020B0604020202020204" charset="0"/>
      <p:regular r:id="rId16"/>
    </p:embeddedFont>
    <p:embeddedFont>
      <p:font typeface="Public Sans" panose="020B0604020202020204" charset="0"/>
      <p:regular r:id="rId17"/>
    </p:embeddedFont>
    <p:embeddedFont>
      <p:font typeface="Public Sans Bold" panose="020B0604020202020204" charset="0"/>
      <p:regular r:id="rId18"/>
    </p:embeddedFont>
    <p:embeddedFont>
      <p:font typeface="Public Sans Italics"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4" d="100"/>
          <a:sy n="44" d="100"/>
        </p:scale>
        <p:origin x="1020"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706" y="4514765"/>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06882" y="2677978"/>
            <a:ext cx="16408332" cy="1574850"/>
          </a:xfrm>
          <a:prstGeom prst="rect">
            <a:avLst/>
          </a:prstGeom>
        </p:spPr>
        <p:txBody>
          <a:bodyPr lIns="0" tIns="0" rIns="0" bIns="0" rtlCol="0" anchor="t">
            <a:spAutoFit/>
          </a:bodyPr>
          <a:lstStyle/>
          <a:p>
            <a:pPr algn="l">
              <a:lnSpc>
                <a:spcPts val="11611"/>
              </a:lnSpc>
            </a:pPr>
            <a:r>
              <a:rPr lang="en-US" sz="12759" spc="63">
                <a:solidFill>
                  <a:srgbClr val="2B2C30"/>
                </a:solidFill>
                <a:latin typeface="Playfair Display 1"/>
                <a:ea typeface="Playfair Display 1"/>
                <a:cs typeface="Playfair Display 1"/>
                <a:sym typeface="Playfair Display 1"/>
              </a:rPr>
              <a:t>Dream Interpretation</a:t>
            </a:r>
          </a:p>
        </p:txBody>
      </p:sp>
      <p:sp>
        <p:nvSpPr>
          <p:cNvPr id="4" name="TextBox 4"/>
          <p:cNvSpPr txBox="1"/>
          <p:nvPr/>
        </p:nvSpPr>
        <p:spPr>
          <a:xfrm>
            <a:off x="1016407" y="8917305"/>
            <a:ext cx="7862435" cy="426720"/>
          </a:xfrm>
          <a:prstGeom prst="rect">
            <a:avLst/>
          </a:prstGeom>
        </p:spPr>
        <p:txBody>
          <a:bodyPr lIns="0" tIns="0" rIns="0" bIns="0" rtlCol="0" anchor="t">
            <a:spAutoFit/>
          </a:bodyPr>
          <a:lstStyle/>
          <a:p>
            <a:pPr algn="l">
              <a:lnSpc>
                <a:spcPts val="3450"/>
              </a:lnSpc>
            </a:pPr>
            <a:r>
              <a:rPr lang="en-US" sz="2300">
                <a:solidFill>
                  <a:srgbClr val="2B2C30"/>
                </a:solidFill>
                <a:latin typeface="Public Sans"/>
                <a:ea typeface="Public Sans"/>
                <a:cs typeface="Public Sans"/>
                <a:sym typeface="Public Sans"/>
              </a:rPr>
              <a:t>Team - Alt f4</a:t>
            </a:r>
          </a:p>
        </p:txBody>
      </p:sp>
      <p:sp>
        <p:nvSpPr>
          <p:cNvPr id="5" name="TextBox 5"/>
          <p:cNvSpPr txBox="1"/>
          <p:nvPr/>
        </p:nvSpPr>
        <p:spPr>
          <a:xfrm>
            <a:off x="14433125" y="9154196"/>
            <a:ext cx="2268620" cy="236782"/>
          </a:xfrm>
          <a:prstGeom prst="rect">
            <a:avLst/>
          </a:prstGeom>
        </p:spPr>
        <p:txBody>
          <a:bodyPr lIns="0" tIns="0" rIns="0" bIns="0" rtlCol="0" anchor="t">
            <a:spAutoFit/>
          </a:bodyPr>
          <a:lstStyle/>
          <a:p>
            <a:pPr algn="l">
              <a:lnSpc>
                <a:spcPts val="1614"/>
              </a:lnSpc>
            </a:pPr>
            <a:r>
              <a:rPr lang="en-US" sz="1773" b="1" spc="402">
                <a:solidFill>
                  <a:srgbClr val="2B2C30"/>
                </a:solidFill>
                <a:latin typeface="Public Sans Bold"/>
                <a:ea typeface="Public Sans Bold"/>
                <a:cs typeface="Public Sans Bold"/>
                <a:sym typeface="Public Sans Bold"/>
              </a:rPr>
              <a:t>INNOVERSE 12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Freeform 2"/>
          <p:cNvSpPr/>
          <p:nvPr/>
        </p:nvSpPr>
        <p:spPr>
          <a:xfrm>
            <a:off x="415524" y="489285"/>
            <a:ext cx="17456953" cy="9797715"/>
          </a:xfrm>
          <a:custGeom>
            <a:avLst/>
            <a:gdLst/>
            <a:ahLst/>
            <a:cxnLst/>
            <a:rect l="l" t="t" r="r" b="b"/>
            <a:pathLst>
              <a:path w="17456953" h="9797715">
                <a:moveTo>
                  <a:pt x="0" y="0"/>
                </a:moveTo>
                <a:lnTo>
                  <a:pt x="17456952" y="0"/>
                </a:lnTo>
                <a:lnTo>
                  <a:pt x="17456952" y="9797715"/>
                </a:lnTo>
                <a:lnTo>
                  <a:pt x="0" y="9797715"/>
                </a:lnTo>
                <a:lnTo>
                  <a:pt x="0" y="0"/>
                </a:lnTo>
                <a:close/>
              </a:path>
            </a:pathLst>
          </a:custGeom>
          <a:blipFill>
            <a:blip r:embed="rId2"/>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Freeform 2"/>
          <p:cNvSpPr/>
          <p:nvPr/>
        </p:nvSpPr>
        <p:spPr>
          <a:xfrm>
            <a:off x="0" y="430794"/>
            <a:ext cx="17916731" cy="8622427"/>
          </a:xfrm>
          <a:custGeom>
            <a:avLst/>
            <a:gdLst/>
            <a:ahLst/>
            <a:cxnLst/>
            <a:rect l="l" t="t" r="r" b="b"/>
            <a:pathLst>
              <a:path w="17916731" h="8622427">
                <a:moveTo>
                  <a:pt x="0" y="0"/>
                </a:moveTo>
                <a:lnTo>
                  <a:pt x="17916731" y="0"/>
                </a:lnTo>
                <a:lnTo>
                  <a:pt x="17916731" y="8622427"/>
                </a:lnTo>
                <a:lnTo>
                  <a:pt x="0" y="8622427"/>
                </a:lnTo>
                <a:lnTo>
                  <a:pt x="0" y="0"/>
                </a:lnTo>
                <a:close/>
              </a:path>
            </a:pathLst>
          </a:custGeom>
          <a:blipFill>
            <a:blip r:embed="rId2"/>
            <a:stretch>
              <a:fillRect/>
            </a:stretch>
          </a:blipFill>
        </p:spPr>
      </p:sp>
      <p:sp>
        <p:nvSpPr>
          <p:cNvPr id="3" name="TextBox 3"/>
          <p:cNvSpPr txBox="1"/>
          <p:nvPr/>
        </p:nvSpPr>
        <p:spPr>
          <a:xfrm>
            <a:off x="339083" y="9191625"/>
            <a:ext cx="14055130" cy="1021346"/>
          </a:xfrm>
          <a:prstGeom prst="rect">
            <a:avLst/>
          </a:prstGeom>
        </p:spPr>
        <p:txBody>
          <a:bodyPr lIns="0" tIns="0" rIns="0" bIns="0" rtlCol="0" anchor="t">
            <a:spAutoFit/>
          </a:bodyPr>
          <a:lstStyle/>
          <a:p>
            <a:pPr algn="ctr">
              <a:lnSpc>
                <a:spcPts val="4080"/>
              </a:lnSpc>
            </a:pPr>
            <a:r>
              <a:rPr lang="en-US" sz="2914" b="1" spc="661">
                <a:solidFill>
                  <a:srgbClr val="000000"/>
                </a:solidFill>
                <a:latin typeface="Public Sans Bold"/>
                <a:ea typeface="Public Sans Bold"/>
                <a:cs typeface="Public Sans Bold"/>
                <a:sym typeface="Public Sans Bold"/>
              </a:rPr>
              <a:t>GITHUB: HTTPS://GITHUB.COM/ROHITH-KAKI/KENSHO/</a:t>
            </a:r>
          </a:p>
          <a:p>
            <a:pPr algn="ctr">
              <a:lnSpc>
                <a:spcPts val="4080"/>
              </a:lnSpc>
              <a:spcBef>
                <a:spcPct val="0"/>
              </a:spcBef>
            </a:pPr>
            <a:endParaRPr lang="en-US" sz="2914" b="1" spc="661">
              <a:solidFill>
                <a:srgbClr val="000000"/>
              </a:solidFill>
              <a:latin typeface="Public Sans Bold"/>
              <a:ea typeface="Public Sans Bold"/>
              <a:cs typeface="Public Sans Bold"/>
              <a:sym typeface="Public Sans Bo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994579" y="2431507"/>
            <a:ext cx="16242893" cy="8895710"/>
          </a:xfrm>
          <a:prstGeom prst="rect">
            <a:avLst/>
          </a:prstGeom>
        </p:spPr>
        <p:txBody>
          <a:bodyPr lIns="0" tIns="0" rIns="0" bIns="0" rtlCol="0" anchor="t">
            <a:spAutoFit/>
          </a:bodyPr>
          <a:lstStyle/>
          <a:p>
            <a:pPr algn="l">
              <a:lnSpc>
                <a:spcPts val="7865"/>
              </a:lnSpc>
            </a:pPr>
            <a:r>
              <a:rPr lang="en-US" sz="6050" spc="30">
                <a:solidFill>
                  <a:srgbClr val="2B2C30"/>
                </a:solidFill>
                <a:latin typeface="Playfair Display 2"/>
                <a:ea typeface="Playfair Display 2"/>
                <a:cs typeface="Playfair Display 2"/>
                <a:sym typeface="Playfair Display 2"/>
              </a:rPr>
              <a:t>This UI can contextualize dreams, and consider the dream’s content, themes, and symbols about the dreamer’s current life circumstances and emotional state. With this we can now reliably interpret dreams and find out underlying emotions and reasons that trigger certain aspects of a dream.</a:t>
            </a:r>
          </a:p>
          <a:p>
            <a:pPr algn="l">
              <a:lnSpc>
                <a:spcPts val="7865"/>
              </a:lnSpc>
            </a:pPr>
            <a:endParaRPr lang="en-US" sz="6050" spc="30">
              <a:solidFill>
                <a:srgbClr val="2B2C30"/>
              </a:solidFill>
              <a:latin typeface="Playfair Display 2"/>
              <a:ea typeface="Playfair Display 2"/>
              <a:cs typeface="Playfair Display 2"/>
              <a:sym typeface="Playfair Display 2"/>
            </a:endParaRPr>
          </a:p>
          <a:p>
            <a:pPr algn="l">
              <a:lnSpc>
                <a:spcPts val="7865"/>
              </a:lnSpc>
            </a:pPr>
            <a:endParaRPr lang="en-US" sz="6050" spc="30">
              <a:solidFill>
                <a:srgbClr val="2B2C30"/>
              </a:solidFill>
              <a:latin typeface="Playfair Display 2"/>
              <a:ea typeface="Playfair Display 2"/>
              <a:cs typeface="Playfair Display 2"/>
              <a:sym typeface="Playfair Display 2"/>
            </a:endParaRPr>
          </a:p>
        </p:txBody>
      </p:sp>
      <p:sp>
        <p:nvSpPr>
          <p:cNvPr id="3" name="TextBox 3"/>
          <p:cNvSpPr txBox="1"/>
          <p:nvPr/>
        </p:nvSpPr>
        <p:spPr>
          <a:xfrm>
            <a:off x="1006871" y="942975"/>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CONCLUSION</a:t>
            </a:r>
          </a:p>
        </p:txBody>
      </p:sp>
      <p:sp>
        <p:nvSpPr>
          <p:cNvPr id="4" name="AutoShape 4"/>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28700" y="2585640"/>
            <a:ext cx="16230600" cy="4929715"/>
          </a:xfrm>
          <a:prstGeom prst="rect">
            <a:avLst/>
          </a:prstGeom>
        </p:spPr>
        <p:txBody>
          <a:bodyPr lIns="0" tIns="0" rIns="0" bIns="0" rtlCol="0" anchor="t">
            <a:spAutoFit/>
          </a:bodyPr>
          <a:lstStyle/>
          <a:p>
            <a:pPr algn="l">
              <a:lnSpc>
                <a:spcPts val="5709"/>
              </a:lnSpc>
            </a:pPr>
            <a:r>
              <a:rPr lang="en-US" sz="4392" spc="21">
                <a:solidFill>
                  <a:srgbClr val="2B2C30"/>
                </a:solidFill>
                <a:latin typeface="Playfair Display 2"/>
                <a:ea typeface="Playfair Display 2"/>
                <a:cs typeface="Playfair Display 2"/>
                <a:sym typeface="Playfair Display 2"/>
              </a:rPr>
              <a:t>[1] https://www.freud.org.uk/education/resources/the-interpretation-of-dreams/freuds-method-for-interpreting-dreams/#:~:text=Freud's%20method%20for%20interpreting%20dreams%20was%20very%20simple.&amp;text=He%20called%20this%20method%20free,fulfilments%20of%20repressed%20infantile%20wishes. </a:t>
            </a:r>
          </a:p>
          <a:p>
            <a:pPr algn="l">
              <a:lnSpc>
                <a:spcPts val="4954"/>
              </a:lnSpc>
            </a:pPr>
            <a:endParaRPr lang="en-US" sz="4392" spc="21">
              <a:solidFill>
                <a:srgbClr val="2B2C30"/>
              </a:solidFill>
              <a:latin typeface="Playfair Display 2"/>
              <a:ea typeface="Playfair Display 2"/>
              <a:cs typeface="Playfair Display 2"/>
              <a:sym typeface="Playfair Display 2"/>
            </a:endParaRPr>
          </a:p>
        </p:txBody>
      </p:sp>
      <p:sp>
        <p:nvSpPr>
          <p:cNvPr id="3" name="TextBox 3"/>
          <p:cNvSpPr txBox="1"/>
          <p:nvPr/>
        </p:nvSpPr>
        <p:spPr>
          <a:xfrm>
            <a:off x="1006871" y="942975"/>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REFERENCES</a:t>
            </a:r>
          </a:p>
        </p:txBody>
      </p:sp>
      <p:sp>
        <p:nvSpPr>
          <p:cNvPr id="4" name="AutoShape 4"/>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28700" y="2692571"/>
            <a:ext cx="16242893" cy="5923910"/>
          </a:xfrm>
          <a:prstGeom prst="rect">
            <a:avLst/>
          </a:prstGeom>
        </p:spPr>
        <p:txBody>
          <a:bodyPr lIns="0" tIns="0" rIns="0" bIns="0" rtlCol="0" anchor="t">
            <a:spAutoFit/>
          </a:bodyPr>
          <a:lstStyle/>
          <a:p>
            <a:pPr algn="l">
              <a:lnSpc>
                <a:spcPts val="7865"/>
              </a:lnSpc>
            </a:pPr>
            <a:r>
              <a:rPr lang="en-US" sz="6050" spc="30">
                <a:solidFill>
                  <a:srgbClr val="2B2C30"/>
                </a:solidFill>
                <a:latin typeface="Playfair Display 2"/>
                <a:ea typeface="Playfair Display 2"/>
                <a:cs typeface="Playfair Display 2"/>
                <a:sym typeface="Playfair Display 2"/>
              </a:rPr>
              <a:t>In this rapidly developing healthcare industry, diagnosing and treating mental health problems has gained traction. This field however, has seen no technological improvements in the recent years. </a:t>
            </a:r>
          </a:p>
          <a:p>
            <a:pPr algn="l">
              <a:lnSpc>
                <a:spcPts val="7865"/>
              </a:lnSpc>
            </a:pPr>
            <a:endParaRPr lang="en-US" sz="6050" spc="30">
              <a:solidFill>
                <a:srgbClr val="2B2C30"/>
              </a:solidFill>
              <a:latin typeface="Playfair Display 2"/>
              <a:ea typeface="Playfair Display 2"/>
              <a:cs typeface="Playfair Display 2"/>
              <a:sym typeface="Playfair Display 2"/>
            </a:endParaRPr>
          </a:p>
        </p:txBody>
      </p:sp>
      <p:sp>
        <p:nvSpPr>
          <p:cNvPr id="3" name="TextBox 3"/>
          <p:cNvSpPr txBox="1"/>
          <p:nvPr/>
        </p:nvSpPr>
        <p:spPr>
          <a:xfrm>
            <a:off x="1006871" y="942975"/>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PROBLEM STATEMENT</a:t>
            </a:r>
          </a:p>
        </p:txBody>
      </p:sp>
      <p:sp>
        <p:nvSpPr>
          <p:cNvPr id="4" name="AutoShape 4"/>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28700" y="2692571"/>
            <a:ext cx="16242893" cy="5923910"/>
          </a:xfrm>
          <a:prstGeom prst="rect">
            <a:avLst/>
          </a:prstGeom>
        </p:spPr>
        <p:txBody>
          <a:bodyPr lIns="0" tIns="0" rIns="0" bIns="0" rtlCol="0" anchor="t">
            <a:spAutoFit/>
          </a:bodyPr>
          <a:lstStyle/>
          <a:p>
            <a:pPr algn="l">
              <a:lnSpc>
                <a:spcPts val="7865"/>
              </a:lnSpc>
            </a:pPr>
            <a:r>
              <a:rPr lang="en-US" sz="6050" spc="30">
                <a:solidFill>
                  <a:srgbClr val="2B2C30"/>
                </a:solidFill>
                <a:latin typeface="Playfair Display 2"/>
                <a:ea typeface="Playfair Display 2"/>
                <a:cs typeface="Playfair Display 2"/>
                <a:sym typeface="Playfair Display 2"/>
              </a:rPr>
              <a:t>We aim to make an LLM-based dream interpretation model that will aid the psychiatrist in making a better and faster diagnosis of  a patients with psychological disorders by giving an interpretation to the dreams and making it easier to contemplate. </a:t>
            </a:r>
          </a:p>
        </p:txBody>
      </p:sp>
      <p:sp>
        <p:nvSpPr>
          <p:cNvPr id="3" name="TextBox 3"/>
          <p:cNvSpPr txBox="1"/>
          <p:nvPr/>
        </p:nvSpPr>
        <p:spPr>
          <a:xfrm>
            <a:off x="1006871" y="942975"/>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SOLUTION</a:t>
            </a:r>
          </a:p>
        </p:txBody>
      </p:sp>
      <p:sp>
        <p:nvSpPr>
          <p:cNvPr id="4" name="AutoShape 4"/>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Freeform 2"/>
          <p:cNvSpPr/>
          <p:nvPr/>
        </p:nvSpPr>
        <p:spPr>
          <a:xfrm>
            <a:off x="16701746" y="8616481"/>
            <a:ext cx="535737" cy="727544"/>
          </a:xfrm>
          <a:custGeom>
            <a:avLst/>
            <a:gdLst/>
            <a:ahLst/>
            <a:cxnLst/>
            <a:rect l="l" t="t" r="r" b="b"/>
            <a:pathLst>
              <a:path w="535737" h="727544">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06871" y="942975"/>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WORKFLOW</a:t>
            </a:r>
          </a:p>
        </p:txBody>
      </p:sp>
      <p:sp>
        <p:nvSpPr>
          <p:cNvPr id="4" name="AutoShape 4"/>
          <p:cNvSpPr/>
          <p:nvPr/>
        </p:nvSpPr>
        <p:spPr>
          <a:xfrm flipV="1">
            <a:off x="-7086597" y="1760761"/>
            <a:ext cx="16230594" cy="38509"/>
          </a:xfrm>
          <a:prstGeom prst="line">
            <a:avLst/>
          </a:prstGeom>
          <a:ln w="9525" cap="flat">
            <a:solidFill>
              <a:srgbClr val="2B2C30"/>
            </a:solidFill>
            <a:prstDash val="solid"/>
            <a:headEnd type="none" w="sm" len="sm"/>
            <a:tailEnd type="none" w="sm" len="sm"/>
          </a:ln>
        </p:spPr>
      </p:sp>
      <p:grpSp>
        <p:nvGrpSpPr>
          <p:cNvPr id="5" name="Group 5"/>
          <p:cNvGrpSpPr/>
          <p:nvPr/>
        </p:nvGrpSpPr>
        <p:grpSpPr>
          <a:xfrm>
            <a:off x="0" y="1965957"/>
            <a:ext cx="19126241" cy="8333678"/>
            <a:chOff x="0" y="0"/>
            <a:chExt cx="5817424" cy="2534766"/>
          </a:xfrm>
        </p:grpSpPr>
        <p:sp>
          <p:nvSpPr>
            <p:cNvPr id="6" name="Freeform 6"/>
            <p:cNvSpPr/>
            <p:nvPr/>
          </p:nvSpPr>
          <p:spPr>
            <a:xfrm>
              <a:off x="0" y="0"/>
              <a:ext cx="5817424" cy="2534766"/>
            </a:xfrm>
            <a:custGeom>
              <a:avLst/>
              <a:gdLst/>
              <a:ahLst/>
              <a:cxnLst/>
              <a:rect l="l" t="t" r="r" b="b"/>
              <a:pathLst>
                <a:path w="5817424" h="2534766">
                  <a:moveTo>
                    <a:pt x="0" y="0"/>
                  </a:moveTo>
                  <a:lnTo>
                    <a:pt x="5817424" y="0"/>
                  </a:lnTo>
                  <a:lnTo>
                    <a:pt x="5817424" y="2534766"/>
                  </a:lnTo>
                  <a:lnTo>
                    <a:pt x="0" y="2534766"/>
                  </a:lnTo>
                  <a:close/>
                </a:path>
              </a:pathLst>
            </a:custGeom>
            <a:solidFill>
              <a:srgbClr val="000000">
                <a:alpha val="0"/>
              </a:srgbClr>
            </a:solidFill>
            <a:ln w="9525" cap="sq">
              <a:solidFill>
                <a:srgbClr val="2B2C30"/>
              </a:solidFill>
              <a:prstDash val="solid"/>
              <a:miter/>
            </a:ln>
          </p:spPr>
        </p:sp>
        <p:sp>
          <p:nvSpPr>
            <p:cNvPr id="7" name="TextBox 7"/>
            <p:cNvSpPr txBox="1"/>
            <p:nvPr/>
          </p:nvSpPr>
          <p:spPr>
            <a:xfrm>
              <a:off x="0" y="-28575"/>
              <a:ext cx="5817424" cy="2563341"/>
            </a:xfrm>
            <a:prstGeom prst="rect">
              <a:avLst/>
            </a:prstGeom>
          </p:spPr>
          <p:txBody>
            <a:bodyPr lIns="68580" tIns="68580" rIns="68580" bIns="68580" rtlCol="0" anchor="ctr"/>
            <a:lstStyle/>
            <a:p>
              <a:pPr algn="ctr">
                <a:lnSpc>
                  <a:spcPts val="1889"/>
                </a:lnSpc>
              </a:pPr>
              <a:endParaRPr/>
            </a:p>
          </p:txBody>
        </p:sp>
      </p:grpSp>
      <p:grpSp>
        <p:nvGrpSpPr>
          <p:cNvPr id="8" name="Group 8"/>
          <p:cNvGrpSpPr/>
          <p:nvPr/>
        </p:nvGrpSpPr>
        <p:grpSpPr>
          <a:xfrm>
            <a:off x="619666" y="2137691"/>
            <a:ext cx="17005011" cy="8149309"/>
            <a:chOff x="0" y="0"/>
            <a:chExt cx="22673348" cy="10865746"/>
          </a:xfrm>
        </p:grpSpPr>
        <p:pic>
          <p:nvPicPr>
            <p:cNvPr id="9" name="Picture 9"/>
            <p:cNvPicPr>
              <a:picLocks noChangeAspect="1"/>
            </p:cNvPicPr>
            <p:nvPr/>
          </p:nvPicPr>
          <p:blipFill>
            <a:blip r:embed="rId4"/>
            <a:srcRect t="3131" b="3131"/>
            <a:stretch>
              <a:fillRect/>
            </a:stretch>
          </p:blipFill>
          <p:spPr>
            <a:xfrm>
              <a:off x="0" y="0"/>
              <a:ext cx="22673348" cy="10865746"/>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16407" y="3111146"/>
            <a:ext cx="9509685" cy="1961510"/>
          </a:xfrm>
          <a:prstGeom prst="rect">
            <a:avLst/>
          </a:prstGeom>
        </p:spPr>
        <p:txBody>
          <a:bodyPr lIns="0" tIns="0" rIns="0" bIns="0" rtlCol="0" anchor="t">
            <a:spAutoFit/>
          </a:bodyPr>
          <a:lstStyle/>
          <a:p>
            <a:pPr algn="l">
              <a:lnSpc>
                <a:spcPts val="7865"/>
              </a:lnSpc>
            </a:pPr>
            <a:r>
              <a:rPr lang="en-US" sz="6050" spc="30">
                <a:solidFill>
                  <a:srgbClr val="2B2C30"/>
                </a:solidFill>
                <a:latin typeface="Playfair Display 2"/>
                <a:ea typeface="Playfair Display 2"/>
                <a:cs typeface="Playfair Display 2"/>
                <a:sym typeface="Playfair Display 2"/>
              </a:rPr>
              <a:t>Lets look at how this is technically feasable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06871" y="942975"/>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TECH STACK</a:t>
            </a:r>
          </a:p>
        </p:txBody>
      </p:sp>
      <p:sp>
        <p:nvSpPr>
          <p:cNvPr id="3" name="AutoShape 3"/>
          <p:cNvSpPr/>
          <p:nvPr/>
        </p:nvSpPr>
        <p:spPr>
          <a:xfrm flipV="1">
            <a:off x="-7086597" y="1760761"/>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7498385" y="6255798"/>
            <a:ext cx="3409566" cy="784473"/>
          </a:xfrm>
          <a:prstGeom prst="rect">
            <a:avLst/>
          </a:prstGeom>
        </p:spPr>
        <p:txBody>
          <a:bodyPr lIns="0" tIns="0" rIns="0" bIns="0" rtlCol="0" anchor="t">
            <a:spAutoFit/>
          </a:bodyPr>
          <a:lstStyle/>
          <a:p>
            <a:pPr algn="l">
              <a:lnSpc>
                <a:spcPts val="3181"/>
              </a:lnSpc>
            </a:pPr>
            <a:r>
              <a:rPr lang="en-US" sz="1988">
                <a:solidFill>
                  <a:srgbClr val="2B2C30"/>
                </a:solidFill>
                <a:latin typeface="Public Sans"/>
                <a:ea typeface="Public Sans"/>
                <a:cs typeface="Public Sans"/>
                <a:sym typeface="Public Sans"/>
              </a:rPr>
              <a:t>To use LLIAMA 2 model with 7 billion parameters.</a:t>
            </a:r>
          </a:p>
        </p:txBody>
      </p:sp>
      <p:sp>
        <p:nvSpPr>
          <p:cNvPr id="5" name="TextBox 5"/>
          <p:cNvSpPr txBox="1"/>
          <p:nvPr/>
        </p:nvSpPr>
        <p:spPr>
          <a:xfrm>
            <a:off x="7498385" y="5216523"/>
            <a:ext cx="3077621" cy="493599"/>
          </a:xfrm>
          <a:prstGeom prst="rect">
            <a:avLst/>
          </a:prstGeom>
        </p:spPr>
        <p:txBody>
          <a:bodyPr lIns="0" tIns="0" rIns="0" bIns="0" rtlCol="0" anchor="t">
            <a:spAutoFit/>
          </a:bodyPr>
          <a:lstStyle/>
          <a:p>
            <a:pPr algn="l">
              <a:lnSpc>
                <a:spcPts val="3844"/>
              </a:lnSpc>
            </a:pPr>
            <a:r>
              <a:rPr lang="en-US" sz="3203" i="1">
                <a:solidFill>
                  <a:srgbClr val="2B2C30"/>
                </a:solidFill>
                <a:latin typeface="Public Sans Italics"/>
                <a:ea typeface="Public Sans Italics"/>
                <a:cs typeface="Public Sans Italics"/>
                <a:sym typeface="Public Sans Italics"/>
              </a:rPr>
              <a:t>Huggingface</a:t>
            </a:r>
          </a:p>
        </p:txBody>
      </p:sp>
      <p:sp>
        <p:nvSpPr>
          <p:cNvPr id="6" name="TextBox 6"/>
          <p:cNvSpPr txBox="1"/>
          <p:nvPr/>
        </p:nvSpPr>
        <p:spPr>
          <a:xfrm>
            <a:off x="7498385" y="5691072"/>
            <a:ext cx="3077621" cy="482077"/>
          </a:xfrm>
          <a:prstGeom prst="rect">
            <a:avLst/>
          </a:prstGeom>
        </p:spPr>
        <p:txBody>
          <a:bodyPr lIns="0" tIns="0" rIns="0" bIns="0" rtlCol="0" anchor="t">
            <a:spAutoFit/>
          </a:bodyPr>
          <a:lstStyle/>
          <a:p>
            <a:pPr algn="l">
              <a:lnSpc>
                <a:spcPts val="3712"/>
              </a:lnSpc>
            </a:pPr>
            <a:r>
              <a:rPr lang="en-US" sz="3093" b="1">
                <a:solidFill>
                  <a:srgbClr val="2B2C30"/>
                </a:solidFill>
                <a:latin typeface="Public Sans Bold"/>
                <a:ea typeface="Public Sans Bold"/>
                <a:cs typeface="Public Sans Bold"/>
                <a:sym typeface="Public Sans Bold"/>
              </a:rPr>
              <a:t>3</a:t>
            </a:r>
          </a:p>
        </p:txBody>
      </p:sp>
      <p:sp>
        <p:nvSpPr>
          <p:cNvPr id="7" name="TextBox 7"/>
          <p:cNvSpPr txBox="1"/>
          <p:nvPr/>
        </p:nvSpPr>
        <p:spPr>
          <a:xfrm>
            <a:off x="192109" y="6255798"/>
            <a:ext cx="3409566" cy="1184361"/>
          </a:xfrm>
          <a:prstGeom prst="rect">
            <a:avLst/>
          </a:prstGeom>
        </p:spPr>
        <p:txBody>
          <a:bodyPr lIns="0" tIns="0" rIns="0" bIns="0" rtlCol="0" anchor="t">
            <a:spAutoFit/>
          </a:bodyPr>
          <a:lstStyle/>
          <a:p>
            <a:pPr algn="l">
              <a:lnSpc>
                <a:spcPts val="3181"/>
              </a:lnSpc>
            </a:pPr>
            <a:r>
              <a:rPr lang="en-US" sz="1988" dirty="0">
                <a:solidFill>
                  <a:srgbClr val="2B2C30"/>
                </a:solidFill>
                <a:latin typeface="Public Sans"/>
                <a:ea typeface="Public Sans"/>
                <a:cs typeface="Public Sans"/>
                <a:sym typeface="Public Sans"/>
              </a:rPr>
              <a:t>We use </a:t>
            </a:r>
            <a:r>
              <a:rPr lang="en-US" sz="1988" dirty="0" err="1">
                <a:solidFill>
                  <a:srgbClr val="2B2C30"/>
                </a:solidFill>
                <a:latin typeface="Public Sans"/>
                <a:ea typeface="Public Sans"/>
                <a:cs typeface="Public Sans"/>
                <a:sym typeface="Public Sans"/>
              </a:rPr>
              <a:t>langchain</a:t>
            </a:r>
            <a:r>
              <a:rPr lang="en-US" sz="1988" dirty="0">
                <a:solidFill>
                  <a:srgbClr val="2B2C30"/>
                </a:solidFill>
                <a:latin typeface="Public Sans"/>
                <a:ea typeface="Public Sans"/>
                <a:cs typeface="Public Sans"/>
                <a:sym typeface="Public Sans"/>
              </a:rPr>
              <a:t> for conversational feasibility and memory </a:t>
            </a:r>
            <a:r>
              <a:rPr lang="en-US" sz="1988" dirty="0" err="1">
                <a:solidFill>
                  <a:srgbClr val="2B2C30"/>
                </a:solidFill>
                <a:latin typeface="Public Sans"/>
                <a:ea typeface="Public Sans"/>
                <a:cs typeface="Public Sans"/>
                <a:sym typeface="Public Sans"/>
              </a:rPr>
              <a:t>updation</a:t>
            </a:r>
            <a:r>
              <a:rPr lang="en-US" sz="1988" dirty="0">
                <a:solidFill>
                  <a:srgbClr val="2B2C30"/>
                </a:solidFill>
                <a:latin typeface="Public Sans"/>
                <a:ea typeface="Public Sans"/>
                <a:cs typeface="Public Sans"/>
                <a:sym typeface="Public Sans"/>
              </a:rPr>
              <a:t>.</a:t>
            </a:r>
          </a:p>
        </p:txBody>
      </p:sp>
      <p:sp>
        <p:nvSpPr>
          <p:cNvPr id="8" name="TextBox 8"/>
          <p:cNvSpPr txBox="1"/>
          <p:nvPr/>
        </p:nvSpPr>
        <p:spPr>
          <a:xfrm>
            <a:off x="258319" y="5216523"/>
            <a:ext cx="3077621" cy="493599"/>
          </a:xfrm>
          <a:prstGeom prst="rect">
            <a:avLst/>
          </a:prstGeom>
        </p:spPr>
        <p:txBody>
          <a:bodyPr lIns="0" tIns="0" rIns="0" bIns="0" rtlCol="0" anchor="t">
            <a:spAutoFit/>
          </a:bodyPr>
          <a:lstStyle/>
          <a:p>
            <a:pPr algn="l">
              <a:lnSpc>
                <a:spcPts val="3844"/>
              </a:lnSpc>
            </a:pPr>
            <a:r>
              <a:rPr lang="en-US" sz="3203" i="1" dirty="0" err="1">
                <a:solidFill>
                  <a:srgbClr val="2B2C30"/>
                </a:solidFill>
                <a:latin typeface="Public Sans Italics"/>
                <a:ea typeface="Public Sans Italics"/>
                <a:cs typeface="Public Sans Italics"/>
                <a:sym typeface="Public Sans Italics"/>
              </a:rPr>
              <a:t>Langchain</a:t>
            </a:r>
            <a:endParaRPr lang="en-US" sz="3203" i="1" dirty="0">
              <a:solidFill>
                <a:srgbClr val="2B2C30"/>
              </a:solidFill>
              <a:latin typeface="Public Sans Italics"/>
              <a:ea typeface="Public Sans Italics"/>
              <a:cs typeface="Public Sans Italics"/>
              <a:sym typeface="Public Sans Italics"/>
            </a:endParaRPr>
          </a:p>
        </p:txBody>
      </p:sp>
      <p:sp>
        <p:nvSpPr>
          <p:cNvPr id="9" name="TextBox 9"/>
          <p:cNvSpPr txBox="1"/>
          <p:nvPr/>
        </p:nvSpPr>
        <p:spPr>
          <a:xfrm>
            <a:off x="258319" y="5691072"/>
            <a:ext cx="3077621" cy="482077"/>
          </a:xfrm>
          <a:prstGeom prst="rect">
            <a:avLst/>
          </a:prstGeom>
        </p:spPr>
        <p:txBody>
          <a:bodyPr lIns="0" tIns="0" rIns="0" bIns="0" rtlCol="0" anchor="t">
            <a:spAutoFit/>
          </a:bodyPr>
          <a:lstStyle/>
          <a:p>
            <a:pPr algn="l">
              <a:lnSpc>
                <a:spcPts val="3712"/>
              </a:lnSpc>
            </a:pPr>
            <a:r>
              <a:rPr lang="en-US" sz="3093" b="1">
                <a:solidFill>
                  <a:srgbClr val="2B2C30"/>
                </a:solidFill>
                <a:latin typeface="Public Sans Bold"/>
                <a:ea typeface="Public Sans Bold"/>
                <a:cs typeface="Public Sans Bold"/>
                <a:sym typeface="Public Sans Bold"/>
              </a:rPr>
              <a:t>1</a:t>
            </a:r>
          </a:p>
        </p:txBody>
      </p:sp>
      <p:sp>
        <p:nvSpPr>
          <p:cNvPr id="10" name="TextBox 10"/>
          <p:cNvSpPr txBox="1"/>
          <p:nvPr/>
        </p:nvSpPr>
        <p:spPr>
          <a:xfrm>
            <a:off x="3878352" y="6255798"/>
            <a:ext cx="3409566" cy="784473"/>
          </a:xfrm>
          <a:prstGeom prst="rect">
            <a:avLst/>
          </a:prstGeom>
        </p:spPr>
        <p:txBody>
          <a:bodyPr lIns="0" tIns="0" rIns="0" bIns="0" rtlCol="0" anchor="t">
            <a:spAutoFit/>
          </a:bodyPr>
          <a:lstStyle/>
          <a:p>
            <a:pPr algn="l">
              <a:lnSpc>
                <a:spcPts val="3181"/>
              </a:lnSpc>
            </a:pPr>
            <a:r>
              <a:rPr lang="en-US" sz="1988">
                <a:solidFill>
                  <a:srgbClr val="2B2C30"/>
                </a:solidFill>
                <a:latin typeface="Public Sans"/>
                <a:ea typeface="Public Sans"/>
                <a:cs typeface="Public Sans"/>
                <a:sym typeface="Public Sans"/>
              </a:rPr>
              <a:t>Transformes are to ensure tokenization takes place.</a:t>
            </a:r>
          </a:p>
        </p:txBody>
      </p:sp>
      <p:sp>
        <p:nvSpPr>
          <p:cNvPr id="11" name="TextBox 11"/>
          <p:cNvSpPr txBox="1"/>
          <p:nvPr/>
        </p:nvSpPr>
        <p:spPr>
          <a:xfrm>
            <a:off x="3878352" y="5216523"/>
            <a:ext cx="3077621" cy="493599"/>
          </a:xfrm>
          <a:prstGeom prst="rect">
            <a:avLst/>
          </a:prstGeom>
        </p:spPr>
        <p:txBody>
          <a:bodyPr lIns="0" tIns="0" rIns="0" bIns="0" rtlCol="0" anchor="t">
            <a:spAutoFit/>
          </a:bodyPr>
          <a:lstStyle/>
          <a:p>
            <a:pPr algn="l">
              <a:lnSpc>
                <a:spcPts val="3844"/>
              </a:lnSpc>
            </a:pPr>
            <a:r>
              <a:rPr lang="en-US" sz="3203" i="1">
                <a:solidFill>
                  <a:srgbClr val="2B2C30"/>
                </a:solidFill>
                <a:latin typeface="Public Sans Italics"/>
                <a:ea typeface="Public Sans Italics"/>
                <a:cs typeface="Public Sans Italics"/>
                <a:sym typeface="Public Sans Italics"/>
              </a:rPr>
              <a:t>Tranformers</a:t>
            </a:r>
          </a:p>
        </p:txBody>
      </p:sp>
      <p:sp>
        <p:nvSpPr>
          <p:cNvPr id="12" name="TextBox 12"/>
          <p:cNvSpPr txBox="1"/>
          <p:nvPr/>
        </p:nvSpPr>
        <p:spPr>
          <a:xfrm>
            <a:off x="3878352" y="5691072"/>
            <a:ext cx="3077621" cy="482077"/>
          </a:xfrm>
          <a:prstGeom prst="rect">
            <a:avLst/>
          </a:prstGeom>
        </p:spPr>
        <p:txBody>
          <a:bodyPr lIns="0" tIns="0" rIns="0" bIns="0" rtlCol="0" anchor="t">
            <a:spAutoFit/>
          </a:bodyPr>
          <a:lstStyle/>
          <a:p>
            <a:pPr algn="l">
              <a:lnSpc>
                <a:spcPts val="3712"/>
              </a:lnSpc>
            </a:pPr>
            <a:r>
              <a:rPr lang="en-US" sz="3093" b="1">
                <a:solidFill>
                  <a:srgbClr val="2B2C30"/>
                </a:solidFill>
                <a:latin typeface="Public Sans Bold"/>
                <a:ea typeface="Public Sans Bold"/>
                <a:cs typeface="Public Sans Bold"/>
                <a:sym typeface="Public Sans Bold"/>
              </a:rPr>
              <a:t>2</a:t>
            </a:r>
          </a:p>
        </p:txBody>
      </p:sp>
      <p:sp>
        <p:nvSpPr>
          <p:cNvPr id="13" name="TextBox 13"/>
          <p:cNvSpPr txBox="1"/>
          <p:nvPr/>
        </p:nvSpPr>
        <p:spPr>
          <a:xfrm>
            <a:off x="11118418" y="6255798"/>
            <a:ext cx="3409566" cy="784473"/>
          </a:xfrm>
          <a:prstGeom prst="rect">
            <a:avLst/>
          </a:prstGeom>
        </p:spPr>
        <p:txBody>
          <a:bodyPr lIns="0" tIns="0" rIns="0" bIns="0" rtlCol="0" anchor="t">
            <a:spAutoFit/>
          </a:bodyPr>
          <a:lstStyle/>
          <a:p>
            <a:pPr algn="l">
              <a:lnSpc>
                <a:spcPts val="3181"/>
              </a:lnSpc>
            </a:pPr>
            <a:r>
              <a:rPr lang="en-US" sz="1988">
                <a:solidFill>
                  <a:srgbClr val="2B2C30"/>
                </a:solidFill>
                <a:latin typeface="Public Sans"/>
                <a:ea typeface="Public Sans"/>
                <a:cs typeface="Public Sans"/>
                <a:sym typeface="Public Sans"/>
              </a:rPr>
              <a:t>Create a user-interface for ease of access.</a:t>
            </a:r>
          </a:p>
        </p:txBody>
      </p:sp>
      <p:sp>
        <p:nvSpPr>
          <p:cNvPr id="14" name="TextBox 14"/>
          <p:cNvSpPr txBox="1"/>
          <p:nvPr/>
        </p:nvSpPr>
        <p:spPr>
          <a:xfrm>
            <a:off x="11118418" y="5216523"/>
            <a:ext cx="3077621" cy="493599"/>
          </a:xfrm>
          <a:prstGeom prst="rect">
            <a:avLst/>
          </a:prstGeom>
        </p:spPr>
        <p:txBody>
          <a:bodyPr lIns="0" tIns="0" rIns="0" bIns="0" rtlCol="0" anchor="t">
            <a:spAutoFit/>
          </a:bodyPr>
          <a:lstStyle/>
          <a:p>
            <a:pPr algn="l">
              <a:lnSpc>
                <a:spcPts val="3844"/>
              </a:lnSpc>
            </a:pPr>
            <a:r>
              <a:rPr lang="en-US" sz="3203" i="1">
                <a:solidFill>
                  <a:srgbClr val="2B2C30"/>
                </a:solidFill>
                <a:latin typeface="Public Sans Italics"/>
                <a:ea typeface="Public Sans Italics"/>
                <a:cs typeface="Public Sans Italics"/>
                <a:sym typeface="Public Sans Italics"/>
              </a:rPr>
              <a:t>Streamlit</a:t>
            </a:r>
          </a:p>
        </p:txBody>
      </p:sp>
      <p:sp>
        <p:nvSpPr>
          <p:cNvPr id="15" name="TextBox 15"/>
          <p:cNvSpPr txBox="1"/>
          <p:nvPr/>
        </p:nvSpPr>
        <p:spPr>
          <a:xfrm>
            <a:off x="11118418" y="5691072"/>
            <a:ext cx="3077621" cy="482077"/>
          </a:xfrm>
          <a:prstGeom prst="rect">
            <a:avLst/>
          </a:prstGeom>
        </p:spPr>
        <p:txBody>
          <a:bodyPr lIns="0" tIns="0" rIns="0" bIns="0" rtlCol="0" anchor="t">
            <a:spAutoFit/>
          </a:bodyPr>
          <a:lstStyle/>
          <a:p>
            <a:pPr algn="l">
              <a:lnSpc>
                <a:spcPts val="3712"/>
              </a:lnSpc>
            </a:pPr>
            <a:r>
              <a:rPr lang="en-US" sz="3093" b="1">
                <a:solidFill>
                  <a:srgbClr val="2B2C30"/>
                </a:solidFill>
                <a:latin typeface="Public Sans Bold"/>
                <a:ea typeface="Public Sans Bold"/>
                <a:cs typeface="Public Sans Bold"/>
                <a:sym typeface="Public Sans Bold"/>
              </a:rPr>
              <a:t>4</a:t>
            </a:r>
          </a:p>
        </p:txBody>
      </p:sp>
      <p:sp>
        <p:nvSpPr>
          <p:cNvPr id="16" name="TextBox 16"/>
          <p:cNvSpPr txBox="1"/>
          <p:nvPr/>
        </p:nvSpPr>
        <p:spPr>
          <a:xfrm>
            <a:off x="14738451" y="6255798"/>
            <a:ext cx="3409566" cy="1984136"/>
          </a:xfrm>
          <a:prstGeom prst="rect">
            <a:avLst/>
          </a:prstGeom>
        </p:spPr>
        <p:txBody>
          <a:bodyPr lIns="0" tIns="0" rIns="0" bIns="0" rtlCol="0" anchor="t">
            <a:spAutoFit/>
          </a:bodyPr>
          <a:lstStyle/>
          <a:p>
            <a:pPr algn="l">
              <a:lnSpc>
                <a:spcPts val="3181"/>
              </a:lnSpc>
            </a:pPr>
            <a:r>
              <a:rPr lang="en-US" sz="1988">
                <a:solidFill>
                  <a:srgbClr val="2B2C30"/>
                </a:solidFill>
                <a:latin typeface="Public Sans"/>
                <a:ea typeface="Public Sans"/>
                <a:cs typeface="Public Sans"/>
                <a:sym typeface="Public Sans"/>
              </a:rPr>
              <a:t>Parameter - efficient fine tuning by freezing the existing parameters and adding new ones which we need.</a:t>
            </a:r>
          </a:p>
        </p:txBody>
      </p:sp>
      <p:sp>
        <p:nvSpPr>
          <p:cNvPr id="17" name="TextBox 17"/>
          <p:cNvSpPr txBox="1"/>
          <p:nvPr/>
        </p:nvSpPr>
        <p:spPr>
          <a:xfrm>
            <a:off x="14738451" y="5216523"/>
            <a:ext cx="3077621" cy="493599"/>
          </a:xfrm>
          <a:prstGeom prst="rect">
            <a:avLst/>
          </a:prstGeom>
        </p:spPr>
        <p:txBody>
          <a:bodyPr lIns="0" tIns="0" rIns="0" bIns="0" rtlCol="0" anchor="t">
            <a:spAutoFit/>
          </a:bodyPr>
          <a:lstStyle/>
          <a:p>
            <a:pPr algn="l">
              <a:lnSpc>
                <a:spcPts val="3844"/>
              </a:lnSpc>
            </a:pPr>
            <a:r>
              <a:rPr lang="en-US" sz="3203" i="1">
                <a:solidFill>
                  <a:srgbClr val="2B2C30"/>
                </a:solidFill>
                <a:latin typeface="Public Sans Italics"/>
                <a:ea typeface="Public Sans Italics"/>
                <a:cs typeface="Public Sans Italics"/>
                <a:sym typeface="Public Sans Italics"/>
              </a:rPr>
              <a:t>PEFT</a:t>
            </a:r>
          </a:p>
        </p:txBody>
      </p:sp>
      <p:sp>
        <p:nvSpPr>
          <p:cNvPr id="18" name="TextBox 18"/>
          <p:cNvSpPr txBox="1"/>
          <p:nvPr/>
        </p:nvSpPr>
        <p:spPr>
          <a:xfrm>
            <a:off x="14738451" y="5691072"/>
            <a:ext cx="3077621" cy="482077"/>
          </a:xfrm>
          <a:prstGeom prst="rect">
            <a:avLst/>
          </a:prstGeom>
        </p:spPr>
        <p:txBody>
          <a:bodyPr lIns="0" tIns="0" rIns="0" bIns="0" rtlCol="0" anchor="t">
            <a:spAutoFit/>
          </a:bodyPr>
          <a:lstStyle/>
          <a:p>
            <a:pPr algn="l">
              <a:lnSpc>
                <a:spcPts val="3712"/>
              </a:lnSpc>
            </a:pPr>
            <a:r>
              <a:rPr lang="en-US" sz="3093" b="1">
                <a:solidFill>
                  <a:srgbClr val="2B2C30"/>
                </a:solidFill>
                <a:latin typeface="Public Sans Bold"/>
                <a:ea typeface="Public Sans Bold"/>
                <a:cs typeface="Public Sans Bold"/>
                <a:sym typeface="Public Sans Bold"/>
              </a:rPr>
              <a:t>5</a:t>
            </a:r>
          </a:p>
        </p:txBody>
      </p:sp>
      <p:grpSp>
        <p:nvGrpSpPr>
          <p:cNvPr id="19" name="Group 19"/>
          <p:cNvGrpSpPr/>
          <p:nvPr/>
        </p:nvGrpSpPr>
        <p:grpSpPr>
          <a:xfrm>
            <a:off x="3878352" y="4728870"/>
            <a:ext cx="153212" cy="153212"/>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2C30"/>
            </a:solidFill>
          </p:spPr>
        </p:sp>
        <p:sp>
          <p:nvSpPr>
            <p:cNvPr id="21" name="TextBox 21"/>
            <p:cNvSpPr txBox="1"/>
            <p:nvPr/>
          </p:nvSpPr>
          <p:spPr>
            <a:xfrm>
              <a:off x="76200" y="85725"/>
              <a:ext cx="660400" cy="650875"/>
            </a:xfrm>
            <a:prstGeom prst="rect">
              <a:avLst/>
            </a:prstGeom>
          </p:spPr>
          <p:txBody>
            <a:bodyPr lIns="50800" tIns="50800" rIns="50800" bIns="50800" rtlCol="0" anchor="ctr"/>
            <a:lstStyle/>
            <a:p>
              <a:pPr algn="ctr">
                <a:lnSpc>
                  <a:spcPts val="2120"/>
                </a:lnSpc>
              </a:pPr>
              <a:endParaRPr/>
            </a:p>
          </p:txBody>
        </p:sp>
      </p:grpSp>
      <p:grpSp>
        <p:nvGrpSpPr>
          <p:cNvPr id="22" name="Group 22"/>
          <p:cNvGrpSpPr/>
          <p:nvPr/>
        </p:nvGrpSpPr>
        <p:grpSpPr>
          <a:xfrm>
            <a:off x="608086" y="4728870"/>
            <a:ext cx="142403" cy="142403"/>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2C30"/>
            </a:solidFill>
          </p:spPr>
        </p:sp>
        <p:sp>
          <p:nvSpPr>
            <p:cNvPr id="24" name="TextBox 24"/>
            <p:cNvSpPr txBox="1"/>
            <p:nvPr/>
          </p:nvSpPr>
          <p:spPr>
            <a:xfrm>
              <a:off x="76200" y="85725"/>
              <a:ext cx="660400" cy="650875"/>
            </a:xfrm>
            <a:prstGeom prst="rect">
              <a:avLst/>
            </a:prstGeom>
          </p:spPr>
          <p:txBody>
            <a:bodyPr lIns="50800" tIns="50800" rIns="50800" bIns="50800" rtlCol="0" anchor="ctr"/>
            <a:lstStyle/>
            <a:p>
              <a:pPr algn="ctr">
                <a:lnSpc>
                  <a:spcPts val="2120"/>
                </a:lnSpc>
              </a:pPr>
              <a:endParaRPr/>
            </a:p>
          </p:txBody>
        </p:sp>
      </p:grpSp>
      <p:grpSp>
        <p:nvGrpSpPr>
          <p:cNvPr id="25" name="Group 25"/>
          <p:cNvGrpSpPr/>
          <p:nvPr/>
        </p:nvGrpSpPr>
        <p:grpSpPr>
          <a:xfrm>
            <a:off x="7498385" y="4728870"/>
            <a:ext cx="153212" cy="153212"/>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2C30"/>
            </a:solidFill>
          </p:spPr>
        </p:sp>
        <p:sp>
          <p:nvSpPr>
            <p:cNvPr id="27" name="TextBox 27"/>
            <p:cNvSpPr txBox="1"/>
            <p:nvPr/>
          </p:nvSpPr>
          <p:spPr>
            <a:xfrm>
              <a:off x="76200" y="85725"/>
              <a:ext cx="660400" cy="650875"/>
            </a:xfrm>
            <a:prstGeom prst="rect">
              <a:avLst/>
            </a:prstGeom>
          </p:spPr>
          <p:txBody>
            <a:bodyPr lIns="50800" tIns="50800" rIns="50800" bIns="50800" rtlCol="0" anchor="ctr"/>
            <a:lstStyle/>
            <a:p>
              <a:pPr algn="ctr">
                <a:lnSpc>
                  <a:spcPts val="2120"/>
                </a:lnSpc>
              </a:pPr>
              <a:endParaRPr/>
            </a:p>
          </p:txBody>
        </p:sp>
      </p:grpSp>
      <p:grpSp>
        <p:nvGrpSpPr>
          <p:cNvPr id="28" name="Group 28"/>
          <p:cNvGrpSpPr/>
          <p:nvPr/>
        </p:nvGrpSpPr>
        <p:grpSpPr>
          <a:xfrm>
            <a:off x="11118418" y="4728870"/>
            <a:ext cx="153212" cy="153212"/>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2C30"/>
            </a:solidFill>
          </p:spPr>
        </p:sp>
        <p:sp>
          <p:nvSpPr>
            <p:cNvPr id="30" name="TextBox 30"/>
            <p:cNvSpPr txBox="1"/>
            <p:nvPr/>
          </p:nvSpPr>
          <p:spPr>
            <a:xfrm>
              <a:off x="76200" y="85725"/>
              <a:ext cx="660400" cy="650875"/>
            </a:xfrm>
            <a:prstGeom prst="rect">
              <a:avLst/>
            </a:prstGeom>
          </p:spPr>
          <p:txBody>
            <a:bodyPr lIns="50800" tIns="50800" rIns="50800" bIns="50800" rtlCol="0" anchor="ctr"/>
            <a:lstStyle/>
            <a:p>
              <a:pPr algn="ctr">
                <a:lnSpc>
                  <a:spcPts val="2120"/>
                </a:lnSpc>
              </a:pPr>
              <a:endParaRPr/>
            </a:p>
          </p:txBody>
        </p:sp>
      </p:grpSp>
      <p:grpSp>
        <p:nvGrpSpPr>
          <p:cNvPr id="31" name="Group 31"/>
          <p:cNvGrpSpPr/>
          <p:nvPr/>
        </p:nvGrpSpPr>
        <p:grpSpPr>
          <a:xfrm>
            <a:off x="14738451" y="4728870"/>
            <a:ext cx="153212" cy="153212"/>
            <a:chOff x="0" y="0"/>
            <a:chExt cx="812800" cy="812800"/>
          </a:xfrm>
        </p:grpSpPr>
        <p:sp>
          <p:nvSpPr>
            <p:cNvPr id="32" name="Freeform 3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2C30"/>
            </a:solidFill>
          </p:spPr>
        </p:sp>
        <p:sp>
          <p:nvSpPr>
            <p:cNvPr id="33" name="TextBox 33"/>
            <p:cNvSpPr txBox="1"/>
            <p:nvPr/>
          </p:nvSpPr>
          <p:spPr>
            <a:xfrm>
              <a:off x="76200" y="85725"/>
              <a:ext cx="660400" cy="650875"/>
            </a:xfrm>
            <a:prstGeom prst="rect">
              <a:avLst/>
            </a:prstGeom>
          </p:spPr>
          <p:txBody>
            <a:bodyPr lIns="50800" tIns="50800" rIns="50800" bIns="50800" rtlCol="0" anchor="ctr"/>
            <a:lstStyle/>
            <a:p>
              <a:pPr algn="ctr">
                <a:lnSpc>
                  <a:spcPts val="2120"/>
                </a:lnSpc>
              </a:pPr>
              <a:endParaRPr/>
            </a:p>
          </p:txBody>
        </p:sp>
      </p:grpSp>
      <p:sp>
        <p:nvSpPr>
          <p:cNvPr id="34" name="AutoShape 34"/>
          <p:cNvSpPr/>
          <p:nvPr/>
        </p:nvSpPr>
        <p:spPr>
          <a:xfrm flipV="1">
            <a:off x="292831" y="4805476"/>
            <a:ext cx="18991707" cy="5262"/>
          </a:xfrm>
          <a:prstGeom prst="line">
            <a:avLst/>
          </a:prstGeom>
          <a:ln w="9525" cap="flat">
            <a:solidFill>
              <a:srgbClr val="2B2C30"/>
            </a:solidFill>
            <a:prstDash val="solid"/>
            <a:headEnd type="none" w="sm" len="sm"/>
            <a:tailEnd type="none" w="sm" len="sm"/>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06871" y="942975"/>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FINANCIAL FEASIBILITY</a:t>
            </a:r>
          </a:p>
        </p:txBody>
      </p:sp>
      <p:grpSp>
        <p:nvGrpSpPr>
          <p:cNvPr id="4" name="Group 4"/>
          <p:cNvGrpSpPr/>
          <p:nvPr/>
        </p:nvGrpSpPr>
        <p:grpSpPr>
          <a:xfrm>
            <a:off x="-102505" y="2260635"/>
            <a:ext cx="11309601" cy="11309601"/>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2B2C30"/>
              </a:solidFill>
              <a:prstDash val="solid"/>
              <a:miter/>
            </a:ln>
          </p:spPr>
        </p:sp>
        <p:sp>
          <p:nvSpPr>
            <p:cNvPr id="6" name="TextBox 6"/>
            <p:cNvSpPr txBox="1"/>
            <p:nvPr/>
          </p:nvSpPr>
          <p:spPr>
            <a:xfrm>
              <a:off x="76200" y="85725"/>
              <a:ext cx="660400" cy="650875"/>
            </a:xfrm>
            <a:prstGeom prst="rect">
              <a:avLst/>
            </a:prstGeom>
          </p:spPr>
          <p:txBody>
            <a:bodyPr lIns="50800" tIns="50800" rIns="50800" bIns="50800" rtlCol="0" anchor="ctr"/>
            <a:lstStyle/>
            <a:p>
              <a:pPr algn="ctr">
                <a:lnSpc>
                  <a:spcPts val="2120"/>
                </a:lnSpc>
              </a:pPr>
              <a:endParaRPr/>
            </a:p>
          </p:txBody>
        </p:sp>
      </p:grpSp>
      <p:grpSp>
        <p:nvGrpSpPr>
          <p:cNvPr id="7" name="Group 7"/>
          <p:cNvGrpSpPr/>
          <p:nvPr/>
        </p:nvGrpSpPr>
        <p:grpSpPr>
          <a:xfrm>
            <a:off x="1052197" y="4535268"/>
            <a:ext cx="9000196" cy="9000196"/>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2B2C30"/>
              </a:solidFill>
              <a:prstDash val="solid"/>
              <a:miter/>
            </a:ln>
          </p:spPr>
        </p:sp>
        <p:sp>
          <p:nvSpPr>
            <p:cNvPr id="9" name="TextBox 9"/>
            <p:cNvSpPr txBox="1"/>
            <p:nvPr/>
          </p:nvSpPr>
          <p:spPr>
            <a:xfrm>
              <a:off x="76200" y="85725"/>
              <a:ext cx="660400" cy="650875"/>
            </a:xfrm>
            <a:prstGeom prst="rect">
              <a:avLst/>
            </a:prstGeom>
          </p:spPr>
          <p:txBody>
            <a:bodyPr lIns="50800" tIns="50800" rIns="50800" bIns="50800" rtlCol="0" anchor="ctr"/>
            <a:lstStyle/>
            <a:p>
              <a:pPr algn="ctr">
                <a:lnSpc>
                  <a:spcPts val="2120"/>
                </a:lnSpc>
              </a:pPr>
              <a:endParaRPr/>
            </a:p>
          </p:txBody>
        </p:sp>
      </p:grpSp>
      <p:grpSp>
        <p:nvGrpSpPr>
          <p:cNvPr id="10" name="Group 10"/>
          <p:cNvGrpSpPr/>
          <p:nvPr/>
        </p:nvGrpSpPr>
        <p:grpSpPr>
          <a:xfrm>
            <a:off x="2260382" y="7670142"/>
            <a:ext cx="6583826" cy="6583826"/>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2B2C30"/>
              </a:solidFill>
              <a:prstDash val="solid"/>
              <a:miter/>
            </a:ln>
          </p:spPr>
        </p:sp>
        <p:sp>
          <p:nvSpPr>
            <p:cNvPr id="12" name="TextBox 12"/>
            <p:cNvSpPr txBox="1"/>
            <p:nvPr/>
          </p:nvSpPr>
          <p:spPr>
            <a:xfrm>
              <a:off x="76200" y="85725"/>
              <a:ext cx="660400" cy="650875"/>
            </a:xfrm>
            <a:prstGeom prst="rect">
              <a:avLst/>
            </a:prstGeom>
          </p:spPr>
          <p:txBody>
            <a:bodyPr lIns="50800" tIns="50800" rIns="50800" bIns="50800" rtlCol="0" anchor="ctr"/>
            <a:lstStyle/>
            <a:p>
              <a:pPr algn="ctr">
                <a:lnSpc>
                  <a:spcPts val="2120"/>
                </a:lnSpc>
              </a:pPr>
              <a:endParaRPr/>
            </a:p>
          </p:txBody>
        </p:sp>
      </p:grpSp>
      <p:sp>
        <p:nvSpPr>
          <p:cNvPr id="13" name="TextBox 13"/>
          <p:cNvSpPr txBox="1"/>
          <p:nvPr/>
        </p:nvSpPr>
        <p:spPr>
          <a:xfrm>
            <a:off x="2626155" y="5697267"/>
            <a:ext cx="5852280" cy="1272543"/>
          </a:xfrm>
          <a:prstGeom prst="rect">
            <a:avLst/>
          </a:prstGeom>
        </p:spPr>
        <p:txBody>
          <a:bodyPr lIns="0" tIns="0" rIns="0" bIns="0" rtlCol="0" anchor="t">
            <a:spAutoFit/>
          </a:bodyPr>
          <a:lstStyle/>
          <a:p>
            <a:pPr algn="ctr">
              <a:lnSpc>
                <a:spcPts val="10619"/>
              </a:lnSpc>
            </a:pPr>
            <a:r>
              <a:rPr lang="en-US" sz="6637" b="1">
                <a:solidFill>
                  <a:srgbClr val="2B2C30"/>
                </a:solidFill>
                <a:latin typeface="Public Sans Bold"/>
                <a:ea typeface="Public Sans Bold"/>
                <a:cs typeface="Public Sans Bold"/>
                <a:sym typeface="Public Sans Bold"/>
              </a:rPr>
              <a:t>1000- 5900 rs</a:t>
            </a:r>
          </a:p>
        </p:txBody>
      </p:sp>
      <p:sp>
        <p:nvSpPr>
          <p:cNvPr id="14" name="TextBox 14"/>
          <p:cNvSpPr txBox="1"/>
          <p:nvPr/>
        </p:nvSpPr>
        <p:spPr>
          <a:xfrm>
            <a:off x="3130566" y="8490957"/>
            <a:ext cx="5158352" cy="1267986"/>
          </a:xfrm>
          <a:prstGeom prst="rect">
            <a:avLst/>
          </a:prstGeom>
        </p:spPr>
        <p:txBody>
          <a:bodyPr lIns="0" tIns="0" rIns="0" bIns="0" rtlCol="0" anchor="t">
            <a:spAutoFit/>
          </a:bodyPr>
          <a:lstStyle/>
          <a:p>
            <a:pPr algn="ctr">
              <a:lnSpc>
                <a:spcPts val="10571"/>
              </a:lnSpc>
            </a:pPr>
            <a:r>
              <a:rPr lang="en-US" sz="6607" b="1">
                <a:solidFill>
                  <a:srgbClr val="2B2C30"/>
                </a:solidFill>
                <a:latin typeface="Public Sans Bold"/>
                <a:ea typeface="Public Sans Bold"/>
                <a:cs typeface="Public Sans Bold"/>
                <a:sym typeface="Public Sans Bold"/>
              </a:rPr>
              <a:t>FREE</a:t>
            </a:r>
          </a:p>
        </p:txBody>
      </p:sp>
      <p:sp>
        <p:nvSpPr>
          <p:cNvPr id="15" name="TextBox 15"/>
          <p:cNvSpPr txBox="1"/>
          <p:nvPr/>
        </p:nvSpPr>
        <p:spPr>
          <a:xfrm>
            <a:off x="2802411" y="2747646"/>
            <a:ext cx="5486507" cy="1272543"/>
          </a:xfrm>
          <a:prstGeom prst="rect">
            <a:avLst/>
          </a:prstGeom>
        </p:spPr>
        <p:txBody>
          <a:bodyPr lIns="0" tIns="0" rIns="0" bIns="0" rtlCol="0" anchor="t">
            <a:spAutoFit/>
          </a:bodyPr>
          <a:lstStyle/>
          <a:p>
            <a:pPr algn="ctr">
              <a:lnSpc>
                <a:spcPts val="10619"/>
              </a:lnSpc>
            </a:pPr>
            <a:r>
              <a:rPr lang="en-US" sz="6637" b="1">
                <a:solidFill>
                  <a:srgbClr val="2B2C30"/>
                </a:solidFill>
                <a:latin typeface="Public Sans Bold"/>
                <a:ea typeface="Public Sans Bold"/>
                <a:cs typeface="Public Sans Bold"/>
                <a:sym typeface="Public Sans Bold"/>
              </a:rPr>
              <a:t>200000 rs</a:t>
            </a:r>
          </a:p>
        </p:txBody>
      </p:sp>
      <p:grpSp>
        <p:nvGrpSpPr>
          <p:cNvPr id="16" name="Group 16"/>
          <p:cNvGrpSpPr/>
          <p:nvPr/>
        </p:nvGrpSpPr>
        <p:grpSpPr>
          <a:xfrm>
            <a:off x="12112905" y="2312790"/>
            <a:ext cx="5884492" cy="6232231"/>
            <a:chOff x="0" y="0"/>
            <a:chExt cx="7845990" cy="8309641"/>
          </a:xfrm>
        </p:grpSpPr>
        <p:sp>
          <p:nvSpPr>
            <p:cNvPr id="17" name="TextBox 17"/>
            <p:cNvSpPr txBox="1"/>
            <p:nvPr/>
          </p:nvSpPr>
          <p:spPr>
            <a:xfrm>
              <a:off x="0" y="-66675"/>
              <a:ext cx="7845990" cy="713363"/>
            </a:xfrm>
            <a:prstGeom prst="rect">
              <a:avLst/>
            </a:prstGeom>
          </p:spPr>
          <p:txBody>
            <a:bodyPr lIns="0" tIns="0" rIns="0" bIns="0" rtlCol="0" anchor="t">
              <a:spAutoFit/>
            </a:bodyPr>
            <a:lstStyle/>
            <a:p>
              <a:pPr algn="l">
                <a:lnSpc>
                  <a:spcPts val="4482"/>
                </a:lnSpc>
              </a:pPr>
              <a:r>
                <a:rPr lang="en-US" sz="3201" b="1">
                  <a:solidFill>
                    <a:srgbClr val="2B2C30"/>
                  </a:solidFill>
                  <a:latin typeface="Public Sans Bold"/>
                  <a:ea typeface="Public Sans Bold"/>
                  <a:cs typeface="Public Sans Bold"/>
                  <a:sym typeface="Public Sans Bold"/>
                </a:rPr>
                <a:t>Stage-1</a:t>
              </a:r>
            </a:p>
          </p:txBody>
        </p:sp>
        <p:sp>
          <p:nvSpPr>
            <p:cNvPr id="18" name="TextBox 18"/>
            <p:cNvSpPr txBox="1"/>
            <p:nvPr/>
          </p:nvSpPr>
          <p:spPr>
            <a:xfrm>
              <a:off x="0" y="836403"/>
              <a:ext cx="7845990" cy="1000075"/>
            </a:xfrm>
            <a:prstGeom prst="rect">
              <a:avLst/>
            </a:prstGeom>
          </p:spPr>
          <p:txBody>
            <a:bodyPr lIns="0" tIns="0" rIns="0" bIns="0" rtlCol="0" anchor="t">
              <a:spAutoFit/>
            </a:bodyPr>
            <a:lstStyle/>
            <a:p>
              <a:pPr algn="l">
                <a:lnSpc>
                  <a:spcPts val="3041"/>
                </a:lnSpc>
              </a:pPr>
              <a:r>
                <a:rPr lang="en-US" sz="2172">
                  <a:solidFill>
                    <a:srgbClr val="2B2C30"/>
                  </a:solidFill>
                  <a:latin typeface="Public Sans"/>
                  <a:ea typeface="Public Sans"/>
                  <a:cs typeface="Public Sans"/>
                  <a:sym typeface="Public Sans"/>
                </a:rPr>
                <a:t>This stage involves use of google colab for the GPU and is free of cost.</a:t>
              </a:r>
            </a:p>
          </p:txBody>
        </p:sp>
        <p:sp>
          <p:nvSpPr>
            <p:cNvPr id="19" name="TextBox 19"/>
            <p:cNvSpPr txBox="1"/>
            <p:nvPr/>
          </p:nvSpPr>
          <p:spPr>
            <a:xfrm>
              <a:off x="0" y="2407531"/>
              <a:ext cx="7845990" cy="713363"/>
            </a:xfrm>
            <a:prstGeom prst="rect">
              <a:avLst/>
            </a:prstGeom>
          </p:spPr>
          <p:txBody>
            <a:bodyPr lIns="0" tIns="0" rIns="0" bIns="0" rtlCol="0" anchor="t">
              <a:spAutoFit/>
            </a:bodyPr>
            <a:lstStyle/>
            <a:p>
              <a:pPr algn="l">
                <a:lnSpc>
                  <a:spcPts val="4482"/>
                </a:lnSpc>
              </a:pPr>
              <a:r>
                <a:rPr lang="en-US" sz="3201" b="1">
                  <a:solidFill>
                    <a:srgbClr val="2B2C30"/>
                  </a:solidFill>
                  <a:latin typeface="Public Sans Bold"/>
                  <a:ea typeface="Public Sans Bold"/>
                  <a:cs typeface="Public Sans Bold"/>
                  <a:sym typeface="Public Sans Bold"/>
                </a:rPr>
                <a:t>Stage-2</a:t>
              </a:r>
            </a:p>
          </p:txBody>
        </p:sp>
        <p:sp>
          <p:nvSpPr>
            <p:cNvPr id="20" name="TextBox 20"/>
            <p:cNvSpPr txBox="1"/>
            <p:nvPr/>
          </p:nvSpPr>
          <p:spPr>
            <a:xfrm>
              <a:off x="0" y="3310609"/>
              <a:ext cx="7845990" cy="1508326"/>
            </a:xfrm>
            <a:prstGeom prst="rect">
              <a:avLst/>
            </a:prstGeom>
          </p:spPr>
          <p:txBody>
            <a:bodyPr lIns="0" tIns="0" rIns="0" bIns="0" rtlCol="0" anchor="t">
              <a:spAutoFit/>
            </a:bodyPr>
            <a:lstStyle/>
            <a:p>
              <a:pPr algn="l">
                <a:lnSpc>
                  <a:spcPts val="3041"/>
                </a:lnSpc>
              </a:pPr>
              <a:r>
                <a:rPr lang="en-US" sz="2172">
                  <a:solidFill>
                    <a:srgbClr val="2B2C30"/>
                  </a:solidFill>
                  <a:latin typeface="Public Sans"/>
                  <a:ea typeface="Public Sans"/>
                  <a:cs typeface="Public Sans"/>
                  <a:sym typeface="Public Sans"/>
                </a:rPr>
                <a:t>using google colab for extended duration is not as economically feasible because we will need to pay to use the gpu.</a:t>
              </a:r>
            </a:p>
          </p:txBody>
        </p:sp>
        <p:sp>
          <p:nvSpPr>
            <p:cNvPr id="21" name="TextBox 21"/>
            <p:cNvSpPr txBox="1"/>
            <p:nvPr/>
          </p:nvSpPr>
          <p:spPr>
            <a:xfrm>
              <a:off x="0" y="5389987"/>
              <a:ext cx="7845990" cy="713363"/>
            </a:xfrm>
            <a:prstGeom prst="rect">
              <a:avLst/>
            </a:prstGeom>
          </p:spPr>
          <p:txBody>
            <a:bodyPr lIns="0" tIns="0" rIns="0" bIns="0" rtlCol="0" anchor="t">
              <a:spAutoFit/>
            </a:bodyPr>
            <a:lstStyle/>
            <a:p>
              <a:pPr algn="l">
                <a:lnSpc>
                  <a:spcPts val="4482"/>
                </a:lnSpc>
              </a:pPr>
              <a:r>
                <a:rPr lang="en-US" sz="3201" b="1">
                  <a:solidFill>
                    <a:srgbClr val="2B2C30"/>
                  </a:solidFill>
                  <a:latin typeface="Public Sans Bold"/>
                  <a:ea typeface="Public Sans Bold"/>
                  <a:cs typeface="Public Sans Bold"/>
                  <a:sym typeface="Public Sans Bold"/>
                </a:rPr>
                <a:t>Stage-3</a:t>
              </a:r>
            </a:p>
          </p:txBody>
        </p:sp>
        <p:sp>
          <p:nvSpPr>
            <p:cNvPr id="22" name="TextBox 22"/>
            <p:cNvSpPr txBox="1"/>
            <p:nvPr/>
          </p:nvSpPr>
          <p:spPr>
            <a:xfrm>
              <a:off x="0" y="6293065"/>
              <a:ext cx="7845990" cy="2016576"/>
            </a:xfrm>
            <a:prstGeom prst="rect">
              <a:avLst/>
            </a:prstGeom>
          </p:spPr>
          <p:txBody>
            <a:bodyPr lIns="0" tIns="0" rIns="0" bIns="0" rtlCol="0" anchor="t">
              <a:spAutoFit/>
            </a:bodyPr>
            <a:lstStyle/>
            <a:p>
              <a:pPr algn="l">
                <a:lnSpc>
                  <a:spcPts val="3041"/>
                </a:lnSpc>
              </a:pPr>
              <a:r>
                <a:rPr lang="en-US" sz="2172">
                  <a:solidFill>
                    <a:srgbClr val="2B2C30"/>
                  </a:solidFill>
                  <a:latin typeface="Public Sans"/>
                  <a:ea typeface="Public Sans"/>
                  <a:cs typeface="Public Sans"/>
                  <a:sym typeface="Public Sans"/>
                </a:rPr>
                <a:t>When deploying such a model into the market  we will have to keep in mind that we will require dedicated GPU to ensure the model is self-trainable.</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06871" y="942975"/>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LITRATURE REVIEW</a:t>
            </a:r>
          </a:p>
        </p:txBody>
      </p:sp>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811808" y="2227065"/>
            <a:ext cx="7877184" cy="5741670"/>
          </a:xfrm>
          <a:prstGeom prst="rect">
            <a:avLst/>
          </a:prstGeom>
        </p:spPr>
        <p:txBody>
          <a:bodyPr lIns="0" tIns="0" rIns="0" bIns="0" rtlCol="0" anchor="t">
            <a:spAutoFit/>
          </a:bodyPr>
          <a:lstStyle/>
          <a:p>
            <a:pPr algn="l">
              <a:lnSpc>
                <a:spcPts val="4199"/>
              </a:lnSpc>
            </a:pPr>
            <a:r>
              <a:rPr lang="en-US" sz="2799">
                <a:solidFill>
                  <a:srgbClr val="2B2C30"/>
                </a:solidFill>
                <a:latin typeface="Public Sans"/>
                <a:ea typeface="Public Sans"/>
                <a:cs typeface="Public Sans"/>
                <a:sym typeface="Public Sans"/>
              </a:rPr>
              <a:t>1)Automatic Scoring of Dream Reports Emotional Content with Large Language Models </a:t>
            </a:r>
          </a:p>
          <a:p>
            <a:pPr algn="l">
              <a:lnSpc>
                <a:spcPts val="4199"/>
              </a:lnSpc>
            </a:pPr>
            <a:r>
              <a:rPr lang="en-US" sz="2799">
                <a:solidFill>
                  <a:srgbClr val="2B2C30"/>
                </a:solidFill>
                <a:latin typeface="Public Sans"/>
                <a:ea typeface="Public Sans"/>
                <a:cs typeface="Public Sans"/>
                <a:sym typeface="Public Sans"/>
              </a:rPr>
              <a:t>•By Lorenzo Bertolini; 23rd Feb 2023</a:t>
            </a:r>
          </a:p>
          <a:p>
            <a:pPr algn="l">
              <a:lnSpc>
                <a:spcPts val="4199"/>
              </a:lnSpc>
            </a:pPr>
            <a:r>
              <a:rPr lang="en-US" sz="2799">
                <a:solidFill>
                  <a:srgbClr val="2B2C30"/>
                </a:solidFill>
                <a:latin typeface="Public Sans"/>
                <a:ea typeface="Public Sans"/>
                <a:cs typeface="Public Sans"/>
                <a:sym typeface="Public Sans"/>
              </a:rPr>
              <a:t>•Attempted to score emotional class (sadness, angry, apprehension, confusion, happiness)</a:t>
            </a:r>
          </a:p>
          <a:p>
            <a:pPr algn="l">
              <a:lnSpc>
                <a:spcPts val="4199"/>
              </a:lnSpc>
            </a:pPr>
            <a:r>
              <a:rPr lang="en-US" sz="2799">
                <a:solidFill>
                  <a:srgbClr val="2B2C30"/>
                </a:solidFill>
                <a:latin typeface="Public Sans"/>
                <a:ea typeface="Public Sans"/>
                <a:cs typeface="Public Sans"/>
                <a:sym typeface="Public Sans"/>
              </a:rPr>
              <a:t>•They used DreamBank dataset, which contains 20k dreams with their annotated/labeled class.</a:t>
            </a:r>
          </a:p>
          <a:p>
            <a:pPr algn="l">
              <a:lnSpc>
                <a:spcPts val="4199"/>
              </a:lnSpc>
            </a:pPr>
            <a:r>
              <a:rPr lang="en-US" sz="2799">
                <a:solidFill>
                  <a:srgbClr val="2B2C30"/>
                </a:solidFill>
                <a:latin typeface="Public Sans"/>
                <a:ea typeface="Public Sans"/>
                <a:cs typeface="Public Sans"/>
                <a:sym typeface="Public Sans"/>
              </a:rPr>
              <a:t>•BERT – large cased model, a pretrained LLM which attained accuracy of 88%. </a:t>
            </a:r>
          </a:p>
          <a:p>
            <a:pPr algn="l">
              <a:lnSpc>
                <a:spcPts val="4199"/>
              </a:lnSpc>
            </a:pPr>
            <a:endParaRPr lang="en-US" sz="2799">
              <a:solidFill>
                <a:srgbClr val="2B2C30"/>
              </a:solidFill>
              <a:latin typeface="Public Sans"/>
              <a:ea typeface="Public Sans"/>
              <a:cs typeface="Public Sans"/>
              <a:sym typeface="Public Sans"/>
            </a:endParaRPr>
          </a:p>
        </p:txBody>
      </p:sp>
      <p:sp>
        <p:nvSpPr>
          <p:cNvPr id="5" name="TextBox 5"/>
          <p:cNvSpPr txBox="1"/>
          <p:nvPr/>
        </p:nvSpPr>
        <p:spPr>
          <a:xfrm>
            <a:off x="9550058" y="2227065"/>
            <a:ext cx="7877184" cy="4170045"/>
          </a:xfrm>
          <a:prstGeom prst="rect">
            <a:avLst/>
          </a:prstGeom>
        </p:spPr>
        <p:txBody>
          <a:bodyPr lIns="0" tIns="0" rIns="0" bIns="0" rtlCol="0" anchor="t">
            <a:spAutoFit/>
          </a:bodyPr>
          <a:lstStyle/>
          <a:p>
            <a:pPr algn="l">
              <a:lnSpc>
                <a:spcPts val="4199"/>
              </a:lnSpc>
            </a:pPr>
            <a:r>
              <a:rPr lang="en-US" sz="2799">
                <a:solidFill>
                  <a:srgbClr val="2B2C30"/>
                </a:solidFill>
                <a:latin typeface="Public Sans"/>
                <a:ea typeface="Public Sans"/>
                <a:cs typeface="Public Sans"/>
                <a:sym typeface="Public Sans"/>
              </a:rPr>
              <a:t>2)Classification of Dream using Machine Learning</a:t>
            </a:r>
          </a:p>
          <a:p>
            <a:pPr algn="l">
              <a:lnSpc>
                <a:spcPts val="4199"/>
              </a:lnSpc>
            </a:pPr>
            <a:r>
              <a:rPr lang="en-US" sz="2799">
                <a:solidFill>
                  <a:srgbClr val="2B2C30"/>
                </a:solidFill>
                <a:latin typeface="Public Sans"/>
                <a:ea typeface="Public Sans"/>
                <a:cs typeface="Public Sans"/>
                <a:sym typeface="Public Sans"/>
              </a:rPr>
              <a:t>•By Matwin et al; 2010</a:t>
            </a:r>
          </a:p>
          <a:p>
            <a:pPr algn="l">
              <a:lnSpc>
                <a:spcPts val="4199"/>
              </a:lnSpc>
            </a:pPr>
            <a:r>
              <a:rPr lang="en-US" sz="2799">
                <a:solidFill>
                  <a:srgbClr val="2B2C30"/>
                </a:solidFill>
                <a:latin typeface="Public Sans"/>
                <a:ea typeface="Public Sans"/>
                <a:cs typeface="Public Sans"/>
                <a:sym typeface="Public Sans"/>
              </a:rPr>
              <a:t>•Used ensemble learning (AdaBoost, and bagging)</a:t>
            </a:r>
          </a:p>
          <a:p>
            <a:pPr algn="l">
              <a:lnSpc>
                <a:spcPts val="4199"/>
              </a:lnSpc>
            </a:pPr>
            <a:r>
              <a:rPr lang="en-US" sz="2799">
                <a:solidFill>
                  <a:srgbClr val="2B2C30"/>
                </a:solidFill>
                <a:latin typeface="Public Sans"/>
                <a:ea typeface="Public Sans"/>
                <a:cs typeface="Public Sans"/>
                <a:sym typeface="Public Sans"/>
              </a:rPr>
              <a:t>•Attained Accuracy: 64%, while the accuracy of an expert psychologist is about 69%. </a:t>
            </a:r>
          </a:p>
          <a:p>
            <a:pPr algn="l">
              <a:lnSpc>
                <a:spcPts val="4199"/>
              </a:lnSpc>
            </a:pPr>
            <a:endParaRPr lang="en-US" sz="2799">
              <a:solidFill>
                <a:srgbClr val="2B2C30"/>
              </a:solidFill>
              <a:latin typeface="Public Sans"/>
              <a:ea typeface="Public Sans"/>
              <a:cs typeface="Public Sans"/>
              <a:sym typeface="Public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Freeform 2"/>
          <p:cNvSpPr/>
          <p:nvPr/>
        </p:nvSpPr>
        <p:spPr>
          <a:xfrm>
            <a:off x="1028700" y="237365"/>
            <a:ext cx="15826241" cy="9812269"/>
          </a:xfrm>
          <a:custGeom>
            <a:avLst/>
            <a:gdLst/>
            <a:ahLst/>
            <a:cxnLst/>
            <a:rect l="l" t="t" r="r" b="b"/>
            <a:pathLst>
              <a:path w="15826241" h="9812269">
                <a:moveTo>
                  <a:pt x="0" y="0"/>
                </a:moveTo>
                <a:lnTo>
                  <a:pt x="15826241" y="0"/>
                </a:lnTo>
                <a:lnTo>
                  <a:pt x="15826241" y="9812270"/>
                </a:lnTo>
                <a:lnTo>
                  <a:pt x="0" y="9812270"/>
                </a:lnTo>
                <a:lnTo>
                  <a:pt x="0" y="0"/>
                </a:lnTo>
                <a:close/>
              </a:path>
            </a:pathLst>
          </a:custGeom>
          <a:blipFill>
            <a:blip r:embed="rId2"/>
            <a:stretch>
              <a:fillRect/>
            </a:stretch>
          </a:blipFill>
        </p:spPr>
      </p:sp>
      <p:sp>
        <p:nvSpPr>
          <p:cNvPr id="3" name="TextBox 3"/>
          <p:cNvSpPr txBox="1"/>
          <p:nvPr/>
        </p:nvSpPr>
        <p:spPr>
          <a:xfrm>
            <a:off x="8388003" y="4871860"/>
            <a:ext cx="1511995" cy="495655"/>
          </a:xfrm>
          <a:prstGeom prst="rect">
            <a:avLst/>
          </a:prstGeom>
        </p:spPr>
        <p:txBody>
          <a:bodyPr lIns="0" tIns="0" rIns="0" bIns="0" rtlCol="0" anchor="t">
            <a:spAutoFit/>
          </a:bodyPr>
          <a:lstStyle/>
          <a:p>
            <a:pPr algn="ctr">
              <a:lnSpc>
                <a:spcPts val="4180"/>
              </a:lnSpc>
              <a:spcBef>
                <a:spcPct val="0"/>
              </a:spcBef>
            </a:pPr>
            <a:r>
              <a:rPr lang="en-US" sz="2986" spc="14">
                <a:solidFill>
                  <a:srgbClr val="000000"/>
                </a:solidFill>
                <a:latin typeface="Playfair Display 2"/>
                <a:ea typeface="Playfair Display 2"/>
                <a:cs typeface="Playfair Display 2"/>
                <a:sym typeface="Playfair Display 2"/>
              </a:rPr>
              <a:t>SS HERE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476</Words>
  <Application>Microsoft Office PowerPoint</Application>
  <PresentationFormat>Custom</PresentationFormat>
  <Paragraphs>51</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Playfair Display 1</vt:lpstr>
      <vt:lpstr>Playfair Display 2</vt:lpstr>
      <vt:lpstr>Public Sans Bold</vt:lpstr>
      <vt:lpstr>Arial</vt:lpstr>
      <vt:lpstr>Public Sans Italics</vt:lpstr>
      <vt:lpstr>Calibri</vt:lpstr>
      <vt:lpstr>Public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cp:lastModifiedBy>Rohith Kaki</cp:lastModifiedBy>
  <cp:revision>2</cp:revision>
  <dcterms:created xsi:type="dcterms:W3CDTF">2006-08-16T00:00:00Z</dcterms:created>
  <dcterms:modified xsi:type="dcterms:W3CDTF">2024-09-28T10:26:00Z</dcterms:modified>
  <dc:identifier>DAGR-V1ij0E</dc:identifier>
</cp:coreProperties>
</file>