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Libre Franklin"/>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hYhgqdlTtf25AJU6Ua6fy0i5Wn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LibreFranklin-bold.fntdata"/><Relationship Id="rId12" Type="http://schemas.openxmlformats.org/officeDocument/2006/relationships/font" Target="fonts/LibreFrankli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Franklin-boldItalic.fntdata"/><Relationship Id="rId14" Type="http://schemas.openxmlformats.org/officeDocument/2006/relationships/font" Target="fonts/LibreFranklin-italic.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4b9b15011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304b9b15011_4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4b9b15011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4b9b1501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Google Shape;13;p1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5" name="Google Shape;15;p1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18" name="Google Shape;18;p12"/>
          <p:cNvGrpSpPr/>
          <p:nvPr/>
        </p:nvGrpSpPr>
        <p:grpSpPr>
          <a:xfrm>
            <a:off x="752858" y="744469"/>
            <a:ext cx="10674117" cy="5349671"/>
            <a:chOff x="752858" y="744469"/>
            <a:chExt cx="10674117" cy="5349671"/>
          </a:xfrm>
        </p:grpSpPr>
        <p:sp>
          <p:nvSpPr>
            <p:cNvPr id="19" name="Google Shape;19;p1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1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1"/>
          <p:cNvSpPr txBox="1"/>
          <p:nvPr>
            <p:ph idx="1" type="body"/>
          </p:nvPr>
        </p:nvSpPr>
        <p:spPr>
          <a:xfrm rot="5400000">
            <a:off x="4386263" y="-719137"/>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0" name="Google Shape;80;p2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2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2"/>
          <p:cNvSpPr txBox="1"/>
          <p:nvPr>
            <p:ph idx="1" type="body"/>
          </p:nvPr>
        </p:nvSpPr>
        <p:spPr>
          <a:xfrm rot="5400000">
            <a:off x="2839799"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2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4" name="Google Shape;24;p1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1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0" name="Google Shape;30;p1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Libre Franklin"/>
                <a:ea typeface="Libre Franklin"/>
                <a:cs typeface="Libre Franklin"/>
                <a:sym typeface="Libre Franklin"/>
              </a:defRPr>
            </a:lvl1pPr>
            <a:lvl2pPr indent="0" lvl="1" marL="0" algn="r">
              <a:spcBef>
                <a:spcPts val="0"/>
              </a:spcBef>
              <a:buNone/>
              <a:defRPr sz="1200">
                <a:solidFill>
                  <a:schemeClr val="lt2"/>
                </a:solidFill>
                <a:latin typeface="Libre Franklin"/>
                <a:ea typeface="Libre Franklin"/>
                <a:cs typeface="Libre Franklin"/>
                <a:sym typeface="Libre Franklin"/>
              </a:defRPr>
            </a:lvl2pPr>
            <a:lvl3pPr indent="0" lvl="2" marL="0" algn="r">
              <a:spcBef>
                <a:spcPts val="0"/>
              </a:spcBef>
              <a:buNone/>
              <a:defRPr sz="1200">
                <a:solidFill>
                  <a:schemeClr val="lt2"/>
                </a:solidFill>
                <a:latin typeface="Libre Franklin"/>
                <a:ea typeface="Libre Franklin"/>
                <a:cs typeface="Libre Franklin"/>
                <a:sym typeface="Libre Franklin"/>
              </a:defRPr>
            </a:lvl3pPr>
            <a:lvl4pPr indent="0" lvl="3" marL="0" algn="r">
              <a:spcBef>
                <a:spcPts val="0"/>
              </a:spcBef>
              <a:buNone/>
              <a:defRPr sz="1200">
                <a:solidFill>
                  <a:schemeClr val="lt2"/>
                </a:solidFill>
                <a:latin typeface="Libre Franklin"/>
                <a:ea typeface="Libre Franklin"/>
                <a:cs typeface="Libre Franklin"/>
                <a:sym typeface="Libre Franklin"/>
              </a:defRPr>
            </a:lvl4pPr>
            <a:lvl5pPr indent="0" lvl="4" marL="0" algn="r">
              <a:spcBef>
                <a:spcPts val="0"/>
              </a:spcBef>
              <a:buNone/>
              <a:defRPr sz="1200">
                <a:solidFill>
                  <a:schemeClr val="lt2"/>
                </a:solidFill>
                <a:latin typeface="Libre Franklin"/>
                <a:ea typeface="Libre Franklin"/>
                <a:cs typeface="Libre Franklin"/>
                <a:sym typeface="Libre Franklin"/>
              </a:defRPr>
            </a:lvl5pPr>
            <a:lvl6pPr indent="0" lvl="5" marL="0" algn="r">
              <a:spcBef>
                <a:spcPts val="0"/>
              </a:spcBef>
              <a:buNone/>
              <a:defRPr sz="1200">
                <a:solidFill>
                  <a:schemeClr val="lt2"/>
                </a:solidFill>
                <a:latin typeface="Libre Franklin"/>
                <a:ea typeface="Libre Franklin"/>
                <a:cs typeface="Libre Franklin"/>
                <a:sym typeface="Libre Franklin"/>
              </a:defRPr>
            </a:lvl6pPr>
            <a:lvl7pPr indent="0" lvl="6" marL="0" algn="r">
              <a:spcBef>
                <a:spcPts val="0"/>
              </a:spcBef>
              <a:buNone/>
              <a:defRPr sz="1200">
                <a:solidFill>
                  <a:schemeClr val="lt2"/>
                </a:solidFill>
                <a:latin typeface="Libre Franklin"/>
                <a:ea typeface="Libre Franklin"/>
                <a:cs typeface="Libre Franklin"/>
                <a:sym typeface="Libre Franklin"/>
              </a:defRPr>
            </a:lvl7pPr>
            <a:lvl8pPr indent="0" lvl="7" marL="0" algn="r">
              <a:spcBef>
                <a:spcPts val="0"/>
              </a:spcBef>
              <a:buNone/>
              <a:defRPr sz="1200">
                <a:solidFill>
                  <a:schemeClr val="lt2"/>
                </a:solidFill>
                <a:latin typeface="Libre Franklin"/>
                <a:ea typeface="Libre Franklin"/>
                <a:cs typeface="Libre Franklin"/>
                <a:sym typeface="Libre Franklin"/>
              </a:defRPr>
            </a:lvl8pPr>
            <a:lvl9pPr indent="0" lvl="8" marL="0" algn="r">
              <a:spcBef>
                <a:spcPts val="0"/>
              </a:spcBef>
              <a:buNone/>
              <a:defRPr sz="1200">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14"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5"/>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7" name="Google Shape;37;p15"/>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8" name="Google Shape;38;p1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6"/>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4" name="Google Shape;44;p16"/>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5" name="Google Shape;45;p16"/>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6" name="Google Shape;46;p16"/>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1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9" name="Shape 59"/>
        <p:cNvGrpSpPr/>
        <p:nvPr/>
      </p:nvGrpSpPr>
      <p:grpSpPr>
        <a:xfrm>
          <a:off x="0" y="0"/>
          <a:ext cx="0" cy="0"/>
          <a:chOff x="0" y="0"/>
          <a:chExt cx="0" cy="0"/>
        </a:xfrm>
      </p:grpSpPr>
      <p:sp>
        <p:nvSpPr>
          <p:cNvPr id="60" name="Google Shape;60;p1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9"/>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3" name="Google Shape;63;p19"/>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4" name="Google Shape;64;p1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1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2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0"/>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0"/>
          <p:cNvSpPr/>
          <p:nvPr>
            <p:ph idx="2" type="pic"/>
          </p:nvPr>
        </p:nvSpPr>
        <p:spPr>
          <a:xfrm>
            <a:off x="5532120" y="0"/>
            <a:ext cx="6659880" cy="6857999"/>
          </a:xfrm>
          <a:prstGeom prst="rect">
            <a:avLst/>
          </a:prstGeom>
          <a:noFill/>
          <a:ln>
            <a:noFill/>
          </a:ln>
        </p:spPr>
      </p:sp>
      <p:sp>
        <p:nvSpPr>
          <p:cNvPr id="72" name="Google Shape;72;p20"/>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20"/>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2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2" name="Shape 92"/>
        <p:cNvGrpSpPr/>
        <p:nvPr/>
      </p:nvGrpSpPr>
      <p:grpSpPr>
        <a:xfrm>
          <a:off x="0" y="0"/>
          <a:ext cx="0" cy="0"/>
          <a:chOff x="0" y="0"/>
          <a:chExt cx="0" cy="0"/>
        </a:xfrm>
      </p:grpSpPr>
      <p:pic>
        <p:nvPicPr>
          <p:cNvPr id="93" name="Google Shape;93;p1"/>
          <p:cNvPicPr preferRelativeResize="0"/>
          <p:nvPr/>
        </p:nvPicPr>
        <p:blipFill rotWithShape="1">
          <a:blip r:embed="rId3">
            <a:alphaModFix/>
          </a:blip>
          <a:srcRect b="0" l="0" r="0" t="1727"/>
          <a:stretch/>
        </p:blipFill>
        <p:spPr>
          <a:xfrm>
            <a:off x="20" y="10"/>
            <a:ext cx="12191980" cy="6859300"/>
          </a:xfrm>
          <a:prstGeom prst="rect">
            <a:avLst/>
          </a:prstGeom>
          <a:noFill/>
          <a:ln>
            <a:noFill/>
          </a:ln>
        </p:spPr>
      </p:pic>
      <p:sp>
        <p:nvSpPr>
          <p:cNvPr id="94" name="Google Shape;94;p1"/>
          <p:cNvSpPr/>
          <p:nvPr/>
        </p:nvSpPr>
        <p:spPr>
          <a:xfrm>
            <a:off x="-258" y="0"/>
            <a:ext cx="12192000" cy="6858000"/>
          </a:xfrm>
          <a:prstGeom prst="rect">
            <a:avLst/>
          </a:prstGeom>
          <a:gradFill>
            <a:gsLst>
              <a:gs pos="0">
                <a:srgbClr val="EFEDE3">
                  <a:alpha val="74901"/>
                </a:srgbClr>
              </a:gs>
              <a:gs pos="30000">
                <a:srgbClr val="EFEDE3">
                  <a:alpha val="74901"/>
                </a:srgbClr>
              </a:gs>
              <a:gs pos="100000">
                <a:schemeClr val="lt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5" name="Google Shape;95;p1"/>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
        <p:nvSpPr>
          <p:cNvPr id="96" name="Google Shape;96;p1"/>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
        <p:nvSpPr>
          <p:cNvPr id="97" name="Google Shape;97;p1"/>
          <p:cNvSpPr txBox="1"/>
          <p:nvPr>
            <p:ph type="ctrTitle"/>
          </p:nvPr>
        </p:nvSpPr>
        <p:spPr>
          <a:xfrm>
            <a:off x="1915125" y="1302550"/>
            <a:ext cx="8361300" cy="19065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89000"/>
              </a:lnSpc>
              <a:spcBef>
                <a:spcPts val="0"/>
              </a:spcBef>
              <a:spcAft>
                <a:spcPts val="0"/>
              </a:spcAft>
              <a:buClr>
                <a:schemeClr val="dk2"/>
              </a:buClr>
              <a:buSzPct val="100000"/>
              <a:buFont typeface="Times New Roman"/>
              <a:buNone/>
            </a:pPr>
            <a:r>
              <a:rPr lang="en-US" sz="5000">
                <a:latin typeface="Times New Roman"/>
                <a:ea typeface="Times New Roman"/>
                <a:cs typeface="Times New Roman"/>
                <a:sym typeface="Times New Roman"/>
              </a:rPr>
              <a:t>SMS SPAM CLASSIFICATION USING DEEP LEARNING</a:t>
            </a:r>
            <a:endParaRPr/>
          </a:p>
        </p:txBody>
      </p:sp>
      <p:sp>
        <p:nvSpPr>
          <p:cNvPr id="98" name="Google Shape;98;p1"/>
          <p:cNvSpPr txBox="1"/>
          <p:nvPr/>
        </p:nvSpPr>
        <p:spPr>
          <a:xfrm>
            <a:off x="5250725" y="3886682"/>
            <a:ext cx="54675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Prem Sai </a:t>
            </a:r>
            <a:r>
              <a:rPr b="1" lang="en-US" sz="3200">
                <a:solidFill>
                  <a:schemeClr val="dk1"/>
                </a:solidFill>
                <a:latin typeface="Times New Roman"/>
                <a:ea typeface="Times New Roman"/>
                <a:cs typeface="Times New Roman"/>
                <a:sym typeface="Times New Roman"/>
              </a:rPr>
              <a:t>Nayudu: 700759816</a:t>
            </a:r>
            <a:endParaRPr/>
          </a:p>
        </p:txBody>
      </p:sp>
      <p:sp>
        <p:nvSpPr>
          <p:cNvPr id="99" name="Google Shape;99;p1"/>
          <p:cNvSpPr txBox="1"/>
          <p:nvPr/>
        </p:nvSpPr>
        <p:spPr>
          <a:xfrm>
            <a:off x="5441375" y="4471675"/>
            <a:ext cx="5218500" cy="12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2"/>
                </a:solidFill>
                <a:latin typeface="Times New Roman"/>
                <a:ea typeface="Times New Roman"/>
                <a:cs typeface="Times New Roman"/>
                <a:sym typeface="Times New Roman"/>
              </a:rPr>
              <a:t>Author: Sridevi Gadde, A. Lakshmanarao, S. Sathyanarayana</a:t>
            </a:r>
            <a:endParaRPr sz="2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chemeClr val="dk2"/>
                </a:solidFill>
                <a:latin typeface="Times New Roman"/>
                <a:ea typeface="Times New Roman"/>
                <a:cs typeface="Times New Roman"/>
                <a:sym typeface="Times New Roman"/>
              </a:rPr>
              <a:t>https://ieeexplore.ieee.org/document/9441783</a:t>
            </a:r>
            <a:endParaRPr sz="2000">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97"/>
                                        </p:tgtEl>
                                        <p:attrNameLst>
                                          <p:attrName>style.visibility</p:attrName>
                                        </p:attrNameLst>
                                      </p:cBhvr>
                                      <p:to>
                                        <p:strVal val="visible"/>
                                      </p:to>
                                    </p:set>
                                    <p:animEffect filter="fade" transition="in">
                                      <p:cBhvr>
                                        <p:cTn dur="4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3" name="Shape 103"/>
        <p:cNvGrpSpPr/>
        <p:nvPr/>
      </p:nvGrpSpPr>
      <p:grpSpPr>
        <a:xfrm>
          <a:off x="0" y="0"/>
          <a:ext cx="0" cy="0"/>
          <a:chOff x="0" y="0"/>
          <a:chExt cx="0" cy="0"/>
        </a:xfrm>
      </p:grpSpPr>
      <p:sp>
        <p:nvSpPr>
          <p:cNvPr id="104" name="Google Shape;104;p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5" name="Google Shape;105;p3"/>
          <p:cNvSpPr txBox="1"/>
          <p:nvPr>
            <p:ph type="title"/>
          </p:nvPr>
        </p:nvSpPr>
        <p:spPr>
          <a:xfrm>
            <a:off x="967902" y="1194181"/>
            <a:ext cx="6818638" cy="107768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Motivation</a:t>
            </a:r>
            <a:endParaRPr/>
          </a:p>
        </p:txBody>
      </p:sp>
      <p:sp>
        <p:nvSpPr>
          <p:cNvPr id="106" name="Google Shape;106;p3"/>
          <p:cNvSpPr/>
          <p:nvPr/>
        </p:nvSpPr>
        <p:spPr>
          <a:xfrm>
            <a:off x="478095" y="376"/>
            <a:ext cx="228600" cy="685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7" name="Google Shape;107;p3"/>
          <p:cNvSpPr txBox="1"/>
          <p:nvPr>
            <p:ph idx="1" type="body"/>
          </p:nvPr>
        </p:nvSpPr>
        <p:spPr>
          <a:xfrm>
            <a:off x="967902" y="2073897"/>
            <a:ext cx="10203487" cy="4140635"/>
          </a:xfrm>
          <a:prstGeom prst="rect">
            <a:avLst/>
          </a:prstGeom>
          <a:noFill/>
          <a:ln>
            <a:noFill/>
          </a:ln>
        </p:spPr>
        <p:txBody>
          <a:bodyPr anchorCtr="0" anchor="t" bIns="45700" lIns="91425" spcFirstLastPara="1" rIns="91425" wrap="square" tIns="45700">
            <a:normAutofit/>
          </a:bodyPr>
          <a:lstStyle/>
          <a:p>
            <a:pPr indent="0" lvl="0" marL="0" rtl="0" algn="just">
              <a:lnSpc>
                <a:spcPct val="94000"/>
              </a:lnSpc>
              <a:spcBef>
                <a:spcPts val="0"/>
              </a:spcBef>
              <a:spcAft>
                <a:spcPts val="0"/>
              </a:spcAft>
              <a:buClr>
                <a:schemeClr val="dk2"/>
              </a:buClr>
              <a:buSzPts val="2000"/>
              <a:buNone/>
            </a:pPr>
            <a:r>
              <a:t/>
            </a:r>
            <a:endParaRPr>
              <a:latin typeface="Times New Roman"/>
              <a:ea typeface="Times New Roman"/>
              <a:cs typeface="Times New Roman"/>
              <a:sym typeface="Times New Roman"/>
            </a:endParaRPr>
          </a:p>
          <a:p>
            <a:pPr indent="0" lvl="0" marL="0" rtl="0" algn="just">
              <a:lnSpc>
                <a:spcPct val="94000"/>
              </a:lnSpc>
              <a:spcBef>
                <a:spcPts val="1200"/>
              </a:spcBef>
              <a:spcAft>
                <a:spcPts val="0"/>
              </a:spcAft>
              <a:buClr>
                <a:schemeClr val="dk2"/>
              </a:buClr>
              <a:buSzPts val="2000"/>
              <a:buNone/>
            </a:pPr>
            <a:r>
              <a:rPr lang="en-US">
                <a:latin typeface="Times New Roman"/>
                <a:ea typeface="Times New Roman"/>
                <a:cs typeface="Times New Roman"/>
                <a:sym typeface="Times New Roman"/>
              </a:rPr>
              <a:t>In the digital age, the proliferation of spam messages poses significant challenges to individual productivity and security. Leveraging Deep Learning techniques for spam message classification not only enhances our ability to filter out irrelevant and potentially harmful content efficiently but also improves user experience by ensuring that vital communications reach their intended recipients without delay. By applying deep learning , we can automate and refine the detection of spam, adapting to evolving tactics used by spammers and protecting users from unwanted intrusions into their digital communications.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304b9b15011_4_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Problem Statement </a:t>
            </a:r>
            <a:endParaRPr/>
          </a:p>
        </p:txBody>
      </p:sp>
      <p:sp>
        <p:nvSpPr>
          <p:cNvPr id="113" name="Google Shape;113;g304b9b15011_4_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l">
              <a:lnSpc>
                <a:spcPct val="94000"/>
              </a:lnSpc>
              <a:spcBef>
                <a:spcPts val="0"/>
              </a:spcBef>
              <a:spcAft>
                <a:spcPts val="0"/>
              </a:spcAft>
              <a:buClr>
                <a:schemeClr val="dk2"/>
              </a:buClr>
              <a:buSzPts val="2000"/>
              <a:buNone/>
            </a:pPr>
            <a:r>
              <a:t/>
            </a:r>
            <a:endParaRPr/>
          </a:p>
          <a:p>
            <a:pPr indent="-384048" lvl="0" marL="384048" rtl="0" algn="just">
              <a:lnSpc>
                <a:spcPct val="94000"/>
              </a:lnSpc>
              <a:spcBef>
                <a:spcPts val="1200"/>
              </a:spcBef>
              <a:spcAft>
                <a:spcPts val="0"/>
              </a:spcAft>
              <a:buClr>
                <a:schemeClr val="dk2"/>
              </a:buClr>
              <a:buSzPts val="2000"/>
              <a:buChar char="■"/>
            </a:pPr>
            <a:r>
              <a:rPr lang="en-US">
                <a:latin typeface="Times New Roman"/>
                <a:ea typeface="Times New Roman"/>
                <a:cs typeface="Times New Roman"/>
                <a:sym typeface="Times New Roman"/>
              </a:rPr>
              <a:t>The increasing volume and sophistication of spam messages circulating through digital communication channels present significant challenges in maintaining the efficiency, privacy, and security of online interactions. This project aims to develop a robust spam detection system using advanced </a:t>
            </a:r>
            <a:r>
              <a:rPr lang="en-US">
                <a:latin typeface="Times New Roman"/>
                <a:ea typeface="Times New Roman"/>
                <a:cs typeface="Times New Roman"/>
                <a:sym typeface="Times New Roman"/>
              </a:rPr>
              <a:t>deep</a:t>
            </a: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learning</a:t>
            </a:r>
            <a:r>
              <a:rPr lang="en-US">
                <a:latin typeface="Times New Roman"/>
                <a:ea typeface="Times New Roman"/>
                <a:cs typeface="Times New Roman"/>
                <a:sym typeface="Times New Roman"/>
              </a:rPr>
              <a:t> techniques, </a:t>
            </a:r>
            <a:r>
              <a:rPr lang="en-US">
                <a:latin typeface="Times New Roman"/>
                <a:ea typeface="Times New Roman"/>
                <a:cs typeface="Times New Roman"/>
                <a:sym typeface="Times New Roman"/>
              </a:rPr>
              <a:t>LSTM,</a:t>
            </a:r>
            <a:r>
              <a:rPr lang="en-US">
                <a:latin typeface="Times New Roman"/>
                <a:ea typeface="Times New Roman"/>
                <a:cs typeface="Times New Roman"/>
                <a:sym typeface="Times New Roman"/>
              </a:rPr>
              <a:t> and machine learning algorithms, specifically Random Forest classifiers, to accurately identify and filter out spam messages. By leveraging feature extraction and employing an automated classification model, the system will enhance the ability to protect users from unsolicited and potentially harmful content, thereby ensuring the integrity and reliability of digital communications.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Objectives</a:t>
            </a:r>
            <a:endParaRPr/>
          </a:p>
        </p:txBody>
      </p:sp>
      <p:sp>
        <p:nvSpPr>
          <p:cNvPr id="119" name="Google Shape;119;p4"/>
          <p:cNvSpPr txBox="1"/>
          <p:nvPr>
            <p:ph idx="1" type="body"/>
          </p:nvPr>
        </p:nvSpPr>
        <p:spPr>
          <a:xfrm>
            <a:off x="1371600" y="1513000"/>
            <a:ext cx="9601200" cy="43545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1200"/>
              </a:spcBef>
              <a:spcAft>
                <a:spcPts val="0"/>
              </a:spcAft>
              <a:buClr>
                <a:schemeClr val="dk2"/>
              </a:buClr>
              <a:buSzPts val="2000"/>
              <a:buNone/>
            </a:pPr>
            <a:r>
              <a:t/>
            </a:r>
            <a:endParaRPr>
              <a:latin typeface="Times New Roman"/>
              <a:ea typeface="Times New Roman"/>
              <a:cs typeface="Times New Roman"/>
              <a:sym typeface="Times New Roman"/>
            </a:endParaRPr>
          </a:p>
        </p:txBody>
      </p:sp>
      <p:pic>
        <p:nvPicPr>
          <p:cNvPr id="120" name="Google Shape;120;p4"/>
          <p:cNvPicPr preferRelativeResize="0"/>
          <p:nvPr/>
        </p:nvPicPr>
        <p:blipFill>
          <a:blip r:embed="rId3">
            <a:alphaModFix/>
          </a:blip>
          <a:stretch>
            <a:fillRect/>
          </a:stretch>
        </p:blipFill>
        <p:spPr>
          <a:xfrm>
            <a:off x="3490900" y="1513000"/>
            <a:ext cx="6334025" cy="5067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04b9b15011_4_0"/>
          <p:cNvSpPr txBox="1"/>
          <p:nvPr>
            <p:ph type="title"/>
          </p:nvPr>
        </p:nvSpPr>
        <p:spPr>
          <a:xfrm>
            <a:off x="1371600" y="685800"/>
            <a:ext cx="9601200" cy="697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Proposed Solution</a:t>
            </a:r>
            <a:endParaRPr>
              <a:latin typeface="Times New Roman"/>
              <a:ea typeface="Times New Roman"/>
              <a:cs typeface="Times New Roman"/>
              <a:sym typeface="Times New Roman"/>
            </a:endParaRPr>
          </a:p>
        </p:txBody>
      </p:sp>
      <p:sp>
        <p:nvSpPr>
          <p:cNvPr id="126" name="Google Shape;126;g304b9b15011_4_0"/>
          <p:cNvSpPr txBox="1"/>
          <p:nvPr>
            <p:ph idx="1" type="body"/>
          </p:nvPr>
        </p:nvSpPr>
        <p:spPr>
          <a:xfrm>
            <a:off x="1421125" y="1692775"/>
            <a:ext cx="9601200" cy="4484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a:t>
            </a:r>
            <a:r>
              <a:rPr lang="en-US" sz="2900">
                <a:solidFill>
                  <a:schemeClr val="dk1"/>
                </a:solidFill>
                <a:latin typeface="Times New Roman"/>
                <a:ea typeface="Times New Roman"/>
                <a:cs typeface="Times New Roman"/>
                <a:sym typeface="Times New Roman"/>
              </a:rPr>
              <a:t>Collection of Dataset from UCI</a:t>
            </a:r>
            <a:endParaRPr sz="2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900">
                <a:solidFill>
                  <a:schemeClr val="dk1"/>
                </a:solidFill>
                <a:latin typeface="Times New Roman"/>
                <a:ea typeface="Times New Roman"/>
                <a:cs typeface="Times New Roman"/>
                <a:sym typeface="Times New Roman"/>
              </a:rPr>
              <a:t>•Data Analysis</a:t>
            </a:r>
            <a:endParaRPr sz="2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900">
                <a:solidFill>
                  <a:schemeClr val="dk1"/>
                </a:solidFill>
                <a:latin typeface="Times New Roman"/>
                <a:ea typeface="Times New Roman"/>
                <a:cs typeface="Times New Roman"/>
                <a:sym typeface="Times New Roman"/>
              </a:rPr>
              <a:t>•Feature Engineering</a:t>
            </a:r>
            <a:endParaRPr sz="2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900">
                <a:solidFill>
                  <a:schemeClr val="dk1"/>
                </a:solidFill>
                <a:latin typeface="Times New Roman"/>
                <a:ea typeface="Times New Roman"/>
                <a:cs typeface="Times New Roman"/>
                <a:sym typeface="Times New Roman"/>
              </a:rPr>
              <a:t>•Data Cleaning</a:t>
            </a:r>
            <a:endParaRPr sz="2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900">
                <a:solidFill>
                  <a:schemeClr val="dk1"/>
                </a:solidFill>
                <a:latin typeface="Times New Roman"/>
                <a:ea typeface="Times New Roman"/>
                <a:cs typeface="Times New Roman"/>
                <a:sym typeface="Times New Roman"/>
              </a:rPr>
              <a:t>•Model Building &amp; </a:t>
            </a:r>
            <a:r>
              <a:rPr lang="en-US" sz="2900">
                <a:solidFill>
                  <a:schemeClr val="dk1"/>
                </a:solidFill>
                <a:latin typeface="Times New Roman"/>
                <a:ea typeface="Times New Roman"/>
                <a:cs typeface="Times New Roman"/>
                <a:sym typeface="Times New Roman"/>
              </a:rPr>
              <a:t>Comparison</a:t>
            </a:r>
            <a:endParaRPr sz="2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900">
                <a:solidFill>
                  <a:schemeClr val="dk1"/>
                </a:solidFill>
                <a:latin typeface="Times New Roman"/>
                <a:ea typeface="Times New Roman"/>
                <a:cs typeface="Times New Roman"/>
                <a:sym typeface="Times New Roman"/>
              </a:rPr>
              <a:t>•Making </a:t>
            </a:r>
            <a:r>
              <a:rPr lang="en-US" sz="2900">
                <a:solidFill>
                  <a:schemeClr val="dk1"/>
                </a:solidFill>
                <a:latin typeface="Times New Roman"/>
                <a:ea typeface="Times New Roman"/>
                <a:cs typeface="Times New Roman"/>
                <a:sym typeface="Times New Roman"/>
              </a:rPr>
              <a:t>Predictions</a:t>
            </a:r>
            <a:endParaRPr sz="29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Results</a:t>
            </a:r>
            <a:endParaRPr/>
          </a:p>
        </p:txBody>
      </p:sp>
      <p:pic>
        <p:nvPicPr>
          <p:cNvPr id="132" name="Google Shape;132;p9"/>
          <p:cNvPicPr preferRelativeResize="0"/>
          <p:nvPr>
            <p:ph idx="1" type="body"/>
          </p:nvPr>
        </p:nvPicPr>
        <p:blipFill rotWithShape="1">
          <a:blip r:embed="rId3">
            <a:alphaModFix/>
          </a:blip>
          <a:srcRect b="0" l="0" r="0" t="0"/>
          <a:stretch/>
        </p:blipFill>
        <p:spPr>
          <a:xfrm>
            <a:off x="1503218" y="1428750"/>
            <a:ext cx="9337964" cy="52387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6" name="Shape 136"/>
        <p:cNvGrpSpPr/>
        <p:nvPr/>
      </p:nvGrpSpPr>
      <p:grpSpPr>
        <a:xfrm>
          <a:off x="0" y="0"/>
          <a:ext cx="0" cy="0"/>
          <a:chOff x="0" y="0"/>
          <a:chExt cx="0" cy="0"/>
        </a:xfrm>
      </p:grpSpPr>
      <p:sp>
        <p:nvSpPr>
          <p:cNvPr id="137" name="Google Shape;137;p10"/>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38" name="Google Shape;138;p10"/>
          <p:cNvSpPr txBox="1"/>
          <p:nvPr>
            <p:ph type="title"/>
          </p:nvPr>
        </p:nvSpPr>
        <p:spPr>
          <a:xfrm>
            <a:off x="967902" y="1194180"/>
            <a:ext cx="3523938" cy="502035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References</a:t>
            </a:r>
            <a:endParaRPr/>
          </a:p>
        </p:txBody>
      </p:sp>
      <p:sp>
        <p:nvSpPr>
          <p:cNvPr id="139" name="Google Shape;139;p10"/>
          <p:cNvSpPr/>
          <p:nvPr/>
        </p:nvSpPr>
        <p:spPr>
          <a:xfrm>
            <a:off x="478095" y="376"/>
            <a:ext cx="228600" cy="685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0" name="Google Shape;140;p10"/>
          <p:cNvSpPr txBox="1"/>
          <p:nvPr>
            <p:ph idx="1" type="body"/>
          </p:nvPr>
        </p:nvSpPr>
        <p:spPr>
          <a:xfrm>
            <a:off x="3893127" y="1194179"/>
            <a:ext cx="7820778" cy="502035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4000"/>
              </a:lnSpc>
              <a:spcBef>
                <a:spcPts val="0"/>
              </a:spcBef>
              <a:spcAft>
                <a:spcPts val="0"/>
              </a:spcAft>
              <a:buClr>
                <a:schemeClr val="dk2"/>
              </a:buClr>
              <a:buSzPct val="100000"/>
              <a:buNone/>
            </a:pPr>
            <a:r>
              <a:t/>
            </a:r>
            <a:endParaRPr sz="1200"/>
          </a:p>
          <a:p>
            <a:pPr indent="-384048" lvl="0" marL="384048" rtl="0" algn="just">
              <a:lnSpc>
                <a:spcPct val="94000"/>
              </a:lnSpc>
              <a:spcBef>
                <a:spcPts val="1200"/>
              </a:spcBef>
              <a:spcAft>
                <a:spcPts val="0"/>
              </a:spcAft>
              <a:buClr>
                <a:schemeClr val="dk2"/>
              </a:buClr>
              <a:buSzPct val="100000"/>
              <a:buChar char="■"/>
            </a:pPr>
            <a:r>
              <a:rPr lang="en-US" sz="1200">
                <a:latin typeface="Times New Roman"/>
                <a:ea typeface="Times New Roman"/>
                <a:cs typeface="Times New Roman"/>
                <a:sym typeface="Times New Roman"/>
              </a:rPr>
              <a:t>T. Jain, P. Garg, N. Chalil, A. Sinha, V. K. Verma and R. Gupta, "SMS Spam Classification Using Machine Learning Techniques," 2022 12th International Conference on Cloud Computing, Data Science &amp; Engineering (Confluence), Noida, India, 2022, pp. 273-279, doi: 10.1109/Confluence52989.2022.9734128. keywords: {Support vector machines;Machine learning algorithms;Costs;Machine learning;Probability;Message service;Natural language processing;Spam detection;SMS spam;machine learning},</a:t>
            </a:r>
            <a:endParaRPr/>
          </a:p>
          <a:p>
            <a:pPr indent="-319278" lvl="0" marL="384048" rtl="0" algn="just">
              <a:lnSpc>
                <a:spcPct val="94000"/>
              </a:lnSpc>
              <a:spcBef>
                <a:spcPts val="1200"/>
              </a:spcBef>
              <a:spcAft>
                <a:spcPts val="0"/>
              </a:spcAft>
              <a:buClr>
                <a:schemeClr val="dk2"/>
              </a:buClr>
              <a:buSzPct val="100000"/>
              <a:buNone/>
            </a:pPr>
            <a:r>
              <a:t/>
            </a:r>
            <a:endParaRPr sz="1200">
              <a:latin typeface="Times New Roman"/>
              <a:ea typeface="Times New Roman"/>
              <a:cs typeface="Times New Roman"/>
              <a:sym typeface="Times New Roman"/>
            </a:endParaRPr>
          </a:p>
          <a:p>
            <a:pPr indent="-384048" lvl="0" marL="384048" rtl="0" algn="just">
              <a:lnSpc>
                <a:spcPct val="94000"/>
              </a:lnSpc>
              <a:spcBef>
                <a:spcPts val="1200"/>
              </a:spcBef>
              <a:spcAft>
                <a:spcPts val="0"/>
              </a:spcAft>
              <a:buClr>
                <a:schemeClr val="dk2"/>
              </a:buClr>
              <a:buSzPct val="100000"/>
              <a:buChar char="■"/>
            </a:pPr>
            <a:r>
              <a:rPr lang="en-US" sz="1200">
                <a:latin typeface="Times New Roman"/>
                <a:ea typeface="Times New Roman"/>
                <a:cs typeface="Times New Roman"/>
                <a:sym typeface="Times New Roman"/>
              </a:rPr>
              <a:t>S. V P, V. V, K. R and T. T. T, "Performance Comparison of Machine Learning Algorithms in Short Message Service Spam Classification," 2023 2nd International Conference on Advancements in Electrical, Electronics, Communication, Computing and Automation (ICAECA), Coimbatore, India, 2023, pp. 1-4, doi: 10.1109/ICAECA56562.2023.10199265. keywords: {Support vector machines;Training;Logistic regression;Machine learning algorithms;Forestry;Filtering algorithms;Message services;SMS spam detection;spam filtering;machine learning;random forest;classification},</a:t>
            </a:r>
            <a:endParaRPr/>
          </a:p>
          <a:p>
            <a:pPr indent="-319278" lvl="0" marL="384048" rtl="0" algn="just">
              <a:lnSpc>
                <a:spcPct val="94000"/>
              </a:lnSpc>
              <a:spcBef>
                <a:spcPts val="1200"/>
              </a:spcBef>
              <a:spcAft>
                <a:spcPts val="0"/>
              </a:spcAft>
              <a:buClr>
                <a:schemeClr val="dk2"/>
              </a:buClr>
              <a:buSzPct val="100000"/>
              <a:buNone/>
            </a:pPr>
            <a:r>
              <a:t/>
            </a:r>
            <a:endParaRPr sz="1200">
              <a:latin typeface="Times New Roman"/>
              <a:ea typeface="Times New Roman"/>
              <a:cs typeface="Times New Roman"/>
              <a:sym typeface="Times New Roman"/>
            </a:endParaRPr>
          </a:p>
          <a:p>
            <a:pPr indent="-384048" lvl="0" marL="384048" rtl="0" algn="just">
              <a:lnSpc>
                <a:spcPct val="94000"/>
              </a:lnSpc>
              <a:spcBef>
                <a:spcPts val="1200"/>
              </a:spcBef>
              <a:spcAft>
                <a:spcPts val="0"/>
              </a:spcAft>
              <a:buClr>
                <a:schemeClr val="dk2"/>
              </a:buClr>
              <a:buSzPct val="100000"/>
              <a:buChar char="■"/>
            </a:pPr>
            <a:r>
              <a:rPr lang="en-US" sz="1200">
                <a:latin typeface="Times New Roman"/>
                <a:ea typeface="Times New Roman"/>
                <a:cs typeface="Times New Roman"/>
                <a:sym typeface="Times New Roman"/>
              </a:rPr>
              <a:t>A. Kumar and C. Fancy, "Enhancing Security in SMS by Combining NLP Models Using Ensemble Learning for Spam Detection with Image Steganography Integration," 2023 2nd International Conference on Edge Computing and Applications (ICECAA), Namakkal, India, 2023, pp. 583-586, doi: 10.1109/ICECAA58104.2023.10212103. keywords: {Support vector machines;Steganography;Machine learning algorithms;Computational modeling;Receivers;Feature extraction;Natural language processing;Natural Language Processing;Ensemble Learning;Spam Detection;Image Steganography},</a:t>
            </a:r>
            <a:endParaRPr/>
          </a:p>
          <a:p>
            <a:pPr indent="-319278" lvl="0" marL="384048" rtl="0" algn="just">
              <a:lnSpc>
                <a:spcPct val="94000"/>
              </a:lnSpc>
              <a:spcBef>
                <a:spcPts val="1200"/>
              </a:spcBef>
              <a:spcAft>
                <a:spcPts val="0"/>
              </a:spcAft>
              <a:buClr>
                <a:schemeClr val="dk2"/>
              </a:buClr>
              <a:buSzPct val="100000"/>
              <a:buNone/>
            </a:pPr>
            <a:r>
              <a:t/>
            </a:r>
            <a:endParaRPr sz="1200">
              <a:latin typeface="Times New Roman"/>
              <a:ea typeface="Times New Roman"/>
              <a:cs typeface="Times New Roman"/>
              <a:sym typeface="Times New Roman"/>
            </a:endParaRPr>
          </a:p>
          <a:p>
            <a:pPr indent="-384048" lvl="0" marL="384048" rtl="0" algn="just">
              <a:lnSpc>
                <a:spcPct val="94000"/>
              </a:lnSpc>
              <a:spcBef>
                <a:spcPts val="1200"/>
              </a:spcBef>
              <a:spcAft>
                <a:spcPts val="0"/>
              </a:spcAft>
              <a:buClr>
                <a:schemeClr val="dk2"/>
              </a:buClr>
              <a:buSzPct val="100000"/>
              <a:buChar char="■"/>
            </a:pPr>
            <a:r>
              <a:rPr lang="en-US" sz="1200">
                <a:latin typeface="Times New Roman"/>
                <a:ea typeface="Times New Roman"/>
                <a:cs typeface="Times New Roman"/>
                <a:sym typeface="Times New Roman"/>
              </a:rPr>
              <a:t>P. Joseph and S. Y. Yerima, "A comparative study of word embedding techniques for SMS spam detection," 2022 14th International Conference on Computational Intelligence and Communication Networks (CICN), Al-Khobar, Saudi Arabia, 2022, pp. 149-155, doi: 10.1109/CICN56167.2022.10008245. keywords: {Support vector machines;Unsolicited e-mail;Digital communication;Communication networks;Organizational aspects;Random forests;Computational intelligence;Spam detection;machine learning;word embedding;bag-of-words;term frequency-inverse document frequency;n-grams;word2vec;doc2vec},</a:t>
            </a:r>
            <a:endParaRPr/>
          </a:p>
          <a:p>
            <a:pPr indent="-319278" lvl="0" marL="384048" rtl="0" algn="just">
              <a:lnSpc>
                <a:spcPct val="94000"/>
              </a:lnSpc>
              <a:spcBef>
                <a:spcPts val="1200"/>
              </a:spcBef>
              <a:spcAft>
                <a:spcPts val="0"/>
              </a:spcAft>
              <a:buClr>
                <a:schemeClr val="dk2"/>
              </a:buClr>
              <a:buSzPct val="100000"/>
              <a:buNone/>
            </a:pPr>
            <a:r>
              <a:t/>
            </a:r>
            <a:endParaRPr sz="1200">
              <a:latin typeface="Times New Roman"/>
              <a:ea typeface="Times New Roman"/>
              <a:cs typeface="Times New Roman"/>
              <a:sym typeface="Times New Roman"/>
            </a:endParaRPr>
          </a:p>
          <a:p>
            <a:pPr indent="-384048" lvl="0" marL="384048" rtl="0" algn="just">
              <a:lnSpc>
                <a:spcPct val="94000"/>
              </a:lnSpc>
              <a:spcBef>
                <a:spcPts val="1200"/>
              </a:spcBef>
              <a:spcAft>
                <a:spcPts val="0"/>
              </a:spcAft>
              <a:buClr>
                <a:schemeClr val="dk2"/>
              </a:buClr>
              <a:buSzPct val="100000"/>
              <a:buChar char="■"/>
            </a:pPr>
            <a:r>
              <a:rPr lang="en-US" sz="1200">
                <a:latin typeface="Times New Roman"/>
                <a:ea typeface="Times New Roman"/>
                <a:cs typeface="Times New Roman"/>
                <a:sym typeface="Times New Roman"/>
              </a:rPr>
              <a:t>K. Debnath and N. Kar, "Email Spam Detection using Deep Learning Approach," 2022 International Conference on Machine Learning, Big Data, Cloud and Parallel Computing (COM-IT-CON), Faridabad, India, 2022, pp. 37-41, doi: 10.1109/COM-IT-CON54601.2022.9850588. keywords: {Deep learning;Support vector machines;Radio frequency;Unsolicited e-mail;Computational modeling;Bit error rate;Data preprocessing;Email Spam detection;Deep Learning;Machine Learning;LSTM;BERT},</a:t>
            </a:r>
            <a:endParaRPr/>
          </a:p>
          <a:p>
            <a:pPr indent="-346265" lvl="0" marL="384048" rtl="0" algn="just">
              <a:lnSpc>
                <a:spcPct val="94000"/>
              </a:lnSpc>
              <a:spcBef>
                <a:spcPts val="1200"/>
              </a:spcBef>
              <a:spcAft>
                <a:spcPts val="0"/>
              </a:spcAft>
              <a:buClr>
                <a:schemeClr val="dk2"/>
              </a:buClr>
              <a:buSzPct val="100000"/>
              <a:buNone/>
            </a:pPr>
            <a:r>
              <a:t/>
            </a:r>
            <a:endParaRPr sz="700">
              <a:latin typeface="Times New Roman"/>
              <a:ea typeface="Times New Roman"/>
              <a:cs typeface="Times New Roman"/>
              <a:sym typeface="Times New Roman"/>
            </a:endParaRPr>
          </a:p>
          <a:p>
            <a:pPr indent="-346265" lvl="0" marL="384048" rtl="0" algn="l">
              <a:lnSpc>
                <a:spcPct val="94000"/>
              </a:lnSpc>
              <a:spcBef>
                <a:spcPts val="1200"/>
              </a:spcBef>
              <a:spcAft>
                <a:spcPts val="0"/>
              </a:spcAft>
              <a:buClr>
                <a:schemeClr val="dk2"/>
              </a:buClr>
              <a:buSzPct val="100000"/>
              <a:buNone/>
            </a:pPr>
            <a:r>
              <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2024-04-16T15:57:08Z</dcterms:created>
  <dc:creator>Venkata Suraj Gamini</dc:creator>
</cp:coreProperties>
</file>