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6" r:id="rId8"/>
    <p:sldId id="267" r:id="rId9"/>
    <p:sldId id="262" r:id="rId10"/>
  </p:sldIdLst>
  <p:sldSz cx="12192000" cy="6858000"/>
  <p:notesSz cx="6858000" cy="9144000"/>
  <p:embeddedFontLst>
    <p:embeddedFont>
      <p:font typeface="Libre Franklin"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YhgqdlTtf25AJU6Ua6fy0i5Wn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yshnavi Nagalla" userId="c75a7544fdee7843" providerId="LiveId" clId="{BD12E2CC-25B9-4759-8A23-68799C5B51DF}"/>
    <pc:docChg chg="undo custSel addSld modSld">
      <pc:chgData name="Vyshnavi Nagalla" userId="c75a7544fdee7843" providerId="LiveId" clId="{BD12E2CC-25B9-4759-8A23-68799C5B51DF}" dt="2025-04-15T20:48:46.919" v="98" actId="2711"/>
      <pc:docMkLst>
        <pc:docMk/>
      </pc:docMkLst>
      <pc:sldChg chg="delSp modSp mod">
        <pc:chgData name="Vyshnavi Nagalla" userId="c75a7544fdee7843" providerId="LiveId" clId="{BD12E2CC-25B9-4759-8A23-68799C5B51DF}" dt="2025-04-15T20:46:43.935" v="65"/>
        <pc:sldMkLst>
          <pc:docMk/>
          <pc:sldMk cId="0" sldId="256"/>
        </pc:sldMkLst>
        <pc:spChg chg="mod">
          <ac:chgData name="Vyshnavi Nagalla" userId="c75a7544fdee7843" providerId="LiveId" clId="{BD12E2CC-25B9-4759-8A23-68799C5B51DF}" dt="2025-04-15T20:45:56.476" v="52" actId="14100"/>
          <ac:spMkLst>
            <pc:docMk/>
            <pc:sldMk cId="0" sldId="256"/>
            <ac:spMk id="97" creationId="{00000000-0000-0000-0000-000000000000}"/>
          </ac:spMkLst>
        </pc:spChg>
        <pc:spChg chg="del mod">
          <ac:chgData name="Vyshnavi Nagalla" userId="c75a7544fdee7843" providerId="LiveId" clId="{BD12E2CC-25B9-4759-8A23-68799C5B51DF}" dt="2025-04-15T20:46:43.935" v="65"/>
          <ac:spMkLst>
            <pc:docMk/>
            <pc:sldMk cId="0" sldId="256"/>
            <ac:spMk id="98" creationId="{00000000-0000-0000-0000-000000000000}"/>
          </ac:spMkLst>
        </pc:spChg>
        <pc:spChg chg="mod">
          <ac:chgData name="Vyshnavi Nagalla" userId="c75a7544fdee7843" providerId="LiveId" clId="{BD12E2CC-25B9-4759-8A23-68799C5B51DF}" dt="2025-04-15T20:46:41.430" v="63" actId="404"/>
          <ac:spMkLst>
            <pc:docMk/>
            <pc:sldMk cId="0" sldId="256"/>
            <ac:spMk id="99" creationId="{00000000-0000-0000-0000-000000000000}"/>
          </ac:spMkLst>
        </pc:spChg>
      </pc:sldChg>
      <pc:sldChg chg="addSp modSp new mod">
        <pc:chgData name="Vyshnavi Nagalla" userId="c75a7544fdee7843" providerId="LiveId" clId="{BD12E2CC-25B9-4759-8A23-68799C5B51DF}" dt="2025-04-15T20:48:46.919" v="98" actId="2711"/>
        <pc:sldMkLst>
          <pc:docMk/>
          <pc:sldMk cId="2415348113" sldId="267"/>
        </pc:sldMkLst>
        <pc:spChg chg="mod">
          <ac:chgData name="Vyshnavi Nagalla" userId="c75a7544fdee7843" providerId="LiveId" clId="{BD12E2CC-25B9-4759-8A23-68799C5B51DF}" dt="2025-04-15T20:48:46.919" v="98" actId="2711"/>
          <ac:spMkLst>
            <pc:docMk/>
            <pc:sldMk cId="2415348113" sldId="267"/>
            <ac:spMk id="2" creationId="{E4FAAE3D-8073-533F-D5FF-5A89BFCFF3E4}"/>
          </ac:spMkLst>
        </pc:spChg>
        <pc:spChg chg="mod">
          <ac:chgData name="Vyshnavi Nagalla" userId="c75a7544fdee7843" providerId="LiveId" clId="{BD12E2CC-25B9-4759-8A23-68799C5B51DF}" dt="2025-04-15T20:48:05.569" v="68" actId="14100"/>
          <ac:spMkLst>
            <pc:docMk/>
            <pc:sldMk cId="2415348113" sldId="267"/>
            <ac:spMk id="3" creationId="{50E37BB0-AF68-0887-F347-4985FFF5F53D}"/>
          </ac:spMkLst>
        </pc:spChg>
        <pc:picChg chg="add mod">
          <ac:chgData name="Vyshnavi Nagalla" userId="c75a7544fdee7843" providerId="LiveId" clId="{BD12E2CC-25B9-4759-8A23-68799C5B51DF}" dt="2025-04-15T20:48:23.309" v="69" actId="14100"/>
          <ac:picMkLst>
            <pc:docMk/>
            <pc:sldMk cId="2415348113" sldId="267"/>
            <ac:picMk id="1026" creationId="{9C41F880-EB73-35C1-175D-4B841751A4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4b9b15011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304b9b15011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4b9b15011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4b9b1501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12"/>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2"/>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12"/>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grpSp>
        <p:nvGrpSpPr>
          <p:cNvPr id="18" name="Google Shape;18;p12"/>
          <p:cNvGrpSpPr/>
          <p:nvPr/>
        </p:nvGrpSpPr>
        <p:grpSpPr>
          <a:xfrm>
            <a:off x="752858" y="744469"/>
            <a:ext cx="10674117" cy="5349671"/>
            <a:chOff x="752858" y="744469"/>
            <a:chExt cx="10674117" cy="5349671"/>
          </a:xfrm>
        </p:grpSpPr>
        <p:sp>
          <p:nvSpPr>
            <p:cNvPr id="19" name="Google Shape;19;p12"/>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12"/>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2"/>
          <p:cNvSpPr txBox="1">
            <a:spLocks noGrp="1"/>
          </p:cNvSpPr>
          <p:nvPr>
            <p:ph type="body" idx="1"/>
          </p:nvPr>
        </p:nvSpPr>
        <p:spPr>
          <a:xfrm rot="5400000">
            <a:off x="2839799" y="-844042"/>
            <a:ext cx="5243244" cy="8179641"/>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2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1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normAutofit/>
          </a:bodyPr>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0" name="Google Shape;30;p14"/>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2"/>
                </a:solidFill>
                <a:latin typeface="Libre Franklin"/>
                <a:ea typeface="Libre Franklin"/>
                <a:cs typeface="Libre Franklin"/>
                <a:sym typeface="Libre Franklin"/>
              </a:defRPr>
            </a:lvl1pPr>
            <a:lvl2pPr marL="0" lvl="1" indent="0" algn="r">
              <a:spcBef>
                <a:spcPts val="0"/>
              </a:spcBef>
              <a:buNone/>
              <a:defRPr sz="1200">
                <a:solidFill>
                  <a:schemeClr val="lt2"/>
                </a:solidFill>
                <a:latin typeface="Libre Franklin"/>
                <a:ea typeface="Libre Franklin"/>
                <a:cs typeface="Libre Franklin"/>
                <a:sym typeface="Libre Franklin"/>
              </a:defRPr>
            </a:lvl2pPr>
            <a:lvl3pPr marL="0" lvl="2" indent="0" algn="r">
              <a:spcBef>
                <a:spcPts val="0"/>
              </a:spcBef>
              <a:buNone/>
              <a:defRPr sz="1200">
                <a:solidFill>
                  <a:schemeClr val="lt2"/>
                </a:solidFill>
                <a:latin typeface="Libre Franklin"/>
                <a:ea typeface="Libre Franklin"/>
                <a:cs typeface="Libre Franklin"/>
                <a:sym typeface="Libre Franklin"/>
              </a:defRPr>
            </a:lvl3pPr>
            <a:lvl4pPr marL="0" lvl="3" indent="0" algn="r">
              <a:spcBef>
                <a:spcPts val="0"/>
              </a:spcBef>
              <a:buNone/>
              <a:defRPr sz="1200">
                <a:solidFill>
                  <a:schemeClr val="lt2"/>
                </a:solidFill>
                <a:latin typeface="Libre Franklin"/>
                <a:ea typeface="Libre Franklin"/>
                <a:cs typeface="Libre Franklin"/>
                <a:sym typeface="Libre Franklin"/>
              </a:defRPr>
            </a:lvl4pPr>
            <a:lvl5pPr marL="0" lvl="4" indent="0" algn="r">
              <a:spcBef>
                <a:spcPts val="0"/>
              </a:spcBef>
              <a:buNone/>
              <a:defRPr sz="1200">
                <a:solidFill>
                  <a:schemeClr val="lt2"/>
                </a:solidFill>
                <a:latin typeface="Libre Franklin"/>
                <a:ea typeface="Libre Franklin"/>
                <a:cs typeface="Libre Franklin"/>
                <a:sym typeface="Libre Franklin"/>
              </a:defRPr>
            </a:lvl5pPr>
            <a:lvl6pPr marL="0" lvl="5" indent="0" algn="r">
              <a:spcBef>
                <a:spcPts val="0"/>
              </a:spcBef>
              <a:buNone/>
              <a:defRPr sz="1200">
                <a:solidFill>
                  <a:schemeClr val="lt2"/>
                </a:solidFill>
                <a:latin typeface="Libre Franklin"/>
                <a:ea typeface="Libre Franklin"/>
                <a:cs typeface="Libre Franklin"/>
                <a:sym typeface="Libre Franklin"/>
              </a:defRPr>
            </a:lvl6pPr>
            <a:lvl7pPr marL="0" lvl="6" indent="0" algn="r">
              <a:spcBef>
                <a:spcPts val="0"/>
              </a:spcBef>
              <a:buNone/>
              <a:defRPr sz="1200">
                <a:solidFill>
                  <a:schemeClr val="lt2"/>
                </a:solidFill>
                <a:latin typeface="Libre Franklin"/>
                <a:ea typeface="Libre Franklin"/>
                <a:cs typeface="Libre Franklin"/>
                <a:sym typeface="Libre Franklin"/>
              </a:defRPr>
            </a:lvl7pPr>
            <a:lvl8pPr marL="0" lvl="7" indent="0" algn="r">
              <a:spcBef>
                <a:spcPts val="0"/>
              </a:spcBef>
              <a:buNone/>
              <a:defRPr sz="1200">
                <a:solidFill>
                  <a:schemeClr val="lt2"/>
                </a:solidFill>
                <a:latin typeface="Libre Franklin"/>
                <a:ea typeface="Libre Franklin"/>
                <a:cs typeface="Libre Franklin"/>
                <a:sym typeface="Libre Franklin"/>
              </a:defRPr>
            </a:lvl8pPr>
            <a:lvl9pPr marL="0" lvl="8" indent="0" algn="r">
              <a:spcBef>
                <a:spcPts val="0"/>
              </a:spcBef>
              <a:buNone/>
              <a:defRPr sz="1200">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4"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5"/>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15"/>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8" name="Google Shape;38;p1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4" name="Google Shape;44;p16"/>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5" name="Google Shape;45;p16"/>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noAutofit/>
          </a:bodyPr>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6" name="Google Shape;46;p16"/>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1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9"/>
        <p:cNvGrpSpPr/>
        <p:nvPr/>
      </p:nvGrpSpPr>
      <p:grpSpPr>
        <a:xfrm>
          <a:off x="0" y="0"/>
          <a:ext cx="0" cy="0"/>
          <a:chOff x="0" y="0"/>
          <a:chExt cx="0" cy="0"/>
        </a:xfrm>
      </p:grpSpPr>
      <p:sp>
        <p:nvSpPr>
          <p:cNvPr id="60" name="Google Shape;60;p1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9"/>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normAutofit/>
          </a:bodyPr>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19"/>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1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sp>
        <p:nvSpPr>
          <p:cNvPr id="69" name="Google Shape;69;p20"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0"/>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0"/>
          <p:cNvSpPr>
            <a:spLocks noGrp="1"/>
          </p:cNvSpPr>
          <p:nvPr>
            <p:ph type="pic" idx="2"/>
          </p:nvPr>
        </p:nvSpPr>
        <p:spPr>
          <a:xfrm>
            <a:off x="5532120" y="0"/>
            <a:ext cx="6659880" cy="6857999"/>
          </a:xfrm>
          <a:prstGeom prst="rect">
            <a:avLst/>
          </a:prstGeom>
          <a:noFill/>
          <a:ln>
            <a:noFill/>
          </a:ln>
        </p:spPr>
      </p:sp>
      <p:sp>
        <p:nvSpPr>
          <p:cNvPr id="72" name="Google Shape;72;p20"/>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normAutofit/>
          </a:bodyPr>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20"/>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2"/>
                </a:solidFill>
                <a:latin typeface="Libre Franklin"/>
                <a:ea typeface="Libre Franklin"/>
                <a:cs typeface="Libre Franklin"/>
                <a:sym typeface="Libre Franklin"/>
              </a:defRPr>
            </a:lvl1pPr>
            <a:lvl2pPr marL="0" lvl="1" indent="0" algn="r">
              <a:spcBef>
                <a:spcPts val="0"/>
              </a:spcBef>
              <a:buNone/>
              <a:defRPr sz="1200">
                <a:solidFill>
                  <a:schemeClr val="dk2"/>
                </a:solidFill>
                <a:latin typeface="Libre Franklin"/>
                <a:ea typeface="Libre Franklin"/>
                <a:cs typeface="Libre Franklin"/>
                <a:sym typeface="Libre Franklin"/>
              </a:defRPr>
            </a:lvl2pPr>
            <a:lvl3pPr marL="0" lvl="2" indent="0" algn="r">
              <a:spcBef>
                <a:spcPts val="0"/>
              </a:spcBef>
              <a:buNone/>
              <a:defRPr sz="1200">
                <a:solidFill>
                  <a:schemeClr val="dk2"/>
                </a:solidFill>
                <a:latin typeface="Libre Franklin"/>
                <a:ea typeface="Libre Franklin"/>
                <a:cs typeface="Libre Franklin"/>
                <a:sym typeface="Libre Franklin"/>
              </a:defRPr>
            </a:lvl3pPr>
            <a:lvl4pPr marL="0" lvl="3" indent="0" algn="r">
              <a:spcBef>
                <a:spcPts val="0"/>
              </a:spcBef>
              <a:buNone/>
              <a:defRPr sz="1200">
                <a:solidFill>
                  <a:schemeClr val="dk2"/>
                </a:solidFill>
                <a:latin typeface="Libre Franklin"/>
                <a:ea typeface="Libre Franklin"/>
                <a:cs typeface="Libre Franklin"/>
                <a:sym typeface="Libre Franklin"/>
              </a:defRPr>
            </a:lvl4pPr>
            <a:lvl5pPr marL="0" lvl="4" indent="0" algn="r">
              <a:spcBef>
                <a:spcPts val="0"/>
              </a:spcBef>
              <a:buNone/>
              <a:defRPr sz="1200">
                <a:solidFill>
                  <a:schemeClr val="dk2"/>
                </a:solidFill>
                <a:latin typeface="Libre Franklin"/>
                <a:ea typeface="Libre Franklin"/>
                <a:cs typeface="Libre Franklin"/>
                <a:sym typeface="Libre Franklin"/>
              </a:defRPr>
            </a:lvl5pPr>
            <a:lvl6pPr marL="0" lvl="5" indent="0" algn="r">
              <a:spcBef>
                <a:spcPts val="0"/>
              </a:spcBef>
              <a:buNone/>
              <a:defRPr sz="1200">
                <a:solidFill>
                  <a:schemeClr val="dk2"/>
                </a:solidFill>
                <a:latin typeface="Libre Franklin"/>
                <a:ea typeface="Libre Franklin"/>
                <a:cs typeface="Libre Franklin"/>
                <a:sym typeface="Libre Franklin"/>
              </a:defRPr>
            </a:lvl6pPr>
            <a:lvl7pPr marL="0" lvl="6" indent="0" algn="r">
              <a:spcBef>
                <a:spcPts val="0"/>
              </a:spcBef>
              <a:buNone/>
              <a:defRPr sz="1200">
                <a:solidFill>
                  <a:schemeClr val="dk2"/>
                </a:solidFill>
                <a:latin typeface="Libre Franklin"/>
                <a:ea typeface="Libre Franklin"/>
                <a:cs typeface="Libre Franklin"/>
                <a:sym typeface="Libre Franklin"/>
              </a:defRPr>
            </a:lvl7pPr>
            <a:lvl8pPr marL="0" lvl="7" indent="0" algn="r">
              <a:spcBef>
                <a:spcPts val="0"/>
              </a:spcBef>
              <a:buNone/>
              <a:defRPr sz="1200">
                <a:solidFill>
                  <a:schemeClr val="dk2"/>
                </a:solidFill>
                <a:latin typeface="Libre Franklin"/>
                <a:ea typeface="Libre Franklin"/>
                <a:cs typeface="Libre Franklin"/>
                <a:sym typeface="Libre Franklin"/>
              </a:defRPr>
            </a:lvl8pPr>
            <a:lvl9pPr marL="0" lvl="8" indent="0" algn="r">
              <a:spcBef>
                <a:spcPts val="0"/>
              </a:spcBef>
              <a:buNone/>
              <a:defRPr sz="1200">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2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1"/>
          <p:cNvSpPr txBox="1">
            <a:spLocks noGrp="1"/>
          </p:cNvSpPr>
          <p:nvPr>
            <p:ph type="body" idx="1"/>
          </p:nvPr>
        </p:nvSpPr>
        <p:spPr>
          <a:xfrm rot="5400000">
            <a:off x="4386263" y="-719137"/>
            <a:ext cx="3571875" cy="9601200"/>
          </a:xfrm>
          <a:prstGeom prst="rect">
            <a:avLst/>
          </a:prstGeom>
          <a:noFill/>
          <a:ln>
            <a:noFill/>
          </a:ln>
        </p:spPr>
        <p:txBody>
          <a:bodyPr spcFirstLastPara="1" wrap="square" lIns="91425" tIns="45700" rIns="91425" bIns="45700" anchor="t" anchorCtr="0">
            <a:normAutofit/>
          </a:bodyPr>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2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1"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PremSai98160/NNDL_Project" TargetMode="External"/><Relationship Id="rId4" Type="http://schemas.openxmlformats.org/officeDocument/2006/relationships/hyperlink" Target="https://ieeexplore.ieee.org/document/944178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t="1727"/>
          <a:stretch/>
        </p:blipFill>
        <p:spPr>
          <a:xfrm>
            <a:off x="20" y="10"/>
            <a:ext cx="12191980" cy="6859300"/>
          </a:xfrm>
          <a:prstGeom prst="rect">
            <a:avLst/>
          </a:prstGeom>
          <a:noFill/>
          <a:ln>
            <a:noFill/>
          </a:ln>
        </p:spPr>
      </p:pic>
      <p:sp>
        <p:nvSpPr>
          <p:cNvPr id="94" name="Google Shape;94;p1"/>
          <p:cNvSpPr/>
          <p:nvPr/>
        </p:nvSpPr>
        <p:spPr>
          <a:xfrm>
            <a:off x="-258" y="0"/>
            <a:ext cx="12192000" cy="6858000"/>
          </a:xfrm>
          <a:prstGeom prst="rect">
            <a:avLst/>
          </a:prstGeom>
          <a:gradFill>
            <a:gsLst>
              <a:gs pos="0">
                <a:srgbClr val="EFEDE3">
                  <a:alpha val="74901"/>
                </a:srgbClr>
              </a:gs>
              <a:gs pos="30000">
                <a:srgbClr val="EFEDE3">
                  <a:alpha val="74901"/>
                </a:srgbClr>
              </a:gs>
              <a:gs pos="100000">
                <a:schemeClr val="lt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5" name="Google Shape;95;p1"/>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96" name="Google Shape;96;p1"/>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97" name="Google Shape;97;p1"/>
          <p:cNvSpPr txBox="1">
            <a:spLocks noGrp="1"/>
          </p:cNvSpPr>
          <p:nvPr>
            <p:ph type="ctrTitle"/>
          </p:nvPr>
        </p:nvSpPr>
        <p:spPr>
          <a:xfrm>
            <a:off x="1915125" y="921792"/>
            <a:ext cx="8361300" cy="184484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89000"/>
              </a:lnSpc>
              <a:spcBef>
                <a:spcPts val="0"/>
              </a:spcBef>
              <a:spcAft>
                <a:spcPts val="0"/>
              </a:spcAft>
              <a:buClr>
                <a:schemeClr val="dk2"/>
              </a:buClr>
              <a:buSzPct val="100000"/>
              <a:buFont typeface="Times New Roman"/>
              <a:buNone/>
            </a:pPr>
            <a:r>
              <a:rPr lang="en-US" sz="5000" dirty="0">
                <a:latin typeface="Times New Roman"/>
                <a:ea typeface="Times New Roman"/>
                <a:cs typeface="Times New Roman"/>
                <a:sym typeface="Times New Roman"/>
              </a:rPr>
              <a:t>SMS SPAM CLASSIFICATION USING DEEP LEARNING</a:t>
            </a:r>
            <a:endParaRPr dirty="0"/>
          </a:p>
        </p:txBody>
      </p:sp>
      <p:sp>
        <p:nvSpPr>
          <p:cNvPr id="99" name="Google Shape;99;p1"/>
          <p:cNvSpPr txBox="1"/>
          <p:nvPr/>
        </p:nvSpPr>
        <p:spPr>
          <a:xfrm>
            <a:off x="5441375" y="3688414"/>
            <a:ext cx="5218500" cy="2033361"/>
          </a:xfrm>
          <a:prstGeom prst="rect">
            <a:avLst/>
          </a:prstGeom>
          <a:noFill/>
          <a:ln>
            <a:noFill/>
          </a:ln>
        </p:spPr>
        <p:txBody>
          <a:bodyPr spcFirstLastPara="1" wrap="square" lIns="91425" tIns="91425" rIns="91425" bIns="91425" anchor="t" anchorCtr="0">
            <a:noAutofit/>
          </a:bodyPr>
          <a:lstStyle/>
          <a:p>
            <a:r>
              <a:rPr lang="en-US" sz="2800" b="1" dirty="0">
                <a:solidFill>
                  <a:schemeClr val="dk1"/>
                </a:solidFill>
                <a:latin typeface="Times New Roman"/>
                <a:ea typeface="Times New Roman"/>
                <a:cs typeface="Times New Roman"/>
                <a:sym typeface="Times New Roman"/>
              </a:rPr>
              <a:t>Prem Sai Nayudu: 700759816</a:t>
            </a:r>
            <a:endParaRPr lang="en-US" sz="28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US" sz="2000" dirty="0">
                <a:solidFill>
                  <a:schemeClr val="dk2"/>
                </a:solidFill>
                <a:latin typeface="Times New Roman"/>
                <a:ea typeface="Times New Roman"/>
                <a:cs typeface="Times New Roman"/>
                <a:sym typeface="Times New Roman"/>
              </a:rPr>
              <a:t>Author: Sridevi Gadde, A. Lakshmanarao, S. Sathyanarayana</a:t>
            </a:r>
            <a:endParaRPr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US" sz="2000" dirty="0">
                <a:solidFill>
                  <a:schemeClr val="dk2"/>
                </a:solidFill>
                <a:latin typeface="Times New Roman"/>
                <a:ea typeface="Times New Roman"/>
                <a:cs typeface="Times New Roman"/>
                <a:sym typeface="Times New Roman"/>
                <a:hlinkClick r:id="rId4"/>
              </a:rPr>
              <a:t>https://ieeexplore.ieee.org/document/9441783</a:t>
            </a:r>
            <a:endParaRPr lang="en-US" sz="20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US" sz="2000" dirty="0">
                <a:solidFill>
                  <a:schemeClr val="dk2"/>
                </a:solidFill>
                <a:latin typeface="Times New Roman"/>
                <a:ea typeface="Times New Roman"/>
                <a:cs typeface="Times New Roman"/>
                <a:sym typeface="Times New Roman"/>
                <a:hlinkClick r:id="rId5"/>
              </a:rPr>
              <a:t>https://github.com/PremSai98160/NNDL_Project</a:t>
            </a:r>
            <a:endParaRPr sz="2000" dirty="0">
              <a:solidFill>
                <a:schemeClr val="dk2"/>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3"/>
        <p:cNvGrpSpPr/>
        <p:nvPr/>
      </p:nvGrpSpPr>
      <p:grpSpPr>
        <a:xfrm>
          <a:off x="0" y="0"/>
          <a:ext cx="0" cy="0"/>
          <a:chOff x="0" y="0"/>
          <a:chExt cx="0" cy="0"/>
        </a:xfrm>
      </p:grpSpPr>
      <p:sp>
        <p:nvSpPr>
          <p:cNvPr id="104" name="Google Shape;104;p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3"/>
          <p:cNvSpPr txBox="1">
            <a:spLocks noGrp="1"/>
          </p:cNvSpPr>
          <p:nvPr>
            <p:ph type="title"/>
          </p:nvPr>
        </p:nvSpPr>
        <p:spPr>
          <a:xfrm>
            <a:off x="967902" y="1194181"/>
            <a:ext cx="6818638" cy="107768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Motivation</a:t>
            </a:r>
            <a:endParaRPr/>
          </a:p>
        </p:txBody>
      </p:sp>
      <p:sp>
        <p:nvSpPr>
          <p:cNvPr id="106" name="Google Shape;106;p3"/>
          <p:cNvSpPr/>
          <p:nvPr/>
        </p:nvSpPr>
        <p:spPr>
          <a:xfrm>
            <a:off x="478095" y="376"/>
            <a:ext cx="22860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3"/>
          <p:cNvSpPr txBox="1">
            <a:spLocks noGrp="1"/>
          </p:cNvSpPr>
          <p:nvPr>
            <p:ph type="body" idx="1"/>
          </p:nvPr>
        </p:nvSpPr>
        <p:spPr>
          <a:xfrm>
            <a:off x="967902" y="2073897"/>
            <a:ext cx="10203487" cy="4140635"/>
          </a:xfrm>
          <a:prstGeom prst="rect">
            <a:avLst/>
          </a:prstGeom>
          <a:noFill/>
          <a:ln>
            <a:noFill/>
          </a:ln>
        </p:spPr>
        <p:txBody>
          <a:bodyPr spcFirstLastPara="1" wrap="square" lIns="91425" tIns="45700" rIns="91425" bIns="45700" anchor="t" anchorCtr="0">
            <a:normAutofit/>
          </a:bodyPr>
          <a:lstStyle/>
          <a:p>
            <a:pPr marL="0" lvl="0" indent="0" algn="just" rtl="0">
              <a:lnSpc>
                <a:spcPct val="94000"/>
              </a:lnSpc>
              <a:spcBef>
                <a:spcPts val="0"/>
              </a:spcBef>
              <a:spcAft>
                <a:spcPts val="0"/>
              </a:spcAft>
              <a:buClr>
                <a:schemeClr val="dk2"/>
              </a:buClr>
              <a:buSzPts val="2000"/>
              <a:buNone/>
            </a:pPr>
            <a:endParaRPr>
              <a:latin typeface="Times New Roman"/>
              <a:ea typeface="Times New Roman"/>
              <a:cs typeface="Times New Roman"/>
              <a:sym typeface="Times New Roman"/>
            </a:endParaRPr>
          </a:p>
          <a:p>
            <a:pPr marL="0" lvl="0" indent="0" algn="just" rtl="0">
              <a:lnSpc>
                <a:spcPct val="94000"/>
              </a:lnSpc>
              <a:spcBef>
                <a:spcPts val="1200"/>
              </a:spcBef>
              <a:spcAft>
                <a:spcPts val="0"/>
              </a:spcAft>
              <a:buClr>
                <a:schemeClr val="dk2"/>
              </a:buClr>
              <a:buSzPts val="2000"/>
              <a:buNone/>
            </a:pPr>
            <a:r>
              <a:rPr lang="en-US">
                <a:latin typeface="Times New Roman"/>
                <a:ea typeface="Times New Roman"/>
                <a:cs typeface="Times New Roman"/>
                <a:sym typeface="Times New Roman"/>
              </a:rPr>
              <a:t>In the digital age, the proliferation of spam messages poses significant challenges to individual productivity and security. Leveraging Deep Learning techniques for spam message classification not only enhances our ability to filter out irrelevant and potentially harmful content efficiently but also improves user experience by ensuring that vital communications reach their intended recipients without delay. By applying deep learning , we can automate and refine the detection of spam, adapting to evolving tactics used by spammers and protecting users from unwanted intrusions into their digital communications.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304b9b15011_4_8"/>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Problem Statement </a:t>
            </a:r>
            <a:endParaRPr/>
          </a:p>
        </p:txBody>
      </p:sp>
      <p:sp>
        <p:nvSpPr>
          <p:cNvPr id="113" name="Google Shape;113;g304b9b15011_4_8"/>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normAutofit/>
          </a:bodyPr>
          <a:lstStyle/>
          <a:p>
            <a:pPr marL="384048" lvl="0" indent="-257048" algn="l" rtl="0">
              <a:lnSpc>
                <a:spcPct val="94000"/>
              </a:lnSpc>
              <a:spcBef>
                <a:spcPts val="0"/>
              </a:spcBef>
              <a:spcAft>
                <a:spcPts val="0"/>
              </a:spcAft>
              <a:buClr>
                <a:schemeClr val="dk2"/>
              </a:buClr>
              <a:buSzPts val="2000"/>
              <a:buNone/>
            </a:pPr>
            <a:endParaRPr/>
          </a:p>
          <a:p>
            <a:pPr marL="384048" lvl="0" indent="-384048" algn="just" rtl="0">
              <a:lnSpc>
                <a:spcPct val="94000"/>
              </a:lnSpc>
              <a:spcBef>
                <a:spcPts val="1200"/>
              </a:spcBef>
              <a:spcAft>
                <a:spcPts val="0"/>
              </a:spcAft>
              <a:buClr>
                <a:schemeClr val="dk2"/>
              </a:buClr>
              <a:buSzPts val="2000"/>
              <a:buChar char="■"/>
            </a:pPr>
            <a:r>
              <a:rPr lang="en-US">
                <a:latin typeface="Times New Roman"/>
                <a:ea typeface="Times New Roman"/>
                <a:cs typeface="Times New Roman"/>
                <a:sym typeface="Times New Roman"/>
              </a:rPr>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deep learning techniques, LSTM,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Objectives</a:t>
            </a:r>
            <a:endParaRPr/>
          </a:p>
        </p:txBody>
      </p:sp>
      <p:sp>
        <p:nvSpPr>
          <p:cNvPr id="119" name="Google Shape;119;p4"/>
          <p:cNvSpPr txBox="1">
            <a:spLocks noGrp="1"/>
          </p:cNvSpPr>
          <p:nvPr>
            <p:ph type="body" idx="1"/>
          </p:nvPr>
        </p:nvSpPr>
        <p:spPr>
          <a:xfrm>
            <a:off x="1371600" y="1513000"/>
            <a:ext cx="9601200" cy="4354500"/>
          </a:xfrm>
          <a:prstGeom prst="rect">
            <a:avLst/>
          </a:prstGeom>
          <a:noFill/>
          <a:ln>
            <a:noFill/>
          </a:ln>
        </p:spPr>
        <p:txBody>
          <a:bodyPr spcFirstLastPara="1" wrap="square" lIns="91425" tIns="45700" rIns="91425" bIns="45700" anchor="t" anchorCtr="0">
            <a:normAutofit/>
          </a:bodyPr>
          <a:lstStyle/>
          <a:p>
            <a:pPr marL="384048" lvl="0" indent="-257048" algn="just" rtl="0">
              <a:lnSpc>
                <a:spcPct val="94000"/>
              </a:lnSpc>
              <a:spcBef>
                <a:spcPts val="1200"/>
              </a:spcBef>
              <a:spcAft>
                <a:spcPts val="0"/>
              </a:spcAft>
              <a:buClr>
                <a:schemeClr val="dk2"/>
              </a:buClr>
              <a:buSzPts val="2000"/>
              <a:buNone/>
            </a:pPr>
            <a:endParaRPr>
              <a:latin typeface="Times New Roman"/>
              <a:ea typeface="Times New Roman"/>
              <a:cs typeface="Times New Roman"/>
              <a:sym typeface="Times New Roman"/>
            </a:endParaRPr>
          </a:p>
        </p:txBody>
      </p:sp>
      <p:pic>
        <p:nvPicPr>
          <p:cNvPr id="120" name="Google Shape;120;p4"/>
          <p:cNvPicPr preferRelativeResize="0"/>
          <p:nvPr/>
        </p:nvPicPr>
        <p:blipFill>
          <a:blip r:embed="rId3">
            <a:alphaModFix/>
          </a:blip>
          <a:stretch>
            <a:fillRect/>
          </a:stretch>
        </p:blipFill>
        <p:spPr>
          <a:xfrm>
            <a:off x="3490900" y="1513000"/>
            <a:ext cx="6334025" cy="5067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304b9b15011_4_0"/>
          <p:cNvSpPr txBox="1">
            <a:spLocks noGrp="1"/>
          </p:cNvSpPr>
          <p:nvPr>
            <p:ph type="title"/>
          </p:nvPr>
        </p:nvSpPr>
        <p:spPr>
          <a:xfrm>
            <a:off x="1371600" y="685800"/>
            <a:ext cx="9601200" cy="697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Proposed Solution</a:t>
            </a:r>
            <a:endParaRPr>
              <a:latin typeface="Times New Roman"/>
              <a:ea typeface="Times New Roman"/>
              <a:cs typeface="Times New Roman"/>
              <a:sym typeface="Times New Roman"/>
            </a:endParaRPr>
          </a:p>
        </p:txBody>
      </p:sp>
      <p:sp>
        <p:nvSpPr>
          <p:cNvPr id="126" name="Google Shape;126;g304b9b15011_4_0"/>
          <p:cNvSpPr txBox="1">
            <a:spLocks noGrp="1"/>
          </p:cNvSpPr>
          <p:nvPr>
            <p:ph type="body" idx="1"/>
          </p:nvPr>
        </p:nvSpPr>
        <p:spPr>
          <a:xfrm>
            <a:off x="1421125" y="1692775"/>
            <a:ext cx="9601200" cy="44841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a:t>
            </a:r>
            <a:r>
              <a:rPr lang="en-US" sz="2900">
                <a:solidFill>
                  <a:schemeClr val="dk1"/>
                </a:solidFill>
                <a:latin typeface="Times New Roman"/>
                <a:ea typeface="Times New Roman"/>
                <a:cs typeface="Times New Roman"/>
                <a:sym typeface="Times New Roman"/>
              </a:rPr>
              <a:t>Collection of Dataset from UCI</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•Data Analysis</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•Feature Engineering</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•Data Cleaning</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•Model Building &amp; Comparison</a:t>
            </a:r>
            <a:endParaRPr sz="29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2900">
                <a:solidFill>
                  <a:schemeClr val="dk1"/>
                </a:solidFill>
                <a:latin typeface="Times New Roman"/>
                <a:ea typeface="Times New Roman"/>
                <a:cs typeface="Times New Roman"/>
                <a:sym typeface="Times New Roman"/>
              </a:rPr>
              <a:t>•Making Predictions</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Results</a:t>
            </a:r>
            <a:endParaRPr/>
          </a:p>
        </p:txBody>
      </p:sp>
      <p:pic>
        <p:nvPicPr>
          <p:cNvPr id="132" name="Google Shape;132;p9"/>
          <p:cNvPicPr preferRelativeResize="0">
            <a:picLocks noGrp="1"/>
          </p:cNvPicPr>
          <p:nvPr>
            <p:ph type="body" idx="1"/>
          </p:nvPr>
        </p:nvPicPr>
        <p:blipFill rotWithShape="1">
          <a:blip r:embed="rId3">
            <a:alphaModFix/>
          </a:blip>
          <a:srcRect/>
          <a:stretch/>
        </p:blipFill>
        <p:spPr>
          <a:xfrm>
            <a:off x="1503218" y="1428750"/>
            <a:ext cx="9337964" cy="52387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endParaRPr lang="en-US" sz="4800" cap="all" dirty="0"/>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Tree>
    <p:extLst>
      <p:ext uri="{BB962C8B-B14F-4D97-AF65-F5344CB8AC3E}">
        <p14:creationId xmlns:p14="http://schemas.microsoft.com/office/powerpoint/2010/main" val="65678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AE3D-8073-533F-D5FF-5A89BFCFF3E4}"/>
              </a:ext>
            </a:extLst>
          </p:cNvPr>
          <p:cNvSpPr>
            <a:spLocks noGrp="1"/>
          </p:cNvSpPr>
          <p:nvPr>
            <p:ph type="title"/>
          </p:nvPr>
        </p:nvSpPr>
        <p:spPr>
          <a:xfrm>
            <a:off x="1371600" y="301658"/>
            <a:ext cx="9601200" cy="1870042"/>
          </a:xfrm>
        </p:spPr>
        <p:txBody>
          <a:bodyPr/>
          <a:lstStyle/>
          <a:p>
            <a:r>
              <a:rPr lang="en-US" dirty="0">
                <a:latin typeface="Times New Roman" panose="02020603050405020304" pitchFamily="18" charset="0"/>
                <a:cs typeface="Times New Roman" panose="02020603050405020304" pitchFamily="18" charset="0"/>
              </a:rPr>
              <a:t>HAM </a:t>
            </a:r>
            <a:r>
              <a:rPr lang="en-US" dirty="0" err="1">
                <a:latin typeface="Times New Roman" panose="02020603050405020304" pitchFamily="18" charset="0"/>
                <a:cs typeface="Times New Roman" panose="02020603050405020304" pitchFamily="18" charset="0"/>
              </a:rPr>
              <a:t>msgs</a:t>
            </a:r>
            <a:r>
              <a:rPr lang="en-US" dirty="0">
                <a:latin typeface="Times New Roman" panose="02020603050405020304" pitchFamily="18" charset="0"/>
                <a:cs typeface="Times New Roman" panose="02020603050405020304" pitchFamily="18" charset="0"/>
              </a:rPr>
              <a:t> VS Spam </a:t>
            </a:r>
            <a:r>
              <a:rPr lang="en-US" dirty="0" err="1">
                <a:latin typeface="Times New Roman" panose="02020603050405020304" pitchFamily="18" charset="0"/>
                <a:cs typeface="Times New Roman" panose="02020603050405020304" pitchFamily="18" charset="0"/>
              </a:rPr>
              <a:t>Msgs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0E37BB0-AF68-0887-F347-4985FFF5F53D}"/>
              </a:ext>
            </a:extLst>
          </p:cNvPr>
          <p:cNvSpPr>
            <a:spLocks noGrp="1"/>
          </p:cNvSpPr>
          <p:nvPr>
            <p:ph type="body" idx="1"/>
          </p:nvPr>
        </p:nvSpPr>
        <p:spPr>
          <a:xfrm>
            <a:off x="1931232" y="2286000"/>
            <a:ext cx="9041568" cy="3538909"/>
          </a:xfrm>
        </p:spPr>
        <p:txBody>
          <a:bodyPr/>
          <a:lstStyle/>
          <a:p>
            <a:endParaRPr lang="en-US" dirty="0"/>
          </a:p>
        </p:txBody>
      </p:sp>
      <p:pic>
        <p:nvPicPr>
          <p:cNvPr id="1026" name="Picture 2">
            <a:extLst>
              <a:ext uri="{FF2B5EF4-FFF2-40B4-BE49-F238E27FC236}">
                <a16:creationId xmlns:a16="http://schemas.microsoft.com/office/drawing/2014/main" id="{9C41F880-EB73-35C1-175D-4B841751A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129" y="1127932"/>
            <a:ext cx="10165483" cy="504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34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7" name="Google Shape;137;p1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8" name="Google Shape;138;p10"/>
          <p:cNvSpPr txBox="1">
            <a:spLocks noGrp="1"/>
          </p:cNvSpPr>
          <p:nvPr>
            <p:ph type="title"/>
          </p:nvPr>
        </p:nvSpPr>
        <p:spPr>
          <a:xfrm>
            <a:off x="967902" y="1194180"/>
            <a:ext cx="3523938" cy="5020353"/>
          </a:xfrm>
          <a:prstGeom prst="rect">
            <a:avLst/>
          </a:prstGeom>
          <a:noFill/>
          <a:ln>
            <a:noFill/>
          </a:ln>
        </p:spPr>
        <p:txBody>
          <a:bodyPr spcFirstLastPara="1" wrap="square" lIns="91425" tIns="45700" rIns="91425" bIns="45700" anchor="t" anchorCtr="0">
            <a:normAutofit/>
          </a:bodyPr>
          <a:lstStyle/>
          <a:p>
            <a:pPr marL="0" lvl="0" indent="0" algn="l" rtl="0">
              <a:lnSpc>
                <a:spcPct val="89000"/>
              </a:lnSpc>
              <a:spcBef>
                <a:spcPts val="0"/>
              </a:spcBef>
              <a:spcAft>
                <a:spcPts val="0"/>
              </a:spcAft>
              <a:buClr>
                <a:schemeClr val="dk2"/>
              </a:buClr>
              <a:buSzPts val="4400"/>
              <a:buFont typeface="Times New Roman"/>
              <a:buNone/>
            </a:pPr>
            <a:r>
              <a:rPr lang="en-US">
                <a:latin typeface="Times New Roman"/>
                <a:ea typeface="Times New Roman"/>
                <a:cs typeface="Times New Roman"/>
                <a:sym typeface="Times New Roman"/>
              </a:rPr>
              <a:t>References</a:t>
            </a:r>
            <a:endParaRPr/>
          </a:p>
        </p:txBody>
      </p:sp>
      <p:sp>
        <p:nvSpPr>
          <p:cNvPr id="139" name="Google Shape;139;p10"/>
          <p:cNvSpPr/>
          <p:nvPr/>
        </p:nvSpPr>
        <p:spPr>
          <a:xfrm>
            <a:off x="478095" y="376"/>
            <a:ext cx="228600"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0" name="Google Shape;140;p10"/>
          <p:cNvSpPr txBox="1">
            <a:spLocks noGrp="1"/>
          </p:cNvSpPr>
          <p:nvPr>
            <p:ph type="body" idx="1"/>
          </p:nvPr>
        </p:nvSpPr>
        <p:spPr>
          <a:xfrm>
            <a:off x="3893127" y="1194179"/>
            <a:ext cx="7820778" cy="502035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4000"/>
              </a:lnSpc>
              <a:spcBef>
                <a:spcPts val="0"/>
              </a:spcBef>
              <a:spcAft>
                <a:spcPts val="0"/>
              </a:spcAft>
              <a:buClr>
                <a:schemeClr val="dk2"/>
              </a:buClr>
              <a:buSzPct val="100000"/>
              <a:buNone/>
            </a:pPr>
            <a:endParaRPr sz="1200"/>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T. Jain, P. Garg, N. Chalil, A. Sinha, V. K. Verma and R. Gupta, "SMS Spam Classification Using Machine Learning Techniques," 2022 12th International Conference on Cloud Computing, Data Science &amp; Engineering (Confluence), Noida, India, 2022, pp. 273-279, doi: 10.1109/Confluence52989.2022.9734128. keywords: {Support vector machines;Machine learning algorithms;Costs;Machine learning;Probability;Message service;Natural language processing;Spam detection;SMS spam;machine learning},</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S. V P, V. V, K. R and T. T. T, "Performance Comparison of Machine Learning Algorithms in Short Message Service Spam Classification," 2023 2nd International Conference on Advancements in Electrical, Electronics, Communication, Computing and Automation (ICAECA), Coimbatore, India, 2023, pp. 1-4, doi: 10.1109/ICAECA56562.2023.10199265. keywords: {Support vector machines;Training;Logistic regression;Machine learning algorithms;Forestry;Filtering algorithms;Message services;SMS spam detection;spam filtering;machine learning;random forest;classification},</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A. Kumar and C. Fancy, "Enhancing Security in SMS by Combining NLP Models Using Ensemble Learning for Spam Detection with Image Steganography Integration," 2023 2nd International Conference on Edge Computing and Applications (ICECAA), Namakkal, India, 2023, pp. 583-586, doi: 10.1109/ICECAA58104.2023.10212103. keywords: {Support vector machines;Steganography;Machine learning algorithms;Computational modeling;Receivers;Feature extraction;Natural language processing;Natural Language Processing;Ensemble Learning;Spam Detection;Image Steganography},</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P. Joseph and S. Y. Yerima, "A comparative study of word embedding techniques for SMS spam detection," 2022 14th International Conference on Computational Intelligence and Communication Networks (CICN), Al-Khobar, Saudi Arabia, 2022, pp. 149-155, doi: 10.1109/CICN56167.2022.10008245. keywords: {Support vector machines;Unsolicited e-mail;Digital communication;Communication networks;Organizational aspects;Random forests;Computational intelligence;Spam detection;machine learning;word embedding;bag-of-words;term frequency-inverse document frequency;n-grams;word2vec;doc2vec},</a:t>
            </a:r>
            <a:endParaRPr/>
          </a:p>
          <a:p>
            <a:pPr marL="384048" lvl="0" indent="-319278" algn="just" rtl="0">
              <a:lnSpc>
                <a:spcPct val="94000"/>
              </a:lnSpc>
              <a:spcBef>
                <a:spcPts val="1200"/>
              </a:spcBef>
              <a:spcAft>
                <a:spcPts val="0"/>
              </a:spcAft>
              <a:buClr>
                <a:schemeClr val="dk2"/>
              </a:buClr>
              <a:buSzPct val="100000"/>
              <a:buNone/>
            </a:pPr>
            <a:endParaRPr sz="1200">
              <a:latin typeface="Times New Roman"/>
              <a:ea typeface="Times New Roman"/>
              <a:cs typeface="Times New Roman"/>
              <a:sym typeface="Times New Roman"/>
            </a:endParaRPr>
          </a:p>
          <a:p>
            <a:pPr marL="384048" lvl="0" indent="-384048" algn="just" rtl="0">
              <a:lnSpc>
                <a:spcPct val="94000"/>
              </a:lnSpc>
              <a:spcBef>
                <a:spcPts val="1200"/>
              </a:spcBef>
              <a:spcAft>
                <a:spcPts val="0"/>
              </a:spcAft>
              <a:buClr>
                <a:schemeClr val="dk2"/>
              </a:buClr>
              <a:buSzPct val="100000"/>
              <a:buChar char="■"/>
            </a:pPr>
            <a:r>
              <a:rPr lang="en-US" sz="1200">
                <a:latin typeface="Times New Roman"/>
                <a:ea typeface="Times New Roman"/>
                <a:cs typeface="Times New Roman"/>
                <a:sym typeface="Times New Roman"/>
              </a:rPr>
              <a:t>K. Debnath and N. Kar, "Email Spam Detection using Deep Learning Approach," 2022 International Conference on Machine Learning, Big Data, Cloud and Parallel Computing (COM-IT-CON), Faridabad, India, 2022, pp. 37-41, doi: 10.1109/COM-IT-CON54601.2022.9850588. keywords: {Deep learning;Support vector machines;Radio frequency;Unsolicited e-mail;Computational modeling;Bit error rate;Data preprocessing;Email Spam detection;Deep Learning;Machine Learning;LSTM;BERT},</a:t>
            </a:r>
            <a:endParaRPr/>
          </a:p>
          <a:p>
            <a:pPr marL="384048" lvl="0" indent="-346265" algn="just" rtl="0">
              <a:lnSpc>
                <a:spcPct val="94000"/>
              </a:lnSpc>
              <a:spcBef>
                <a:spcPts val="1200"/>
              </a:spcBef>
              <a:spcAft>
                <a:spcPts val="0"/>
              </a:spcAft>
              <a:buClr>
                <a:schemeClr val="dk2"/>
              </a:buClr>
              <a:buSzPct val="100000"/>
              <a:buNone/>
            </a:pPr>
            <a:endParaRPr sz="700">
              <a:latin typeface="Times New Roman"/>
              <a:ea typeface="Times New Roman"/>
              <a:cs typeface="Times New Roman"/>
              <a:sym typeface="Times New Roman"/>
            </a:endParaRPr>
          </a:p>
          <a:p>
            <a:pPr marL="384048" lvl="0" indent="-346265" algn="l" rtl="0">
              <a:lnSpc>
                <a:spcPct val="94000"/>
              </a:lnSpc>
              <a:spcBef>
                <a:spcPts val="1200"/>
              </a:spcBef>
              <a:spcAft>
                <a:spcPts val="0"/>
              </a:spcAft>
              <a:buClr>
                <a:schemeClr val="dk2"/>
              </a:buClr>
              <a:buSzPct val="100000"/>
              <a:buNone/>
            </a:pPr>
            <a:endParaRPr sz="700"/>
          </a:p>
        </p:txBody>
      </p:sp>
    </p:spTree>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766</Words>
  <Application>Microsoft Office PowerPoint</Application>
  <PresentationFormat>Widescreen</PresentationFormat>
  <Paragraphs>32</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Libre Franklin</vt:lpstr>
      <vt:lpstr>Arial</vt:lpstr>
      <vt:lpstr>Times New Roman</vt:lpstr>
      <vt:lpstr>Crop</vt:lpstr>
      <vt:lpstr>SMS SPAM CLASSIFICATION USING DEEP LEARNING</vt:lpstr>
      <vt:lpstr>Motivation</vt:lpstr>
      <vt:lpstr>Problem Statement </vt:lpstr>
      <vt:lpstr>Objectives</vt:lpstr>
      <vt:lpstr>Proposed Solution</vt:lpstr>
      <vt:lpstr>Results</vt:lpstr>
      <vt:lpstr>PowerPoint Presentation</vt:lpstr>
      <vt:lpstr>HAM msgs VS Spam Msgs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Venkata Suraj Gamini</dc:creator>
  <cp:lastModifiedBy>Vyshnavi Nagalla</cp:lastModifiedBy>
  <cp:revision>1</cp:revision>
  <dcterms:created xsi:type="dcterms:W3CDTF">2024-04-16T15:57:08Z</dcterms:created>
  <dcterms:modified xsi:type="dcterms:W3CDTF">2025-04-15T20:49:25Z</dcterms:modified>
</cp:coreProperties>
</file>