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 id="267" r:id="rId14"/>
    <p:sldId id="269" r:id="rId15"/>
    <p:sldId id="270" r:id="rId16"/>
    <p:sldId id="271" r:id="rId17"/>
    <p:sldId id="272" r:id="rId18"/>
    <p:sldId id="273" r:id="rId19"/>
    <p:sldId id="274" r:id="rId20"/>
    <p:sldId id="277" r:id="rId21"/>
    <p:sldId id="278" r:id="rId22"/>
    <p:sldId id="279" r:id="rId23"/>
    <p:sldId id="275"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4660"/>
  </p:normalViewPr>
  <p:slideViewPr>
    <p:cSldViewPr snapToGrid="0">
      <p:cViewPr varScale="1">
        <p:scale>
          <a:sx n="85" d="100"/>
          <a:sy n="85" d="100"/>
        </p:scale>
        <p:origin x="5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CAD32-CBC4-4117-B248-A507489B6F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4A549E-F68E-47C3-B294-6DD76781A9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C0DA07-1C71-4FEA-80D3-5B539F0CDCAF}"/>
              </a:ext>
            </a:extLst>
          </p:cNvPr>
          <p:cNvSpPr>
            <a:spLocks noGrp="1"/>
          </p:cNvSpPr>
          <p:nvPr>
            <p:ph type="dt" sz="half" idx="10"/>
          </p:nvPr>
        </p:nvSpPr>
        <p:spPr/>
        <p:txBody>
          <a:bodyPr/>
          <a:lstStyle/>
          <a:p>
            <a:fld id="{4545B233-540F-4C11-9B5F-F3C371C230A6}" type="datetimeFigureOut">
              <a:rPr lang="en-US" smtClean="0"/>
              <a:t>7/20/2025</a:t>
            </a:fld>
            <a:endParaRPr lang="en-US"/>
          </a:p>
        </p:txBody>
      </p:sp>
      <p:sp>
        <p:nvSpPr>
          <p:cNvPr id="5" name="Footer Placeholder 4">
            <a:extLst>
              <a:ext uri="{FF2B5EF4-FFF2-40B4-BE49-F238E27FC236}">
                <a16:creationId xmlns:a16="http://schemas.microsoft.com/office/drawing/2014/main" id="{C8684CEC-0BDA-43A3-8138-EFE990E56C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25523B-43E5-411A-8910-1DC63F68A3F7}"/>
              </a:ext>
            </a:extLst>
          </p:cNvPr>
          <p:cNvSpPr>
            <a:spLocks noGrp="1"/>
          </p:cNvSpPr>
          <p:nvPr>
            <p:ph type="sldNum" sz="quarter" idx="12"/>
          </p:nvPr>
        </p:nvSpPr>
        <p:spPr/>
        <p:txBody>
          <a:bodyPr/>
          <a:lstStyle/>
          <a:p>
            <a:fld id="{C2A2BE0B-5DAC-4578-B300-1AE21CF22171}" type="slidenum">
              <a:rPr lang="en-US" smtClean="0"/>
              <a:t>‹#›</a:t>
            </a:fld>
            <a:endParaRPr lang="en-US"/>
          </a:p>
        </p:txBody>
      </p:sp>
    </p:spTree>
    <p:extLst>
      <p:ext uri="{BB962C8B-B14F-4D97-AF65-F5344CB8AC3E}">
        <p14:creationId xmlns:p14="http://schemas.microsoft.com/office/powerpoint/2010/main" val="3853552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DF51B-88DC-4675-B7E5-FF6591E716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8992F1-BDF2-4A0C-9873-09BB308096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4E09C2-51A4-4DB3-B610-CB5C7D51AE22}"/>
              </a:ext>
            </a:extLst>
          </p:cNvPr>
          <p:cNvSpPr>
            <a:spLocks noGrp="1"/>
          </p:cNvSpPr>
          <p:nvPr>
            <p:ph type="dt" sz="half" idx="10"/>
          </p:nvPr>
        </p:nvSpPr>
        <p:spPr/>
        <p:txBody>
          <a:bodyPr/>
          <a:lstStyle/>
          <a:p>
            <a:fld id="{4545B233-540F-4C11-9B5F-F3C371C230A6}" type="datetimeFigureOut">
              <a:rPr lang="en-US" smtClean="0"/>
              <a:t>7/20/2025</a:t>
            </a:fld>
            <a:endParaRPr lang="en-US"/>
          </a:p>
        </p:txBody>
      </p:sp>
      <p:sp>
        <p:nvSpPr>
          <p:cNvPr id="5" name="Footer Placeholder 4">
            <a:extLst>
              <a:ext uri="{FF2B5EF4-FFF2-40B4-BE49-F238E27FC236}">
                <a16:creationId xmlns:a16="http://schemas.microsoft.com/office/drawing/2014/main" id="{106BD531-ABFF-4F41-83E1-AB9AF52864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E60B78-CEA2-42E5-978F-62193764976B}"/>
              </a:ext>
            </a:extLst>
          </p:cNvPr>
          <p:cNvSpPr>
            <a:spLocks noGrp="1"/>
          </p:cNvSpPr>
          <p:nvPr>
            <p:ph type="sldNum" sz="quarter" idx="12"/>
          </p:nvPr>
        </p:nvSpPr>
        <p:spPr/>
        <p:txBody>
          <a:bodyPr/>
          <a:lstStyle/>
          <a:p>
            <a:fld id="{C2A2BE0B-5DAC-4578-B300-1AE21CF22171}" type="slidenum">
              <a:rPr lang="en-US" smtClean="0"/>
              <a:t>‹#›</a:t>
            </a:fld>
            <a:endParaRPr lang="en-US"/>
          </a:p>
        </p:txBody>
      </p:sp>
    </p:spTree>
    <p:extLst>
      <p:ext uri="{BB962C8B-B14F-4D97-AF65-F5344CB8AC3E}">
        <p14:creationId xmlns:p14="http://schemas.microsoft.com/office/powerpoint/2010/main" val="3576731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DF9DED-277E-4171-A646-AE7A986369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CCC5FB-47C4-4312-8CFA-3EC0FFBF01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AF86CD-BD71-44F7-A107-0F3B55C24CAD}"/>
              </a:ext>
            </a:extLst>
          </p:cNvPr>
          <p:cNvSpPr>
            <a:spLocks noGrp="1"/>
          </p:cNvSpPr>
          <p:nvPr>
            <p:ph type="dt" sz="half" idx="10"/>
          </p:nvPr>
        </p:nvSpPr>
        <p:spPr/>
        <p:txBody>
          <a:bodyPr/>
          <a:lstStyle/>
          <a:p>
            <a:fld id="{4545B233-540F-4C11-9B5F-F3C371C230A6}" type="datetimeFigureOut">
              <a:rPr lang="en-US" smtClean="0"/>
              <a:t>7/20/2025</a:t>
            </a:fld>
            <a:endParaRPr lang="en-US"/>
          </a:p>
        </p:txBody>
      </p:sp>
      <p:sp>
        <p:nvSpPr>
          <p:cNvPr id="5" name="Footer Placeholder 4">
            <a:extLst>
              <a:ext uri="{FF2B5EF4-FFF2-40B4-BE49-F238E27FC236}">
                <a16:creationId xmlns:a16="http://schemas.microsoft.com/office/drawing/2014/main" id="{4D10E0A9-E6C5-450A-A9B3-5DFED546A5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154B53-C224-4AE1-9C02-33AEAEEE61D7}"/>
              </a:ext>
            </a:extLst>
          </p:cNvPr>
          <p:cNvSpPr>
            <a:spLocks noGrp="1"/>
          </p:cNvSpPr>
          <p:nvPr>
            <p:ph type="sldNum" sz="quarter" idx="12"/>
          </p:nvPr>
        </p:nvSpPr>
        <p:spPr/>
        <p:txBody>
          <a:bodyPr/>
          <a:lstStyle/>
          <a:p>
            <a:fld id="{C2A2BE0B-5DAC-4578-B300-1AE21CF22171}" type="slidenum">
              <a:rPr lang="en-US" smtClean="0"/>
              <a:t>‹#›</a:t>
            </a:fld>
            <a:endParaRPr lang="en-US"/>
          </a:p>
        </p:txBody>
      </p:sp>
    </p:spTree>
    <p:extLst>
      <p:ext uri="{BB962C8B-B14F-4D97-AF65-F5344CB8AC3E}">
        <p14:creationId xmlns:p14="http://schemas.microsoft.com/office/powerpoint/2010/main" val="4176751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01C07-E959-48AB-B622-92DABCA2CA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D0FB96-2337-4008-8532-E1672E7C9F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E1A124-0A58-4ADE-B687-DEF176F571CF}"/>
              </a:ext>
            </a:extLst>
          </p:cNvPr>
          <p:cNvSpPr>
            <a:spLocks noGrp="1"/>
          </p:cNvSpPr>
          <p:nvPr>
            <p:ph type="dt" sz="half" idx="10"/>
          </p:nvPr>
        </p:nvSpPr>
        <p:spPr/>
        <p:txBody>
          <a:bodyPr/>
          <a:lstStyle/>
          <a:p>
            <a:fld id="{4545B233-540F-4C11-9B5F-F3C371C230A6}" type="datetimeFigureOut">
              <a:rPr lang="en-US" smtClean="0"/>
              <a:t>7/20/2025</a:t>
            </a:fld>
            <a:endParaRPr lang="en-US"/>
          </a:p>
        </p:txBody>
      </p:sp>
      <p:sp>
        <p:nvSpPr>
          <p:cNvPr id="5" name="Footer Placeholder 4">
            <a:extLst>
              <a:ext uri="{FF2B5EF4-FFF2-40B4-BE49-F238E27FC236}">
                <a16:creationId xmlns:a16="http://schemas.microsoft.com/office/drawing/2014/main" id="{5792E46B-F8A8-43EC-AD81-FC757D94FF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5CEC8-31A7-4D2F-BE56-6B8F7ABA24DF}"/>
              </a:ext>
            </a:extLst>
          </p:cNvPr>
          <p:cNvSpPr>
            <a:spLocks noGrp="1"/>
          </p:cNvSpPr>
          <p:nvPr>
            <p:ph type="sldNum" sz="quarter" idx="12"/>
          </p:nvPr>
        </p:nvSpPr>
        <p:spPr/>
        <p:txBody>
          <a:bodyPr/>
          <a:lstStyle/>
          <a:p>
            <a:fld id="{C2A2BE0B-5DAC-4578-B300-1AE21CF22171}" type="slidenum">
              <a:rPr lang="en-US" smtClean="0"/>
              <a:t>‹#›</a:t>
            </a:fld>
            <a:endParaRPr lang="en-US"/>
          </a:p>
        </p:txBody>
      </p:sp>
    </p:spTree>
    <p:extLst>
      <p:ext uri="{BB962C8B-B14F-4D97-AF65-F5344CB8AC3E}">
        <p14:creationId xmlns:p14="http://schemas.microsoft.com/office/powerpoint/2010/main" val="2739407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015D4-0421-4ABD-884F-E0B421424D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43EE86-0A31-4A82-89BB-4648849218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C6A74E-13FF-4B7D-98CF-6838C63FD788}"/>
              </a:ext>
            </a:extLst>
          </p:cNvPr>
          <p:cNvSpPr>
            <a:spLocks noGrp="1"/>
          </p:cNvSpPr>
          <p:nvPr>
            <p:ph type="dt" sz="half" idx="10"/>
          </p:nvPr>
        </p:nvSpPr>
        <p:spPr/>
        <p:txBody>
          <a:bodyPr/>
          <a:lstStyle/>
          <a:p>
            <a:fld id="{4545B233-540F-4C11-9B5F-F3C371C230A6}" type="datetimeFigureOut">
              <a:rPr lang="en-US" smtClean="0"/>
              <a:t>7/20/2025</a:t>
            </a:fld>
            <a:endParaRPr lang="en-US"/>
          </a:p>
        </p:txBody>
      </p:sp>
      <p:sp>
        <p:nvSpPr>
          <p:cNvPr id="5" name="Footer Placeholder 4">
            <a:extLst>
              <a:ext uri="{FF2B5EF4-FFF2-40B4-BE49-F238E27FC236}">
                <a16:creationId xmlns:a16="http://schemas.microsoft.com/office/drawing/2014/main" id="{C2E3AE83-2E4F-4A44-B0B9-463CD49E50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7F1131-6DAA-4257-99D1-D29519CF2287}"/>
              </a:ext>
            </a:extLst>
          </p:cNvPr>
          <p:cNvSpPr>
            <a:spLocks noGrp="1"/>
          </p:cNvSpPr>
          <p:nvPr>
            <p:ph type="sldNum" sz="quarter" idx="12"/>
          </p:nvPr>
        </p:nvSpPr>
        <p:spPr/>
        <p:txBody>
          <a:bodyPr/>
          <a:lstStyle/>
          <a:p>
            <a:fld id="{C2A2BE0B-5DAC-4578-B300-1AE21CF22171}" type="slidenum">
              <a:rPr lang="en-US" smtClean="0"/>
              <a:t>‹#›</a:t>
            </a:fld>
            <a:endParaRPr lang="en-US"/>
          </a:p>
        </p:txBody>
      </p:sp>
    </p:spTree>
    <p:extLst>
      <p:ext uri="{BB962C8B-B14F-4D97-AF65-F5344CB8AC3E}">
        <p14:creationId xmlns:p14="http://schemas.microsoft.com/office/powerpoint/2010/main" val="3239322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84143-BE98-43F8-A6E8-9E7FF34F5F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08DF60-336F-4EC6-8C46-0F60244946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B1ABE7-D3EB-4A94-AB5F-261868A02E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EAD209-28E3-4AE0-8335-028A5FB1212A}"/>
              </a:ext>
            </a:extLst>
          </p:cNvPr>
          <p:cNvSpPr>
            <a:spLocks noGrp="1"/>
          </p:cNvSpPr>
          <p:nvPr>
            <p:ph type="dt" sz="half" idx="10"/>
          </p:nvPr>
        </p:nvSpPr>
        <p:spPr/>
        <p:txBody>
          <a:bodyPr/>
          <a:lstStyle/>
          <a:p>
            <a:fld id="{4545B233-540F-4C11-9B5F-F3C371C230A6}" type="datetimeFigureOut">
              <a:rPr lang="en-US" smtClean="0"/>
              <a:t>7/20/2025</a:t>
            </a:fld>
            <a:endParaRPr lang="en-US"/>
          </a:p>
        </p:txBody>
      </p:sp>
      <p:sp>
        <p:nvSpPr>
          <p:cNvPr id="6" name="Footer Placeholder 5">
            <a:extLst>
              <a:ext uri="{FF2B5EF4-FFF2-40B4-BE49-F238E27FC236}">
                <a16:creationId xmlns:a16="http://schemas.microsoft.com/office/drawing/2014/main" id="{60B70170-3F0D-478D-822D-8CF5884350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2B52B3-9A4A-48AE-B76F-24CA5876C656}"/>
              </a:ext>
            </a:extLst>
          </p:cNvPr>
          <p:cNvSpPr>
            <a:spLocks noGrp="1"/>
          </p:cNvSpPr>
          <p:nvPr>
            <p:ph type="sldNum" sz="quarter" idx="12"/>
          </p:nvPr>
        </p:nvSpPr>
        <p:spPr/>
        <p:txBody>
          <a:bodyPr/>
          <a:lstStyle/>
          <a:p>
            <a:fld id="{C2A2BE0B-5DAC-4578-B300-1AE21CF22171}" type="slidenum">
              <a:rPr lang="en-US" smtClean="0"/>
              <a:t>‹#›</a:t>
            </a:fld>
            <a:endParaRPr lang="en-US"/>
          </a:p>
        </p:txBody>
      </p:sp>
    </p:spTree>
    <p:extLst>
      <p:ext uri="{BB962C8B-B14F-4D97-AF65-F5344CB8AC3E}">
        <p14:creationId xmlns:p14="http://schemas.microsoft.com/office/powerpoint/2010/main" val="1960532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57425-E086-4AC4-BE5E-8A5883E93A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DD78B3-1DD4-45A0-9CA1-ADCDC0A424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2F0B14-BFDB-41EA-8CAA-0D503B0F40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54C01D-476F-4CF7-9BFA-A8633B3502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10940-AE52-489A-AFD8-5B354988D1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9E4B5A-03ED-4663-AEB6-790E7C08C026}"/>
              </a:ext>
            </a:extLst>
          </p:cNvPr>
          <p:cNvSpPr>
            <a:spLocks noGrp="1"/>
          </p:cNvSpPr>
          <p:nvPr>
            <p:ph type="dt" sz="half" idx="10"/>
          </p:nvPr>
        </p:nvSpPr>
        <p:spPr/>
        <p:txBody>
          <a:bodyPr/>
          <a:lstStyle/>
          <a:p>
            <a:fld id="{4545B233-540F-4C11-9B5F-F3C371C230A6}" type="datetimeFigureOut">
              <a:rPr lang="en-US" smtClean="0"/>
              <a:t>7/20/2025</a:t>
            </a:fld>
            <a:endParaRPr lang="en-US"/>
          </a:p>
        </p:txBody>
      </p:sp>
      <p:sp>
        <p:nvSpPr>
          <p:cNvPr id="8" name="Footer Placeholder 7">
            <a:extLst>
              <a:ext uri="{FF2B5EF4-FFF2-40B4-BE49-F238E27FC236}">
                <a16:creationId xmlns:a16="http://schemas.microsoft.com/office/drawing/2014/main" id="{9DF798EF-9A85-4B53-A7B5-0FCC10ABB8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EA684D-B231-4ACC-B426-14ECC6E0D8B5}"/>
              </a:ext>
            </a:extLst>
          </p:cNvPr>
          <p:cNvSpPr>
            <a:spLocks noGrp="1"/>
          </p:cNvSpPr>
          <p:nvPr>
            <p:ph type="sldNum" sz="quarter" idx="12"/>
          </p:nvPr>
        </p:nvSpPr>
        <p:spPr/>
        <p:txBody>
          <a:bodyPr/>
          <a:lstStyle/>
          <a:p>
            <a:fld id="{C2A2BE0B-5DAC-4578-B300-1AE21CF22171}" type="slidenum">
              <a:rPr lang="en-US" smtClean="0"/>
              <a:t>‹#›</a:t>
            </a:fld>
            <a:endParaRPr lang="en-US"/>
          </a:p>
        </p:txBody>
      </p:sp>
    </p:spTree>
    <p:extLst>
      <p:ext uri="{BB962C8B-B14F-4D97-AF65-F5344CB8AC3E}">
        <p14:creationId xmlns:p14="http://schemas.microsoft.com/office/powerpoint/2010/main" val="711581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90655-4D56-4C32-A046-A71B8BFFA0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0E02C-E9A0-4684-A1DE-A00B19CD2CA4}"/>
              </a:ext>
            </a:extLst>
          </p:cNvPr>
          <p:cNvSpPr>
            <a:spLocks noGrp="1"/>
          </p:cNvSpPr>
          <p:nvPr>
            <p:ph type="dt" sz="half" idx="10"/>
          </p:nvPr>
        </p:nvSpPr>
        <p:spPr/>
        <p:txBody>
          <a:bodyPr/>
          <a:lstStyle/>
          <a:p>
            <a:fld id="{4545B233-540F-4C11-9B5F-F3C371C230A6}" type="datetimeFigureOut">
              <a:rPr lang="en-US" smtClean="0"/>
              <a:t>7/20/2025</a:t>
            </a:fld>
            <a:endParaRPr lang="en-US"/>
          </a:p>
        </p:txBody>
      </p:sp>
      <p:sp>
        <p:nvSpPr>
          <p:cNvPr id="4" name="Footer Placeholder 3">
            <a:extLst>
              <a:ext uri="{FF2B5EF4-FFF2-40B4-BE49-F238E27FC236}">
                <a16:creationId xmlns:a16="http://schemas.microsoft.com/office/drawing/2014/main" id="{BF131637-5846-496B-BE3C-8A3E289CCD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26976C-0851-4A0B-8DCE-413622A83C82}"/>
              </a:ext>
            </a:extLst>
          </p:cNvPr>
          <p:cNvSpPr>
            <a:spLocks noGrp="1"/>
          </p:cNvSpPr>
          <p:nvPr>
            <p:ph type="sldNum" sz="quarter" idx="12"/>
          </p:nvPr>
        </p:nvSpPr>
        <p:spPr/>
        <p:txBody>
          <a:bodyPr/>
          <a:lstStyle/>
          <a:p>
            <a:fld id="{C2A2BE0B-5DAC-4578-B300-1AE21CF22171}" type="slidenum">
              <a:rPr lang="en-US" smtClean="0"/>
              <a:t>‹#›</a:t>
            </a:fld>
            <a:endParaRPr lang="en-US"/>
          </a:p>
        </p:txBody>
      </p:sp>
    </p:spTree>
    <p:extLst>
      <p:ext uri="{BB962C8B-B14F-4D97-AF65-F5344CB8AC3E}">
        <p14:creationId xmlns:p14="http://schemas.microsoft.com/office/powerpoint/2010/main" val="3517285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AA984B-F590-483D-AB46-18DA2035AEC6}"/>
              </a:ext>
            </a:extLst>
          </p:cNvPr>
          <p:cNvSpPr>
            <a:spLocks noGrp="1"/>
          </p:cNvSpPr>
          <p:nvPr>
            <p:ph type="dt" sz="half" idx="10"/>
          </p:nvPr>
        </p:nvSpPr>
        <p:spPr/>
        <p:txBody>
          <a:bodyPr/>
          <a:lstStyle/>
          <a:p>
            <a:fld id="{4545B233-540F-4C11-9B5F-F3C371C230A6}" type="datetimeFigureOut">
              <a:rPr lang="en-US" smtClean="0"/>
              <a:t>7/20/2025</a:t>
            </a:fld>
            <a:endParaRPr lang="en-US"/>
          </a:p>
        </p:txBody>
      </p:sp>
      <p:sp>
        <p:nvSpPr>
          <p:cNvPr id="3" name="Footer Placeholder 2">
            <a:extLst>
              <a:ext uri="{FF2B5EF4-FFF2-40B4-BE49-F238E27FC236}">
                <a16:creationId xmlns:a16="http://schemas.microsoft.com/office/drawing/2014/main" id="{8D513307-3052-4DDA-9C6A-3F6F710E1C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1617D1-EA6A-456A-8087-503F67039273}"/>
              </a:ext>
            </a:extLst>
          </p:cNvPr>
          <p:cNvSpPr>
            <a:spLocks noGrp="1"/>
          </p:cNvSpPr>
          <p:nvPr>
            <p:ph type="sldNum" sz="quarter" idx="12"/>
          </p:nvPr>
        </p:nvSpPr>
        <p:spPr/>
        <p:txBody>
          <a:bodyPr/>
          <a:lstStyle/>
          <a:p>
            <a:fld id="{C2A2BE0B-5DAC-4578-B300-1AE21CF22171}" type="slidenum">
              <a:rPr lang="en-US" smtClean="0"/>
              <a:t>‹#›</a:t>
            </a:fld>
            <a:endParaRPr lang="en-US"/>
          </a:p>
        </p:txBody>
      </p:sp>
    </p:spTree>
    <p:extLst>
      <p:ext uri="{BB962C8B-B14F-4D97-AF65-F5344CB8AC3E}">
        <p14:creationId xmlns:p14="http://schemas.microsoft.com/office/powerpoint/2010/main" val="2382124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7E0B9-0FE3-4B27-977C-76679EB880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331371-42F6-4917-ABD0-8FDCB086DA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0972A2-EB96-422C-9998-9765F6C979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A39D17-405F-4865-A9FC-990620B49772}"/>
              </a:ext>
            </a:extLst>
          </p:cNvPr>
          <p:cNvSpPr>
            <a:spLocks noGrp="1"/>
          </p:cNvSpPr>
          <p:nvPr>
            <p:ph type="dt" sz="half" idx="10"/>
          </p:nvPr>
        </p:nvSpPr>
        <p:spPr/>
        <p:txBody>
          <a:bodyPr/>
          <a:lstStyle/>
          <a:p>
            <a:fld id="{4545B233-540F-4C11-9B5F-F3C371C230A6}" type="datetimeFigureOut">
              <a:rPr lang="en-US" smtClean="0"/>
              <a:t>7/20/2025</a:t>
            </a:fld>
            <a:endParaRPr lang="en-US"/>
          </a:p>
        </p:txBody>
      </p:sp>
      <p:sp>
        <p:nvSpPr>
          <p:cNvPr id="6" name="Footer Placeholder 5">
            <a:extLst>
              <a:ext uri="{FF2B5EF4-FFF2-40B4-BE49-F238E27FC236}">
                <a16:creationId xmlns:a16="http://schemas.microsoft.com/office/drawing/2014/main" id="{50CA8704-9F02-48D3-85D3-D0E0C1A485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CCB8D1-4073-4D37-ABA8-35AF2B0D1771}"/>
              </a:ext>
            </a:extLst>
          </p:cNvPr>
          <p:cNvSpPr>
            <a:spLocks noGrp="1"/>
          </p:cNvSpPr>
          <p:nvPr>
            <p:ph type="sldNum" sz="quarter" idx="12"/>
          </p:nvPr>
        </p:nvSpPr>
        <p:spPr/>
        <p:txBody>
          <a:bodyPr/>
          <a:lstStyle/>
          <a:p>
            <a:fld id="{C2A2BE0B-5DAC-4578-B300-1AE21CF22171}" type="slidenum">
              <a:rPr lang="en-US" smtClean="0"/>
              <a:t>‹#›</a:t>
            </a:fld>
            <a:endParaRPr lang="en-US"/>
          </a:p>
        </p:txBody>
      </p:sp>
    </p:spTree>
    <p:extLst>
      <p:ext uri="{BB962C8B-B14F-4D97-AF65-F5344CB8AC3E}">
        <p14:creationId xmlns:p14="http://schemas.microsoft.com/office/powerpoint/2010/main" val="2389776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27352-9D69-4A10-9FDB-FECE686E57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6F875F-DBDD-4BB0-A79A-A610F67EA5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EFEEF4-1C98-4CA8-8233-FB2F9FA736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541550-72F8-4C9D-B125-96DEA7F5BDA1}"/>
              </a:ext>
            </a:extLst>
          </p:cNvPr>
          <p:cNvSpPr>
            <a:spLocks noGrp="1"/>
          </p:cNvSpPr>
          <p:nvPr>
            <p:ph type="dt" sz="half" idx="10"/>
          </p:nvPr>
        </p:nvSpPr>
        <p:spPr/>
        <p:txBody>
          <a:bodyPr/>
          <a:lstStyle/>
          <a:p>
            <a:fld id="{4545B233-540F-4C11-9B5F-F3C371C230A6}" type="datetimeFigureOut">
              <a:rPr lang="en-US" smtClean="0"/>
              <a:t>7/20/2025</a:t>
            </a:fld>
            <a:endParaRPr lang="en-US"/>
          </a:p>
        </p:txBody>
      </p:sp>
      <p:sp>
        <p:nvSpPr>
          <p:cNvPr id="6" name="Footer Placeholder 5">
            <a:extLst>
              <a:ext uri="{FF2B5EF4-FFF2-40B4-BE49-F238E27FC236}">
                <a16:creationId xmlns:a16="http://schemas.microsoft.com/office/drawing/2014/main" id="{6F16F295-3DDD-439D-B279-EB79628538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D188B4-8A76-45B6-AE4D-5648E32E9E42}"/>
              </a:ext>
            </a:extLst>
          </p:cNvPr>
          <p:cNvSpPr>
            <a:spLocks noGrp="1"/>
          </p:cNvSpPr>
          <p:nvPr>
            <p:ph type="sldNum" sz="quarter" idx="12"/>
          </p:nvPr>
        </p:nvSpPr>
        <p:spPr/>
        <p:txBody>
          <a:bodyPr/>
          <a:lstStyle/>
          <a:p>
            <a:fld id="{C2A2BE0B-5DAC-4578-B300-1AE21CF22171}" type="slidenum">
              <a:rPr lang="en-US" smtClean="0"/>
              <a:t>‹#›</a:t>
            </a:fld>
            <a:endParaRPr lang="en-US"/>
          </a:p>
        </p:txBody>
      </p:sp>
    </p:spTree>
    <p:extLst>
      <p:ext uri="{BB962C8B-B14F-4D97-AF65-F5344CB8AC3E}">
        <p14:creationId xmlns:p14="http://schemas.microsoft.com/office/powerpoint/2010/main" val="4147243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727E83-B3C8-4D45-ABF1-80B171C449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8464C2-3A9F-43B4-AFFC-55F89E3A78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83BB00-005C-4AB2-810C-73DE59E55A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45B233-540F-4C11-9B5F-F3C371C230A6}" type="datetimeFigureOut">
              <a:rPr lang="en-US" smtClean="0"/>
              <a:t>7/20/2025</a:t>
            </a:fld>
            <a:endParaRPr lang="en-US"/>
          </a:p>
        </p:txBody>
      </p:sp>
      <p:sp>
        <p:nvSpPr>
          <p:cNvPr id="5" name="Footer Placeholder 4">
            <a:extLst>
              <a:ext uri="{FF2B5EF4-FFF2-40B4-BE49-F238E27FC236}">
                <a16:creationId xmlns:a16="http://schemas.microsoft.com/office/drawing/2014/main" id="{BF15138B-E38A-47D6-9998-316EA47BA1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2445D8-53E5-48E6-BD1F-A522347020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A2BE0B-5DAC-4578-B300-1AE21CF22171}" type="slidenum">
              <a:rPr lang="en-US" smtClean="0"/>
              <a:t>‹#›</a:t>
            </a:fld>
            <a:endParaRPr lang="en-US"/>
          </a:p>
        </p:txBody>
      </p:sp>
    </p:spTree>
    <p:extLst>
      <p:ext uri="{BB962C8B-B14F-4D97-AF65-F5344CB8AC3E}">
        <p14:creationId xmlns:p14="http://schemas.microsoft.com/office/powerpoint/2010/main" val="787479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pixabay.com/en/question-mark-question-response-1019820/" TargetMode="External"/><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pixabay.com/vectors/target-crosshair-bullet-openings-335029/" TargetMode="External"/><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7ABF7AB5-4E7F-414F-A631-20BACD0C8E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812060"/>
            <a:ext cx="3274728" cy="3274728"/>
          </a:xfrm>
          <a:prstGeom prst="rect">
            <a:avLst/>
          </a:prstGeom>
        </p:spPr>
      </p:pic>
      <p:sp>
        <p:nvSpPr>
          <p:cNvPr id="15" name="TextBox 14">
            <a:extLst>
              <a:ext uri="{FF2B5EF4-FFF2-40B4-BE49-F238E27FC236}">
                <a16:creationId xmlns:a16="http://schemas.microsoft.com/office/drawing/2014/main" id="{EFB9E643-99F5-4472-BB34-176B096EB380}"/>
              </a:ext>
            </a:extLst>
          </p:cNvPr>
          <p:cNvSpPr txBox="1"/>
          <p:nvPr/>
        </p:nvSpPr>
        <p:spPr>
          <a:xfrm>
            <a:off x="-47625" y="3163919"/>
            <a:ext cx="6591300" cy="1095714"/>
          </a:xfrm>
          <a:prstGeom prst="rect">
            <a:avLst/>
          </a:prstGeom>
          <a:noFill/>
        </p:spPr>
        <p:txBody>
          <a:bodyPr wrap="square">
            <a:spAutoFit/>
          </a:bodyPr>
          <a:lstStyle/>
          <a:p>
            <a:r>
              <a:rPr lang="en-IN" sz="3200" b="1">
                <a:latin typeface="Poppins" panose="020B0604020202020204" charset="0"/>
                <a:cs typeface="Poppins" panose="020B0604020202020204" charset="0"/>
              </a:rPr>
              <a:t>USA Regional Sales Analysis</a:t>
            </a:r>
          </a:p>
          <a:p>
            <a:r>
              <a:rPr lang="en-IN" sz="3200" b="1">
                <a:latin typeface="Poppins" panose="020B0604020202020204" charset="0"/>
                <a:cs typeface="Poppins" panose="020B0604020202020204" charset="0"/>
              </a:rPr>
              <a:t>Project Report</a:t>
            </a:r>
          </a:p>
        </p:txBody>
      </p:sp>
      <p:sp>
        <p:nvSpPr>
          <p:cNvPr id="18" name="TextBox 17">
            <a:extLst>
              <a:ext uri="{FF2B5EF4-FFF2-40B4-BE49-F238E27FC236}">
                <a16:creationId xmlns:a16="http://schemas.microsoft.com/office/drawing/2014/main" id="{0A52F80B-DE91-4E55-A158-C52D7BC0B8C4}"/>
              </a:ext>
            </a:extLst>
          </p:cNvPr>
          <p:cNvSpPr txBox="1"/>
          <p:nvPr/>
        </p:nvSpPr>
        <p:spPr>
          <a:xfrm>
            <a:off x="1160128" y="5819775"/>
            <a:ext cx="4091185" cy="646331"/>
          </a:xfrm>
          <a:prstGeom prst="rect">
            <a:avLst/>
          </a:prstGeom>
          <a:noFill/>
        </p:spPr>
        <p:txBody>
          <a:bodyPr wrap="none" rtlCol="0">
            <a:spAutoFit/>
          </a:bodyPr>
          <a:lstStyle/>
          <a:p>
            <a:r>
              <a:rPr lang="en-US">
                <a:latin typeface="Forte" panose="03060902040502070203" pitchFamily="66" charset="0"/>
              </a:rPr>
              <a:t>Project By:</a:t>
            </a:r>
          </a:p>
          <a:p>
            <a:r>
              <a:rPr lang="en-US"/>
              <a:t>      </a:t>
            </a:r>
            <a:r>
              <a:rPr lang="en-US">
                <a:latin typeface="Arial Rounded MT Bold" panose="020F0704030504030204" pitchFamily="34" charset="0"/>
              </a:rPr>
              <a:t>Prem Sainath Reddy  </a:t>
            </a:r>
            <a:r>
              <a:rPr lang="en-US" err="1">
                <a:latin typeface="Arial Rounded MT Bold" panose="020F0704030504030204" pitchFamily="34" charset="0"/>
              </a:rPr>
              <a:t>Mallavalla</a:t>
            </a:r>
            <a:endParaRPr lang="en-US">
              <a:latin typeface="Arial Rounded MT Bold" panose="020F0704030504030204" pitchFamily="34" charset="0"/>
            </a:endParaRPr>
          </a:p>
        </p:txBody>
      </p:sp>
      <p:pic>
        <p:nvPicPr>
          <p:cNvPr id="23" name="Picture 22">
            <a:extLst>
              <a:ext uri="{FF2B5EF4-FFF2-40B4-BE49-F238E27FC236}">
                <a16:creationId xmlns:a16="http://schemas.microsoft.com/office/drawing/2014/main" id="{E34C7940-75CA-45DC-BD8D-5FC237A719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13" y="5494216"/>
            <a:ext cx="1095715" cy="1095715"/>
          </a:xfrm>
          <a:prstGeom prst="rect">
            <a:avLst/>
          </a:prstGeom>
        </p:spPr>
      </p:pic>
      <p:pic>
        <p:nvPicPr>
          <p:cNvPr id="26" name="Picture 25">
            <a:extLst>
              <a:ext uri="{FF2B5EF4-FFF2-40B4-BE49-F238E27FC236}">
                <a16:creationId xmlns:a16="http://schemas.microsoft.com/office/drawing/2014/main" id="{D2091D72-7554-49A8-AC8D-41DFE4503A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055" y="23715"/>
            <a:ext cx="1407759" cy="788345"/>
          </a:xfrm>
          <a:prstGeom prst="rect">
            <a:avLst/>
          </a:prstGeom>
        </p:spPr>
      </p:pic>
      <p:pic>
        <p:nvPicPr>
          <p:cNvPr id="27" name="Picture 26">
            <a:extLst>
              <a:ext uri="{FF2B5EF4-FFF2-40B4-BE49-F238E27FC236}">
                <a16:creationId xmlns:a16="http://schemas.microsoft.com/office/drawing/2014/main" id="{846D5DC9-36A5-4E7B-ADC5-067E3466BF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77449" y="23715"/>
            <a:ext cx="782022" cy="858763"/>
          </a:xfrm>
          <a:prstGeom prst="rect">
            <a:avLst/>
          </a:prstGeom>
        </p:spPr>
      </p:pic>
      <p:pic>
        <p:nvPicPr>
          <p:cNvPr id="28" name="Picture 27">
            <a:extLst>
              <a:ext uri="{FF2B5EF4-FFF2-40B4-BE49-F238E27FC236}">
                <a16:creationId xmlns:a16="http://schemas.microsoft.com/office/drawing/2014/main" id="{F39B030A-DE74-4811-9047-0EBCF4D487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53869" y="0"/>
            <a:ext cx="918707" cy="918707"/>
          </a:xfrm>
          <a:prstGeom prst="rect">
            <a:avLst/>
          </a:prstGeom>
        </p:spPr>
      </p:pic>
      <p:pic>
        <p:nvPicPr>
          <p:cNvPr id="29" name="Picture 28">
            <a:extLst>
              <a:ext uri="{FF2B5EF4-FFF2-40B4-BE49-F238E27FC236}">
                <a16:creationId xmlns:a16="http://schemas.microsoft.com/office/drawing/2014/main" id="{E2C9D86A-D57C-425E-A402-794477736A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45631" y="0"/>
            <a:ext cx="858763" cy="858763"/>
          </a:xfrm>
          <a:prstGeom prst="rect">
            <a:avLst/>
          </a:prstGeom>
        </p:spPr>
      </p:pic>
      <p:pic>
        <p:nvPicPr>
          <p:cNvPr id="30" name="Picture 29">
            <a:extLst>
              <a:ext uri="{FF2B5EF4-FFF2-40B4-BE49-F238E27FC236}">
                <a16:creationId xmlns:a16="http://schemas.microsoft.com/office/drawing/2014/main" id="{4F7AE2F9-DF21-428A-A07B-4CD093F2DE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6788" y="47430"/>
            <a:ext cx="1407759" cy="788345"/>
          </a:xfrm>
          <a:prstGeom prst="rect">
            <a:avLst/>
          </a:prstGeom>
        </p:spPr>
      </p:pic>
      <p:pic>
        <p:nvPicPr>
          <p:cNvPr id="31" name="Picture 30">
            <a:extLst>
              <a:ext uri="{FF2B5EF4-FFF2-40B4-BE49-F238E27FC236}">
                <a16:creationId xmlns:a16="http://schemas.microsoft.com/office/drawing/2014/main" id="{6A9B5D4A-8B62-464B-B703-FC7F2214E4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71182" y="47430"/>
            <a:ext cx="782022" cy="858763"/>
          </a:xfrm>
          <a:prstGeom prst="rect">
            <a:avLst/>
          </a:prstGeom>
        </p:spPr>
      </p:pic>
      <p:pic>
        <p:nvPicPr>
          <p:cNvPr id="32" name="Picture 31">
            <a:extLst>
              <a:ext uri="{FF2B5EF4-FFF2-40B4-BE49-F238E27FC236}">
                <a16:creationId xmlns:a16="http://schemas.microsoft.com/office/drawing/2014/main" id="{AF4D21AB-7B05-43E0-8AD5-2E083168738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47602" y="23715"/>
            <a:ext cx="918707" cy="918707"/>
          </a:xfrm>
          <a:prstGeom prst="rect">
            <a:avLst/>
          </a:prstGeom>
        </p:spPr>
      </p:pic>
      <p:pic>
        <p:nvPicPr>
          <p:cNvPr id="33" name="Picture 32">
            <a:extLst>
              <a:ext uri="{FF2B5EF4-FFF2-40B4-BE49-F238E27FC236}">
                <a16:creationId xmlns:a16="http://schemas.microsoft.com/office/drawing/2014/main" id="{41D64E40-7700-4DC5-9EDA-E7C811D7830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39364" y="23715"/>
            <a:ext cx="858763" cy="858763"/>
          </a:xfrm>
          <a:prstGeom prst="rect">
            <a:avLst/>
          </a:prstGeom>
        </p:spPr>
      </p:pic>
      <p:pic>
        <p:nvPicPr>
          <p:cNvPr id="35" name="Picture 34">
            <a:extLst>
              <a:ext uri="{FF2B5EF4-FFF2-40B4-BE49-F238E27FC236}">
                <a16:creationId xmlns:a16="http://schemas.microsoft.com/office/drawing/2014/main" id="{AEA817EA-C573-4ADA-9C0F-110B1FE65BE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48417" y="2400299"/>
            <a:ext cx="6888629" cy="4592419"/>
          </a:xfrm>
          <a:prstGeom prst="rect">
            <a:avLst/>
          </a:prstGeom>
        </p:spPr>
      </p:pic>
    </p:spTree>
    <p:extLst>
      <p:ext uri="{BB962C8B-B14F-4D97-AF65-F5344CB8AC3E}">
        <p14:creationId xmlns:p14="http://schemas.microsoft.com/office/powerpoint/2010/main" val="18669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4">
            <a:extLst>
              <a:ext uri="{FF2B5EF4-FFF2-40B4-BE49-F238E27FC236}">
                <a16:creationId xmlns:a16="http://schemas.microsoft.com/office/drawing/2014/main" id="{DDEF2927-C8F5-42A7-8BB4-5FAAF23E4285}"/>
              </a:ext>
            </a:extLst>
          </p:cNvPr>
          <p:cNvSpPr txBox="1"/>
          <p:nvPr/>
        </p:nvSpPr>
        <p:spPr>
          <a:xfrm>
            <a:off x="761999" y="486187"/>
            <a:ext cx="10058401" cy="492443"/>
          </a:xfrm>
          <a:prstGeom prst="rect">
            <a:avLst/>
          </a:prstGeom>
        </p:spPr>
        <p:txBody>
          <a:bodyPr wrap="square" lIns="0" tIns="0" rIns="0" bIns="0" rtlCol="0" anchor="t">
            <a:spAutoFit/>
          </a:bodyPr>
          <a:lstStyle/>
          <a:p>
            <a:r>
              <a:rPr lang="en-US" sz="3200" b="1">
                <a:latin typeface="Arial Rounded MT Bold" panose="020F0704030504030204" pitchFamily="34" charset="0"/>
              </a:rPr>
              <a:t>💰 Average Order Value (AOV) Distribution</a:t>
            </a:r>
          </a:p>
        </p:txBody>
      </p:sp>
      <p:pic>
        <p:nvPicPr>
          <p:cNvPr id="2" name="Picture 1">
            <a:extLst>
              <a:ext uri="{FF2B5EF4-FFF2-40B4-BE49-F238E27FC236}">
                <a16:creationId xmlns:a16="http://schemas.microsoft.com/office/drawing/2014/main" id="{37840546-FCCE-46F0-98D4-8C8AD9C0B36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60499" y="1389850"/>
            <a:ext cx="10528854" cy="3410750"/>
          </a:xfrm>
          <a:prstGeom prst="rect">
            <a:avLst/>
          </a:prstGeom>
          <a:ln w="19050" cmpd="sng">
            <a:noFill/>
            <a:prstDash val="sysDash"/>
          </a:ln>
          <a:effectLst>
            <a:outerShdw blurRad="76200" dir="13500000" sy="23000" kx="1200000" algn="br" rotWithShape="0">
              <a:prstClr val="black">
                <a:alpha val="20000"/>
              </a:prstClr>
            </a:outerShdw>
          </a:effectLst>
        </p:spPr>
      </p:pic>
      <p:sp>
        <p:nvSpPr>
          <p:cNvPr id="10" name="TextBox 9">
            <a:extLst>
              <a:ext uri="{FF2B5EF4-FFF2-40B4-BE49-F238E27FC236}">
                <a16:creationId xmlns:a16="http://schemas.microsoft.com/office/drawing/2014/main" id="{417C44CF-867F-4693-90A0-50D341F03824}"/>
              </a:ext>
            </a:extLst>
          </p:cNvPr>
          <p:cNvSpPr txBox="1"/>
          <p:nvPr/>
        </p:nvSpPr>
        <p:spPr>
          <a:xfrm>
            <a:off x="1460499" y="4919008"/>
            <a:ext cx="8470902" cy="1938992"/>
          </a:xfrm>
          <a:prstGeom prst="rect">
            <a:avLst/>
          </a:prstGeom>
          <a:noFill/>
        </p:spPr>
        <p:txBody>
          <a:bodyPr wrap="square">
            <a:spAutoFit/>
          </a:bodyPr>
          <a:lstStyle/>
          <a:p>
            <a:pPr>
              <a:buClr>
                <a:srgbClr val="000000"/>
              </a:buClr>
              <a:buSzPts val="1800"/>
            </a:pPr>
            <a:r>
              <a:rPr lang="en-US" sz="2000" b="1">
                <a:latin typeface="Javanese Text" panose="02000000000000000000" pitchFamily="2" charset="0"/>
              </a:rPr>
              <a:t>📊 Insights </a:t>
            </a:r>
          </a:p>
          <a:p>
            <a:pPr>
              <a:buClr>
                <a:srgbClr val="000000"/>
              </a:buClr>
              <a:buSzPts val="1800"/>
            </a:pPr>
            <a:endParaRPr lang="en-US" sz="2000">
              <a:effectLst/>
              <a:latin typeface="Javanese Text" panose="02000000000000000000" pitchFamily="2" charset="0"/>
              <a:cs typeface="Poppins" panose="020B0604020202020204" charset="0"/>
            </a:endParaRP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US" sz="2000">
                <a:effectLst/>
                <a:latin typeface="Javanese Text" panose="02000000000000000000" pitchFamily="2" charset="0"/>
                <a:cs typeface="Poppins" panose="020B0604020202020204" charset="0"/>
              </a:rPr>
              <a:t>Low average order values are frequent.</a:t>
            </a: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US" sz="2000">
                <a:effectLst/>
                <a:latin typeface="Javanese Text" panose="02000000000000000000" pitchFamily="2" charset="0"/>
                <a:cs typeface="Poppins" panose="020B0604020202020204" charset="0"/>
              </a:rPr>
              <a:t>Distribution is right-skewed (long tail of high-value orders).</a:t>
            </a: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US" sz="2000">
                <a:effectLst/>
                <a:latin typeface="Javanese Text" panose="02000000000000000000" pitchFamily="2" charset="0"/>
                <a:cs typeface="Poppins" panose="020B0604020202020204" charset="0"/>
              </a:rPr>
              <a:t>Multiple order value clusters exist.</a:t>
            </a: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US" sz="2000">
                <a:effectLst/>
                <a:latin typeface="Javanese Text" panose="02000000000000000000" pitchFamily="2" charset="0"/>
                <a:cs typeface="Poppins" panose="020B0604020202020204" charset="0"/>
              </a:rPr>
              <a:t>Higher order values are less common.</a:t>
            </a:r>
            <a:endParaRPr lang="en-US" sz="2000" b="0" i="0" u="none" strike="noStrike" cap="none">
              <a:solidFill>
                <a:schemeClr val="lt1"/>
              </a:solidFill>
              <a:latin typeface="Javanese Text" panose="02000000000000000000" pitchFamily="2" charset="0"/>
              <a:ea typeface="Poppins"/>
              <a:cs typeface="Poppins" panose="020B0604020202020204" charset="0"/>
              <a:sym typeface="Poppins"/>
            </a:endParaRPr>
          </a:p>
        </p:txBody>
      </p:sp>
    </p:spTree>
    <p:extLst>
      <p:ext uri="{BB962C8B-B14F-4D97-AF65-F5344CB8AC3E}">
        <p14:creationId xmlns:p14="http://schemas.microsoft.com/office/powerpoint/2010/main" val="49824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4">
            <a:extLst>
              <a:ext uri="{FF2B5EF4-FFF2-40B4-BE49-F238E27FC236}">
                <a16:creationId xmlns:a16="http://schemas.microsoft.com/office/drawing/2014/main" id="{DDEF2927-C8F5-42A7-8BB4-5FAAF23E4285}"/>
              </a:ext>
            </a:extLst>
          </p:cNvPr>
          <p:cNvSpPr txBox="1"/>
          <p:nvPr/>
        </p:nvSpPr>
        <p:spPr>
          <a:xfrm>
            <a:off x="761999" y="486187"/>
            <a:ext cx="10058401" cy="492443"/>
          </a:xfrm>
          <a:prstGeom prst="rect">
            <a:avLst/>
          </a:prstGeom>
        </p:spPr>
        <p:txBody>
          <a:bodyPr wrap="square" lIns="0" tIns="0" rIns="0" bIns="0" rtlCol="0" anchor="t">
            <a:spAutoFit/>
          </a:bodyPr>
          <a:lstStyle/>
          <a:p>
            <a:r>
              <a:rPr lang="en-GB" sz="3200" b="1">
                <a:solidFill>
                  <a:schemeClr val="tx1">
                    <a:lumMod val="75000"/>
                    <a:lumOff val="25000"/>
                  </a:schemeClr>
                </a:solidFill>
                <a:latin typeface="Arial Rounded MT Bold" panose="020F0704030504030204" pitchFamily="34" charset="0"/>
              </a:rPr>
              <a:t>Total</a:t>
            </a:r>
            <a:r>
              <a:rPr lang="en-GB" sz="3200" b="0">
                <a:solidFill>
                  <a:schemeClr val="tx1">
                    <a:lumMod val="75000"/>
                    <a:lumOff val="25000"/>
                  </a:schemeClr>
                </a:solidFill>
                <a:latin typeface="Arial Rounded MT Bold" panose="020F0704030504030204" pitchFamily="34" charset="0"/>
              </a:rPr>
              <a:t> Sales by US Region</a:t>
            </a:r>
          </a:p>
        </p:txBody>
      </p:sp>
      <p:sp>
        <p:nvSpPr>
          <p:cNvPr id="11" name="TextBox 10">
            <a:extLst>
              <a:ext uri="{FF2B5EF4-FFF2-40B4-BE49-F238E27FC236}">
                <a16:creationId xmlns:a16="http://schemas.microsoft.com/office/drawing/2014/main" id="{99FCA750-3A0A-49C9-BEFD-24DDCE2D50D3}"/>
              </a:ext>
            </a:extLst>
          </p:cNvPr>
          <p:cNvSpPr txBox="1"/>
          <p:nvPr/>
        </p:nvSpPr>
        <p:spPr>
          <a:xfrm>
            <a:off x="516467" y="4149566"/>
            <a:ext cx="11468099" cy="2708434"/>
          </a:xfrm>
          <a:prstGeom prst="rect">
            <a:avLst/>
          </a:prstGeom>
          <a:noFill/>
        </p:spPr>
        <p:txBody>
          <a:bodyPr wrap="square">
            <a:spAutoFit/>
          </a:bodyPr>
          <a:lstStyle/>
          <a:p>
            <a:r>
              <a:rPr lang="en-US" sz="1700" b="1">
                <a:latin typeface="Javanese Text" panose="02000000000000000000" pitchFamily="2" charset="0"/>
              </a:rPr>
              <a:t>📊 Insights </a:t>
            </a:r>
          </a:p>
          <a:p>
            <a:endParaRPr lang="en-US" sz="1700" b="1">
              <a:latin typeface="Javanese Text" panose="02000000000000000000" pitchFamily="2" charset="0"/>
            </a:endParaRPr>
          </a:p>
          <a:p>
            <a:pPr>
              <a:buFont typeface="Arial" panose="020B0604020202020204" pitchFamily="34" charset="0"/>
              <a:buChar char="•"/>
            </a:pPr>
            <a:r>
              <a:rPr lang="en-US" sz="1700" b="1">
                <a:latin typeface="Javanese Text" panose="02000000000000000000" pitchFamily="2" charset="0"/>
              </a:rPr>
              <a:t>🏆</a:t>
            </a:r>
            <a:r>
              <a:rPr lang="en-US" sz="1700">
                <a:latin typeface="Javanese Text" panose="02000000000000000000" pitchFamily="2" charset="0"/>
              </a:rPr>
              <a:t> West leads all regions with approximately $360 M in sales (~35% of total), firmly establishing itself as the market leader.</a:t>
            </a:r>
          </a:p>
          <a:p>
            <a:pPr>
              <a:buFont typeface="Arial" panose="020B0604020202020204" pitchFamily="34" charset="0"/>
              <a:buChar char="•"/>
            </a:pPr>
            <a:r>
              <a:rPr lang="en-US" sz="1700" b="1">
                <a:latin typeface="Javanese Text" panose="02000000000000000000" pitchFamily="2" charset="0"/>
              </a:rPr>
              <a:t>🔁</a:t>
            </a:r>
            <a:r>
              <a:rPr lang="en-US" sz="1700">
                <a:latin typeface="Javanese Text" panose="02000000000000000000" pitchFamily="2" charset="0"/>
              </a:rPr>
              <a:t> South and Midwest follow closely, each generating over $320 M (~32%) — reflecting consistent demand and strong regional presence.</a:t>
            </a:r>
          </a:p>
          <a:p>
            <a:pPr>
              <a:buFont typeface="Arial" panose="020B0604020202020204" pitchFamily="34" charset="0"/>
              <a:buChar char="•"/>
            </a:pPr>
            <a:r>
              <a:rPr lang="en-US" sz="1700" b="1">
                <a:latin typeface="Javanese Text" panose="02000000000000000000" pitchFamily="2" charset="0"/>
              </a:rPr>
              <a:t>🧭</a:t>
            </a:r>
            <a:r>
              <a:rPr lang="en-US" sz="1700">
                <a:latin typeface="Javanese Text" panose="02000000000000000000" pitchFamily="2" charset="0"/>
              </a:rPr>
              <a:t> Northeast, with around $210 M (~20%), lags behind — indicating a growth opportunity that remains underutilized.</a:t>
            </a:r>
          </a:p>
          <a:p>
            <a:pPr>
              <a:buFont typeface="Arial" panose="020B0604020202020204" pitchFamily="34" charset="0"/>
              <a:buChar char="•"/>
            </a:pPr>
            <a:r>
              <a:rPr lang="en-US" sz="1700" b="1">
                <a:latin typeface="Javanese Text" panose="02000000000000000000" pitchFamily="2" charset="0"/>
              </a:rPr>
              <a:t>📈</a:t>
            </a:r>
            <a:r>
              <a:rPr lang="en-US" sz="1700">
                <a:latin typeface="Javanese Text" panose="02000000000000000000" pitchFamily="2" charset="0"/>
              </a:rPr>
              <a:t> Actionable Strategy</a:t>
            </a:r>
          </a:p>
          <a:p>
            <a:pPr marL="742950" lvl="1" indent="-285750">
              <a:buFont typeface="Arial" panose="020B0604020202020204" pitchFamily="34" charset="0"/>
              <a:buChar char="•"/>
            </a:pPr>
            <a:r>
              <a:rPr lang="en-US" sz="1700" b="1">
                <a:latin typeface="Javanese Text" panose="02000000000000000000" pitchFamily="2" charset="0"/>
              </a:rPr>
              <a:t>🎯</a:t>
            </a:r>
            <a:r>
              <a:rPr lang="en-US" sz="1700">
                <a:latin typeface="Javanese Text" panose="02000000000000000000" pitchFamily="2" charset="0"/>
              </a:rPr>
              <a:t> Close the Northeast gap by launching targeted local promotions, expanding distribution channels, and developing strategic partnerships.</a:t>
            </a:r>
          </a:p>
        </p:txBody>
      </p:sp>
      <p:pic>
        <p:nvPicPr>
          <p:cNvPr id="2" name="Picture 1">
            <a:extLst>
              <a:ext uri="{FF2B5EF4-FFF2-40B4-BE49-F238E27FC236}">
                <a16:creationId xmlns:a16="http://schemas.microsoft.com/office/drawing/2014/main" id="{37840546-FCCE-46F0-98D4-8C8AD9C0B36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68524" y="1129338"/>
            <a:ext cx="7854952" cy="3097503"/>
          </a:xfrm>
          <a:prstGeom prst="rect">
            <a:avLst/>
          </a:prstGeom>
          <a:ln w="19050" cmpd="sng">
            <a:noFill/>
            <a:prstDash val="sysDash"/>
          </a:ln>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2543992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4">
            <a:extLst>
              <a:ext uri="{FF2B5EF4-FFF2-40B4-BE49-F238E27FC236}">
                <a16:creationId xmlns:a16="http://schemas.microsoft.com/office/drawing/2014/main" id="{DDEF2927-C8F5-42A7-8BB4-5FAAF23E4285}"/>
              </a:ext>
            </a:extLst>
          </p:cNvPr>
          <p:cNvSpPr txBox="1"/>
          <p:nvPr/>
        </p:nvSpPr>
        <p:spPr>
          <a:xfrm>
            <a:off x="761999" y="486187"/>
            <a:ext cx="10058401" cy="492443"/>
          </a:xfrm>
          <a:prstGeom prst="rect">
            <a:avLst/>
          </a:prstGeom>
        </p:spPr>
        <p:txBody>
          <a:bodyPr wrap="square" lIns="0" tIns="0" rIns="0" bIns="0" rtlCol="0" anchor="t">
            <a:spAutoFit/>
          </a:bodyPr>
          <a:lstStyle/>
          <a:p>
            <a:r>
              <a:rPr lang="en-US" sz="3200" b="1">
                <a:latin typeface="Arial Rounded MT Bold" panose="020F0704030504030204" pitchFamily="34" charset="0"/>
              </a:rPr>
              <a:t>Total Sales by State (Choropleth Map)</a:t>
            </a:r>
          </a:p>
        </p:txBody>
      </p:sp>
      <p:sp>
        <p:nvSpPr>
          <p:cNvPr id="11" name="TextBox 10">
            <a:extLst>
              <a:ext uri="{FF2B5EF4-FFF2-40B4-BE49-F238E27FC236}">
                <a16:creationId xmlns:a16="http://schemas.microsoft.com/office/drawing/2014/main" id="{99FCA750-3A0A-49C9-BEFD-24DDCE2D50D3}"/>
              </a:ext>
            </a:extLst>
          </p:cNvPr>
          <p:cNvSpPr txBox="1"/>
          <p:nvPr/>
        </p:nvSpPr>
        <p:spPr>
          <a:xfrm>
            <a:off x="533399" y="4439311"/>
            <a:ext cx="11468099" cy="2308324"/>
          </a:xfrm>
          <a:prstGeom prst="rect">
            <a:avLst/>
          </a:prstGeom>
          <a:noFill/>
        </p:spPr>
        <p:txBody>
          <a:bodyPr wrap="square">
            <a:spAutoFit/>
          </a:bodyPr>
          <a:lstStyle/>
          <a:p>
            <a:r>
              <a:rPr lang="en-US" sz="2400" b="1">
                <a:latin typeface="Javanese Text" panose="02000000000000000000" pitchFamily="2" charset="0"/>
              </a:rPr>
              <a:t>📊 Insights </a:t>
            </a:r>
          </a:p>
          <a:p>
            <a:endParaRPr lang="en-US" sz="2400" b="1">
              <a:latin typeface="Javanese Text" panose="02000000000000000000" pitchFamily="2" charset="0"/>
            </a:endParaRP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US" sz="2400">
                <a:effectLst/>
                <a:latin typeface="Javanese Text" panose="02000000000000000000" pitchFamily="2" charset="0"/>
                <a:cs typeface="Poppins" panose="020B0604020202020204" charset="0"/>
              </a:rPr>
              <a:t>California leads: Highest total sales.</a:t>
            </a: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US" sz="2400">
                <a:effectLst/>
                <a:latin typeface="Javanese Text" panose="02000000000000000000" pitchFamily="2" charset="0"/>
                <a:cs typeface="Poppins" panose="020B0604020202020204" charset="0"/>
              </a:rPr>
              <a:t>Texas, Florida, Illinois: Significant sales.</a:t>
            </a: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US" sz="2400">
                <a:effectLst/>
                <a:latin typeface="Javanese Text" panose="02000000000000000000" pitchFamily="2" charset="0"/>
                <a:cs typeface="Poppins" panose="020B0604020202020204" charset="0"/>
              </a:rPr>
              <a:t>Varying sales: Other states show moderate to low sales.</a:t>
            </a: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US" sz="2400">
                <a:effectLst/>
                <a:latin typeface="Javanese Text" panose="02000000000000000000" pitchFamily="2" charset="0"/>
                <a:cs typeface="Poppins" panose="020B0604020202020204" charset="0"/>
              </a:rPr>
              <a:t>Visual pattern: Higher sales in larger and some coastal states.</a:t>
            </a:r>
            <a:endParaRPr lang="en-US" sz="2400" b="0" i="0" u="none" strike="noStrike" cap="none">
              <a:solidFill>
                <a:schemeClr val="lt1"/>
              </a:solidFill>
              <a:latin typeface="Javanese Text" panose="02000000000000000000" pitchFamily="2" charset="0"/>
              <a:ea typeface="Poppins"/>
              <a:cs typeface="Poppins" panose="020B0604020202020204" charset="0"/>
              <a:sym typeface="Poppins"/>
            </a:endParaRPr>
          </a:p>
        </p:txBody>
      </p:sp>
      <p:pic>
        <p:nvPicPr>
          <p:cNvPr id="2" name="Picture 1">
            <a:extLst>
              <a:ext uri="{FF2B5EF4-FFF2-40B4-BE49-F238E27FC236}">
                <a16:creationId xmlns:a16="http://schemas.microsoft.com/office/drawing/2014/main" id="{37840546-FCCE-46F0-98D4-8C8AD9C0B36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49430" y="978629"/>
            <a:ext cx="9436039" cy="3460681"/>
          </a:xfrm>
          <a:prstGeom prst="rect">
            <a:avLst/>
          </a:prstGeom>
          <a:ln w="19050" cmpd="sng">
            <a:noFill/>
            <a:prstDash val="sysDash"/>
          </a:ln>
          <a:effectLst/>
        </p:spPr>
      </p:pic>
    </p:spTree>
    <p:extLst>
      <p:ext uri="{BB962C8B-B14F-4D97-AF65-F5344CB8AC3E}">
        <p14:creationId xmlns:p14="http://schemas.microsoft.com/office/powerpoint/2010/main" val="3413427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4">
            <a:extLst>
              <a:ext uri="{FF2B5EF4-FFF2-40B4-BE49-F238E27FC236}">
                <a16:creationId xmlns:a16="http://schemas.microsoft.com/office/drawing/2014/main" id="{DDEF2927-C8F5-42A7-8BB4-5FAAF23E4285}"/>
              </a:ext>
            </a:extLst>
          </p:cNvPr>
          <p:cNvSpPr txBox="1"/>
          <p:nvPr/>
        </p:nvSpPr>
        <p:spPr>
          <a:xfrm>
            <a:off x="761999" y="486187"/>
            <a:ext cx="9378951" cy="492443"/>
          </a:xfrm>
          <a:prstGeom prst="rect">
            <a:avLst/>
          </a:prstGeom>
        </p:spPr>
        <p:txBody>
          <a:bodyPr wrap="square" lIns="0" tIns="0" rIns="0" bIns="0" rtlCol="0" anchor="t">
            <a:spAutoFit/>
          </a:bodyPr>
          <a:lstStyle/>
          <a:p>
            <a:r>
              <a:rPr lang="en-US" sz="3200" b="1">
                <a:latin typeface="Arial Rounded MT Bold" panose="020F0704030504030204" pitchFamily="34" charset="0"/>
              </a:rPr>
              <a:t>Top 10 States by Revenue and Order Count</a:t>
            </a:r>
          </a:p>
        </p:txBody>
      </p:sp>
      <p:sp>
        <p:nvSpPr>
          <p:cNvPr id="10" name="TextBox 9">
            <a:extLst>
              <a:ext uri="{FF2B5EF4-FFF2-40B4-BE49-F238E27FC236}">
                <a16:creationId xmlns:a16="http://schemas.microsoft.com/office/drawing/2014/main" id="{417C44CF-867F-4693-90A0-50D341F03824}"/>
              </a:ext>
            </a:extLst>
          </p:cNvPr>
          <p:cNvSpPr txBox="1"/>
          <p:nvPr/>
        </p:nvSpPr>
        <p:spPr>
          <a:xfrm>
            <a:off x="0" y="4329664"/>
            <a:ext cx="6383867" cy="1938992"/>
          </a:xfrm>
          <a:prstGeom prst="rect">
            <a:avLst/>
          </a:prstGeom>
          <a:noFill/>
        </p:spPr>
        <p:txBody>
          <a:bodyPr wrap="square">
            <a:spAutoFit/>
          </a:bodyPr>
          <a:lstStyle/>
          <a:p>
            <a:r>
              <a:rPr lang="en-US" sz="2000" b="1">
                <a:latin typeface="Javanese Text" panose="02000000000000000000" pitchFamily="2" charset="0"/>
              </a:rPr>
              <a:t>📊 Insights Of 💰 Revenue Chart</a:t>
            </a:r>
          </a:p>
          <a:p>
            <a:endParaRPr lang="en-US" sz="2000" b="1">
              <a:latin typeface="Javanese Text" panose="02000000000000000000" pitchFamily="2" charset="0"/>
            </a:endParaRPr>
          </a:p>
          <a:p>
            <a:r>
              <a:rPr lang="en-US" sz="2000">
                <a:latin typeface="Javanese Text" panose="02000000000000000000" pitchFamily="2" charset="0"/>
              </a:rPr>
              <a:t>California is the most valuable market. Mid-tier states like Florida and Texas have growth potential, while lower-tier states need targeted efforts to improve performance.</a:t>
            </a:r>
          </a:p>
        </p:txBody>
      </p:sp>
      <p:pic>
        <p:nvPicPr>
          <p:cNvPr id="14" name="Picture 13">
            <a:extLst>
              <a:ext uri="{FF2B5EF4-FFF2-40B4-BE49-F238E27FC236}">
                <a16:creationId xmlns:a16="http://schemas.microsoft.com/office/drawing/2014/main" id="{601EEFBA-27E2-486A-B941-6E0AA32D7626}"/>
              </a:ext>
            </a:extLst>
          </p:cNvPr>
          <p:cNvPicPr>
            <a:picLocks noChangeAspect="1"/>
          </p:cNvPicPr>
          <p:nvPr/>
        </p:nvPicPr>
        <p:blipFill>
          <a:blip r:embed="rId2"/>
          <a:stretch>
            <a:fillRect/>
          </a:stretch>
        </p:blipFill>
        <p:spPr>
          <a:xfrm>
            <a:off x="0" y="1356030"/>
            <a:ext cx="5937425" cy="2780523"/>
          </a:xfrm>
          <a:prstGeom prst="rect">
            <a:avLst/>
          </a:prstGeom>
        </p:spPr>
      </p:pic>
      <p:pic>
        <p:nvPicPr>
          <p:cNvPr id="15" name="Picture 14">
            <a:extLst>
              <a:ext uri="{FF2B5EF4-FFF2-40B4-BE49-F238E27FC236}">
                <a16:creationId xmlns:a16="http://schemas.microsoft.com/office/drawing/2014/main" id="{A7CFC7A0-9589-4977-978D-E46DC1B4938A}"/>
              </a:ext>
            </a:extLst>
          </p:cNvPr>
          <p:cNvPicPr>
            <a:picLocks noChangeAspect="1"/>
          </p:cNvPicPr>
          <p:nvPr/>
        </p:nvPicPr>
        <p:blipFill>
          <a:blip r:embed="rId3"/>
          <a:stretch>
            <a:fillRect/>
          </a:stretch>
        </p:blipFill>
        <p:spPr>
          <a:xfrm>
            <a:off x="6255600" y="1297229"/>
            <a:ext cx="5936400" cy="2839324"/>
          </a:xfrm>
          <a:prstGeom prst="rect">
            <a:avLst/>
          </a:prstGeom>
        </p:spPr>
      </p:pic>
      <p:sp>
        <p:nvSpPr>
          <p:cNvPr id="17" name="TextBox 16">
            <a:extLst>
              <a:ext uri="{FF2B5EF4-FFF2-40B4-BE49-F238E27FC236}">
                <a16:creationId xmlns:a16="http://schemas.microsoft.com/office/drawing/2014/main" id="{266C969D-64D6-4253-B731-549300CEEBDE}"/>
              </a:ext>
            </a:extLst>
          </p:cNvPr>
          <p:cNvSpPr txBox="1"/>
          <p:nvPr/>
        </p:nvSpPr>
        <p:spPr>
          <a:xfrm>
            <a:off x="6255600" y="4324395"/>
            <a:ext cx="5733200" cy="1938992"/>
          </a:xfrm>
          <a:prstGeom prst="rect">
            <a:avLst/>
          </a:prstGeom>
          <a:noFill/>
        </p:spPr>
        <p:txBody>
          <a:bodyPr wrap="square">
            <a:spAutoFit/>
          </a:bodyPr>
          <a:lstStyle/>
          <a:p>
            <a:r>
              <a:rPr lang="en-US" sz="2000" b="1">
                <a:latin typeface="Javanese Text" panose="02000000000000000000" pitchFamily="2" charset="0"/>
              </a:rPr>
              <a:t>📊 Insights Of 📦 Order Count </a:t>
            </a:r>
          </a:p>
          <a:p>
            <a:endParaRPr lang="en-US" sz="2000" b="1">
              <a:latin typeface="Javanese Text" panose="02000000000000000000" pitchFamily="2" charset="0"/>
            </a:endParaRPr>
          </a:p>
          <a:p>
            <a:r>
              <a:rPr lang="en-US" sz="2000">
                <a:latin typeface="Javanese Text" panose="02000000000000000000" pitchFamily="2" charset="0"/>
              </a:rPr>
              <a:t>Revenue trends align closely with </a:t>
            </a:r>
          </a:p>
          <a:p>
            <a:r>
              <a:rPr lang="en-US" sz="2000">
                <a:latin typeface="Javanese Text" panose="02000000000000000000" pitchFamily="2" charset="0"/>
              </a:rPr>
              <a:t>order volume — higher orders = higher revenue, suggesting consistent average order values across states.</a:t>
            </a:r>
          </a:p>
        </p:txBody>
      </p:sp>
    </p:spTree>
    <p:extLst>
      <p:ext uri="{BB962C8B-B14F-4D97-AF65-F5344CB8AC3E}">
        <p14:creationId xmlns:p14="http://schemas.microsoft.com/office/powerpoint/2010/main" val="1979175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4">
            <a:extLst>
              <a:ext uri="{FF2B5EF4-FFF2-40B4-BE49-F238E27FC236}">
                <a16:creationId xmlns:a16="http://schemas.microsoft.com/office/drawing/2014/main" id="{DDEF2927-C8F5-42A7-8BB4-5FAAF23E4285}"/>
              </a:ext>
            </a:extLst>
          </p:cNvPr>
          <p:cNvSpPr txBox="1"/>
          <p:nvPr/>
        </p:nvSpPr>
        <p:spPr>
          <a:xfrm>
            <a:off x="761999" y="486187"/>
            <a:ext cx="9378951" cy="492443"/>
          </a:xfrm>
          <a:prstGeom prst="rect">
            <a:avLst/>
          </a:prstGeom>
        </p:spPr>
        <p:txBody>
          <a:bodyPr wrap="square" lIns="0" tIns="0" rIns="0" bIns="0" rtlCol="0" anchor="t">
            <a:spAutoFit/>
          </a:bodyPr>
          <a:lstStyle/>
          <a:p>
            <a:r>
              <a:rPr lang="en-US" sz="3200" b="1">
                <a:latin typeface="Arial Rounded MT Bold" panose="020F0704030504030204" pitchFamily="34" charset="0"/>
              </a:rPr>
              <a:t>Top 10 States by Revenue and Order Count</a:t>
            </a:r>
          </a:p>
        </p:txBody>
      </p:sp>
      <p:sp>
        <p:nvSpPr>
          <p:cNvPr id="10" name="TextBox 9">
            <a:extLst>
              <a:ext uri="{FF2B5EF4-FFF2-40B4-BE49-F238E27FC236}">
                <a16:creationId xmlns:a16="http://schemas.microsoft.com/office/drawing/2014/main" id="{417C44CF-867F-4693-90A0-50D341F03824}"/>
              </a:ext>
            </a:extLst>
          </p:cNvPr>
          <p:cNvSpPr txBox="1"/>
          <p:nvPr/>
        </p:nvSpPr>
        <p:spPr>
          <a:xfrm>
            <a:off x="88900" y="4329662"/>
            <a:ext cx="12103100" cy="2554545"/>
          </a:xfrm>
          <a:prstGeom prst="rect">
            <a:avLst/>
          </a:prstGeom>
          <a:noFill/>
        </p:spPr>
        <p:txBody>
          <a:bodyPr wrap="square">
            <a:spAutoFit/>
          </a:bodyPr>
          <a:lstStyle/>
          <a:p>
            <a:r>
              <a:rPr lang="en-US" sz="2000" b="1">
                <a:latin typeface="Javanese Text" panose="02000000000000000000" pitchFamily="2" charset="0"/>
              </a:rPr>
              <a:t>📊 Insights </a:t>
            </a:r>
          </a:p>
          <a:p>
            <a:endParaRPr lang="en-US" sz="2000">
              <a:latin typeface="Javanese Text"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latin typeface="Javanese Text" panose="02000000000000000000" pitchFamily="2" charset="0"/>
              </a:rPr>
              <a:t>🥇</a:t>
            </a:r>
            <a:r>
              <a:rPr kumimoji="0" lang="en-US" altLang="en-US" sz="2000" b="0" i="0" u="none" strike="noStrike" cap="none" normalizeH="0" baseline="0">
                <a:ln>
                  <a:noFill/>
                </a:ln>
                <a:solidFill>
                  <a:schemeClr val="tx1"/>
                </a:solidFill>
                <a:effectLst/>
                <a:latin typeface="Javanese Text" panose="02000000000000000000" pitchFamily="2" charset="0"/>
              </a:rPr>
              <a:t> </a:t>
            </a:r>
            <a:r>
              <a:rPr kumimoji="0" lang="en-US" altLang="en-US" sz="2000" b="0" i="0" u="none" strike="noStrike" cap="none" normalizeH="0" baseline="0" err="1">
                <a:ln>
                  <a:noFill/>
                </a:ln>
                <a:solidFill>
                  <a:schemeClr val="tx1"/>
                </a:solidFill>
                <a:effectLst/>
                <a:latin typeface="Javanese Text" panose="02000000000000000000" pitchFamily="2" charset="0"/>
              </a:rPr>
              <a:t>Aibox</a:t>
            </a:r>
            <a:r>
              <a:rPr kumimoji="0" lang="en-US" altLang="en-US" sz="2000" b="0" i="0" u="none" strike="noStrike" cap="none" normalizeH="0" baseline="0">
                <a:ln>
                  <a:noFill/>
                </a:ln>
                <a:solidFill>
                  <a:schemeClr val="tx1"/>
                </a:solidFill>
                <a:effectLst/>
                <a:latin typeface="Javanese Text" panose="02000000000000000000" pitchFamily="2" charset="0"/>
              </a:rPr>
              <a:t> Company leads with 💲12.5 M, followed closely by State Ltd at 💲12.2 M. Even the 10th-ranked Deseret Group brings in 💲9.9 M, forming a tightly packed top tier in the 💲10–12 M range.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latin typeface="Javanese Text" panose="02000000000000000000" pitchFamily="2" charset="0"/>
              </a:rPr>
              <a:t>📉</a:t>
            </a:r>
            <a:r>
              <a:rPr kumimoji="0" lang="en-US" altLang="en-US" sz="2000" b="0" i="0" u="none" strike="noStrike" cap="none" normalizeH="0" baseline="0">
                <a:ln>
                  <a:noFill/>
                </a:ln>
                <a:solidFill>
                  <a:schemeClr val="tx1"/>
                </a:solidFill>
                <a:effectLst/>
                <a:latin typeface="Javanese Text" panose="02000000000000000000" pitchFamily="2" charset="0"/>
              </a:rPr>
              <a:t> On the lower end, Johnson Ltd tops the bottom group with 💲5.1 M, while BB17 Company trails at 💲4.1 M — nearly half the revenue of top-tier performers.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latin typeface="Javanese Text" panose="02000000000000000000" pitchFamily="2" charset="0"/>
              </a:rPr>
              <a:t>🔻</a:t>
            </a:r>
            <a:r>
              <a:rPr kumimoji="0" lang="en-US" altLang="en-US" sz="2000" b="0" i="0" u="none" strike="noStrike" cap="none" normalizeH="0" baseline="0">
                <a:ln>
                  <a:noFill/>
                </a:ln>
                <a:solidFill>
                  <a:schemeClr val="tx1"/>
                </a:solidFill>
                <a:effectLst/>
                <a:latin typeface="Javanese Text" panose="02000000000000000000" pitchFamily="2" charset="0"/>
              </a:rPr>
              <a:t> This stark contrast — from over 💲10 M to under 💲5 M — highlights a high revenue concentration in a small number of customers</a:t>
            </a:r>
          </a:p>
        </p:txBody>
      </p:sp>
      <p:pic>
        <p:nvPicPr>
          <p:cNvPr id="15" name="Picture 14">
            <a:extLst>
              <a:ext uri="{FF2B5EF4-FFF2-40B4-BE49-F238E27FC236}">
                <a16:creationId xmlns:a16="http://schemas.microsoft.com/office/drawing/2014/main" id="{A7CFC7A0-9589-4977-978D-E46DC1B4938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23667" y="1269997"/>
            <a:ext cx="10992266" cy="2768298"/>
          </a:xfrm>
          <a:prstGeom prst="rect">
            <a:avLst/>
          </a:prstGeom>
        </p:spPr>
      </p:pic>
    </p:spTree>
    <p:extLst>
      <p:ext uri="{BB962C8B-B14F-4D97-AF65-F5344CB8AC3E}">
        <p14:creationId xmlns:p14="http://schemas.microsoft.com/office/powerpoint/2010/main" val="2172879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4">
            <a:extLst>
              <a:ext uri="{FF2B5EF4-FFF2-40B4-BE49-F238E27FC236}">
                <a16:creationId xmlns:a16="http://schemas.microsoft.com/office/drawing/2014/main" id="{DDEF2927-C8F5-42A7-8BB4-5FAAF23E4285}"/>
              </a:ext>
            </a:extLst>
          </p:cNvPr>
          <p:cNvSpPr txBox="1"/>
          <p:nvPr/>
        </p:nvSpPr>
        <p:spPr>
          <a:xfrm>
            <a:off x="761999" y="486187"/>
            <a:ext cx="9378951" cy="430887"/>
          </a:xfrm>
          <a:prstGeom prst="rect">
            <a:avLst/>
          </a:prstGeom>
        </p:spPr>
        <p:txBody>
          <a:bodyPr wrap="square" lIns="0" tIns="0" rIns="0" bIns="0" rtlCol="0" anchor="t">
            <a:spAutoFit/>
          </a:bodyPr>
          <a:lstStyle/>
          <a:p>
            <a:r>
              <a:rPr lang="en-US" sz="2800" b="1">
                <a:latin typeface="Arial Rounded MT Bold" panose="020F0704030504030204" pitchFamily="34" charset="0"/>
              </a:rPr>
              <a:t>👥 Customer Segmentation: Revenue vs. Profit Margin</a:t>
            </a:r>
          </a:p>
        </p:txBody>
      </p:sp>
      <p:sp>
        <p:nvSpPr>
          <p:cNvPr id="10" name="TextBox 9">
            <a:extLst>
              <a:ext uri="{FF2B5EF4-FFF2-40B4-BE49-F238E27FC236}">
                <a16:creationId xmlns:a16="http://schemas.microsoft.com/office/drawing/2014/main" id="{417C44CF-867F-4693-90A0-50D341F03824}"/>
              </a:ext>
            </a:extLst>
          </p:cNvPr>
          <p:cNvSpPr txBox="1"/>
          <p:nvPr/>
        </p:nvSpPr>
        <p:spPr>
          <a:xfrm>
            <a:off x="6197391" y="2094183"/>
            <a:ext cx="5351993" cy="3139321"/>
          </a:xfrm>
          <a:prstGeom prst="rect">
            <a:avLst/>
          </a:prstGeom>
          <a:noFill/>
        </p:spPr>
        <p:txBody>
          <a:bodyPr wrap="square">
            <a:spAutoFit/>
          </a:bodyPr>
          <a:lstStyle/>
          <a:p>
            <a:pPr marR="0" lvl="0" rtl="0">
              <a:lnSpc>
                <a:spcPct val="100000"/>
              </a:lnSpc>
              <a:spcBef>
                <a:spcPts val="0"/>
              </a:spcBef>
              <a:spcAft>
                <a:spcPts val="0"/>
              </a:spcAft>
              <a:buClr>
                <a:srgbClr val="000000"/>
              </a:buClr>
              <a:buSzPts val="1800"/>
            </a:pPr>
            <a:r>
              <a:rPr lang="en-US" b="1">
                <a:latin typeface="Javanese Text" panose="02000000000000000000" pitchFamily="2" charset="0"/>
              </a:rPr>
              <a:t>📊 Insights</a:t>
            </a:r>
          </a:p>
          <a:p>
            <a:pPr marR="0" lvl="0" rtl="0">
              <a:lnSpc>
                <a:spcPct val="100000"/>
              </a:lnSpc>
              <a:spcBef>
                <a:spcPts val="0"/>
              </a:spcBef>
              <a:spcAft>
                <a:spcPts val="0"/>
              </a:spcAft>
              <a:buClr>
                <a:srgbClr val="000000"/>
              </a:buClr>
              <a:buSzPts val="1800"/>
            </a:pPr>
            <a:endParaRPr lang="en-GB">
              <a:effectLst/>
              <a:latin typeface="Javanese Text" panose="02000000000000000000" pitchFamily="2" charset="0"/>
              <a:cs typeface="Poppins" panose="020B0604020202020204" charset="0"/>
            </a:endParaRP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a:effectLst/>
                <a:latin typeface="Javanese Text" panose="02000000000000000000" pitchFamily="2" charset="0"/>
                <a:cs typeface="Poppins" panose="020B0604020202020204" charset="0"/>
              </a:rPr>
              <a:t>Those Uniform 35–40 % margins confirm strong, consistent pricing and cost control.</a:t>
            </a: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endParaRPr lang="en-GB">
              <a:effectLst/>
              <a:latin typeface="Javanese Text" panose="02000000000000000000" pitchFamily="2" charset="0"/>
              <a:cs typeface="Poppins" panose="020B0604020202020204" charset="0"/>
            </a:endParaRP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a:effectLst/>
                <a:latin typeface="Javanese Text" panose="02000000000000000000" pitchFamily="2" charset="0"/>
                <a:cs typeface="Poppins" panose="020B0604020202020204" charset="0"/>
              </a:rPr>
              <a:t>&gt;$10 M clients with &lt;36 % margins reveal discounting hotspots—re evaluate large‑account terms.</a:t>
            </a: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endParaRPr lang="en-GB">
              <a:latin typeface="Javanese Text" panose="02000000000000000000" pitchFamily="2" charset="0"/>
              <a:cs typeface="Poppins" panose="020B0604020202020204" charset="0"/>
            </a:endParaRP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a:effectLst/>
                <a:latin typeface="Javanese Text" panose="02000000000000000000" pitchFamily="2" charset="0"/>
                <a:cs typeface="Poppins" panose="020B0604020202020204" charset="0"/>
              </a:rPr>
              <a:t>$6–9 M clients with &gt;40 % margins are high‑value candidates for targeted upsell.</a:t>
            </a:r>
            <a:endParaRPr lang="en-GB" b="0" i="0" u="none" strike="noStrike" cap="none">
              <a:solidFill>
                <a:schemeClr val="lt1"/>
              </a:solidFill>
              <a:latin typeface="Javanese Text" panose="02000000000000000000" pitchFamily="2" charset="0"/>
              <a:ea typeface="Poppins"/>
              <a:cs typeface="Poppins" panose="020B0604020202020204" charset="0"/>
              <a:sym typeface="Poppins"/>
            </a:endParaRPr>
          </a:p>
        </p:txBody>
      </p:sp>
      <p:pic>
        <p:nvPicPr>
          <p:cNvPr id="15" name="Picture 14">
            <a:extLst>
              <a:ext uri="{FF2B5EF4-FFF2-40B4-BE49-F238E27FC236}">
                <a16:creationId xmlns:a16="http://schemas.microsoft.com/office/drawing/2014/main" id="{A7CFC7A0-9589-4977-978D-E46DC1B4938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7815" y="1445757"/>
            <a:ext cx="5856796" cy="4159175"/>
          </a:xfrm>
          <a:prstGeom prst="rect">
            <a:avLst/>
          </a:prstGeom>
        </p:spPr>
      </p:pic>
    </p:spTree>
    <p:extLst>
      <p:ext uri="{BB962C8B-B14F-4D97-AF65-F5344CB8AC3E}">
        <p14:creationId xmlns:p14="http://schemas.microsoft.com/office/powerpoint/2010/main" val="4174157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4">
            <a:extLst>
              <a:ext uri="{FF2B5EF4-FFF2-40B4-BE49-F238E27FC236}">
                <a16:creationId xmlns:a16="http://schemas.microsoft.com/office/drawing/2014/main" id="{DDEF2927-C8F5-42A7-8BB4-5FAAF23E4285}"/>
              </a:ext>
            </a:extLst>
          </p:cNvPr>
          <p:cNvSpPr txBox="1"/>
          <p:nvPr/>
        </p:nvSpPr>
        <p:spPr>
          <a:xfrm>
            <a:off x="761999" y="486187"/>
            <a:ext cx="9378951" cy="430887"/>
          </a:xfrm>
          <a:prstGeom prst="rect">
            <a:avLst/>
          </a:prstGeom>
        </p:spPr>
        <p:txBody>
          <a:bodyPr wrap="square" lIns="0" tIns="0" rIns="0" bIns="0" rtlCol="0" anchor="t">
            <a:spAutoFit/>
          </a:bodyPr>
          <a:lstStyle/>
          <a:p>
            <a:r>
              <a:rPr lang="en-US" sz="2800" b="1">
                <a:latin typeface="Arial Rounded MT Bold" panose="020F0704030504030204" pitchFamily="34" charset="0"/>
              </a:rPr>
              <a:t>Correlation Heatmap of Numeric Features</a:t>
            </a:r>
          </a:p>
        </p:txBody>
      </p:sp>
      <p:sp>
        <p:nvSpPr>
          <p:cNvPr id="10" name="TextBox 9">
            <a:extLst>
              <a:ext uri="{FF2B5EF4-FFF2-40B4-BE49-F238E27FC236}">
                <a16:creationId xmlns:a16="http://schemas.microsoft.com/office/drawing/2014/main" id="{417C44CF-867F-4693-90A0-50D341F03824}"/>
              </a:ext>
            </a:extLst>
          </p:cNvPr>
          <p:cNvSpPr txBox="1"/>
          <p:nvPr/>
        </p:nvSpPr>
        <p:spPr>
          <a:xfrm>
            <a:off x="6197391" y="1628517"/>
            <a:ext cx="5924528" cy="4801314"/>
          </a:xfrm>
          <a:prstGeom prst="rect">
            <a:avLst/>
          </a:prstGeom>
          <a:noFill/>
        </p:spPr>
        <p:txBody>
          <a:bodyPr wrap="square">
            <a:spAutoFit/>
          </a:bodyPr>
          <a:lstStyle/>
          <a:p>
            <a:r>
              <a:rPr lang="en-US" b="1"/>
              <a:t>📊 Insights </a:t>
            </a:r>
          </a:p>
          <a:p>
            <a:endParaRPr lang="en-US" b="1"/>
          </a:p>
          <a:p>
            <a:r>
              <a:rPr lang="en-US" b="1"/>
              <a:t>💰</a:t>
            </a:r>
            <a:r>
              <a:rPr lang="en-US"/>
              <a:t> Profit and revenue show a very strong correlation (0.87) — as sales grow, profits typically rise too.</a:t>
            </a:r>
          </a:p>
          <a:p>
            <a:pPr>
              <a:buFont typeface="Arial" panose="020B0604020202020204" pitchFamily="34" charset="0"/>
              <a:buChar char="•"/>
            </a:pPr>
            <a:r>
              <a:rPr lang="en-US" b="1"/>
              <a:t>🏷️</a:t>
            </a:r>
            <a:r>
              <a:rPr lang="en-US"/>
              <a:t> Unit price is a major driver:</a:t>
            </a:r>
          </a:p>
          <a:p>
            <a:pPr marL="742950" lvl="1" indent="-285750">
              <a:buFont typeface="Arial" panose="020B0604020202020204" pitchFamily="34" charset="0"/>
              <a:buChar char="•"/>
            </a:pPr>
            <a:r>
              <a:rPr lang="en-US"/>
              <a:t>Strong correlation with revenue (0.91)</a:t>
            </a:r>
          </a:p>
          <a:p>
            <a:pPr marL="742950" lvl="1" indent="-285750">
              <a:buFont typeface="Arial" panose="020B0604020202020204" pitchFamily="34" charset="0"/>
              <a:buChar char="•"/>
            </a:pPr>
            <a:r>
              <a:rPr lang="en-US"/>
              <a:t>Strong correlation with profit (0.79)</a:t>
            </a:r>
          </a:p>
          <a:p>
            <a:pPr marL="742950" lvl="1" indent="-285750">
              <a:buFont typeface="Arial" panose="020B0604020202020204" pitchFamily="34" charset="0"/>
              <a:buChar char="•"/>
            </a:pPr>
            <a:r>
              <a:rPr lang="en-US"/>
              <a:t>Very strong correlation with cost (0.94)</a:t>
            </a:r>
          </a:p>
          <a:p>
            <a:pPr marL="742950" lvl="1" indent="-285750">
              <a:buFont typeface="Arial" panose="020B0604020202020204" pitchFamily="34" charset="0"/>
              <a:buChar char="•"/>
            </a:pPr>
            <a:r>
              <a:rPr lang="en-US"/>
              <a:t>🔁 This shows that pricing decisions directly impact both income and expenses.</a:t>
            </a:r>
          </a:p>
          <a:p>
            <a:pPr>
              <a:buFont typeface="Arial" panose="020B0604020202020204" pitchFamily="34" charset="0"/>
              <a:buChar char="•"/>
            </a:pPr>
            <a:r>
              <a:rPr lang="en-US" b="1"/>
              <a:t>💸</a:t>
            </a:r>
            <a:r>
              <a:rPr lang="en-US"/>
              <a:t> Cost is also closely linked to revenue (0.85), but only moderately correlated with profit (0.58) — indicating that profitability can still vary despite higher costs.</a:t>
            </a:r>
          </a:p>
          <a:p>
            <a:pPr>
              <a:buFont typeface="Arial" panose="020B0604020202020204" pitchFamily="34" charset="0"/>
              <a:buChar char="•"/>
            </a:pPr>
            <a:r>
              <a:rPr lang="en-US" b="1"/>
              <a:t>📦</a:t>
            </a:r>
            <a:r>
              <a:rPr lang="en-US"/>
              <a:t> Quantity plays a secondary role:</a:t>
            </a:r>
          </a:p>
          <a:p>
            <a:pPr marL="742950" lvl="1" indent="-285750">
              <a:buFont typeface="Arial" panose="020B0604020202020204" pitchFamily="34" charset="0"/>
              <a:buChar char="•"/>
            </a:pPr>
            <a:r>
              <a:rPr lang="en-US"/>
              <a:t>Nearly zero correlation with unit price or cost (~0.00)</a:t>
            </a:r>
          </a:p>
          <a:p>
            <a:pPr marL="742950" lvl="1" indent="-285750">
              <a:buFont typeface="Arial" panose="020B0604020202020204" pitchFamily="34" charset="0"/>
              <a:buChar char="•"/>
            </a:pPr>
            <a:r>
              <a:rPr lang="en-US"/>
              <a:t>Only modest impact on revenue (0.34) and profit (0.30)</a:t>
            </a:r>
          </a:p>
        </p:txBody>
      </p:sp>
      <p:pic>
        <p:nvPicPr>
          <p:cNvPr id="15" name="Picture 14">
            <a:extLst>
              <a:ext uri="{FF2B5EF4-FFF2-40B4-BE49-F238E27FC236}">
                <a16:creationId xmlns:a16="http://schemas.microsoft.com/office/drawing/2014/main" id="{A7CFC7A0-9589-4977-978D-E46DC1B4938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0081" y="1505580"/>
            <a:ext cx="5856796" cy="4039527"/>
          </a:xfrm>
          <a:prstGeom prst="rect">
            <a:avLst/>
          </a:prstGeom>
        </p:spPr>
      </p:pic>
    </p:spTree>
    <p:extLst>
      <p:ext uri="{BB962C8B-B14F-4D97-AF65-F5344CB8AC3E}">
        <p14:creationId xmlns:p14="http://schemas.microsoft.com/office/powerpoint/2010/main" val="3622887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71EBF98-6ED4-4B9A-8A66-BF13CDA95F1C}"/>
              </a:ext>
            </a:extLst>
          </p:cNvPr>
          <p:cNvPicPr>
            <a:picLocks noChangeAspect="1"/>
          </p:cNvPicPr>
          <p:nvPr/>
        </p:nvPicPr>
        <p:blipFill>
          <a:blip r:embed="rId2"/>
          <a:stretch>
            <a:fillRect/>
          </a:stretch>
        </p:blipFill>
        <p:spPr>
          <a:xfrm>
            <a:off x="6537856" y="440408"/>
            <a:ext cx="622911" cy="517347"/>
          </a:xfrm>
          <a:prstGeom prst="rect">
            <a:avLst/>
          </a:prstGeom>
        </p:spPr>
      </p:pic>
      <p:sp>
        <p:nvSpPr>
          <p:cNvPr id="5" name="TextBox 4">
            <a:extLst>
              <a:ext uri="{FF2B5EF4-FFF2-40B4-BE49-F238E27FC236}">
                <a16:creationId xmlns:a16="http://schemas.microsoft.com/office/drawing/2014/main" id="{7A413EB8-30AD-4ED9-9181-36F0BA2316B5}"/>
              </a:ext>
            </a:extLst>
          </p:cNvPr>
          <p:cNvSpPr txBox="1"/>
          <p:nvPr/>
        </p:nvSpPr>
        <p:spPr>
          <a:xfrm>
            <a:off x="4062412" y="440408"/>
            <a:ext cx="2634721" cy="584775"/>
          </a:xfrm>
          <a:prstGeom prst="rect">
            <a:avLst/>
          </a:prstGeom>
          <a:noFill/>
        </p:spPr>
        <p:txBody>
          <a:bodyPr wrap="square">
            <a:spAutoFit/>
          </a:bodyPr>
          <a:lstStyle/>
          <a:p>
            <a:r>
              <a:rPr lang="en-US" sz="3200" b="1">
                <a:latin typeface="Arial Rounded MT Bold" panose="020F0704030504030204" pitchFamily="34" charset="0"/>
              </a:rPr>
              <a:t>Key Insights</a:t>
            </a:r>
          </a:p>
        </p:txBody>
      </p:sp>
      <p:sp>
        <p:nvSpPr>
          <p:cNvPr id="7" name="TextBox 6">
            <a:extLst>
              <a:ext uri="{FF2B5EF4-FFF2-40B4-BE49-F238E27FC236}">
                <a16:creationId xmlns:a16="http://schemas.microsoft.com/office/drawing/2014/main" id="{5EC0F500-01B8-40C1-AF80-977909037CBD}"/>
              </a:ext>
            </a:extLst>
          </p:cNvPr>
          <p:cNvSpPr txBox="1"/>
          <p:nvPr/>
        </p:nvSpPr>
        <p:spPr>
          <a:xfrm>
            <a:off x="634999" y="1728676"/>
            <a:ext cx="11133667" cy="3016210"/>
          </a:xfrm>
          <a:prstGeom prst="rect">
            <a:avLst/>
          </a:prstGeom>
          <a:noFill/>
        </p:spPr>
        <p:txBody>
          <a:bodyPr wrap="square">
            <a:spAutoFit/>
          </a:bodyPr>
          <a:lstStyle/>
          <a:p>
            <a:pPr marL="285750" indent="-285750">
              <a:buFont typeface="Arial" panose="020B0604020202020204" pitchFamily="34" charset="0"/>
              <a:buChar char="•"/>
            </a:pPr>
            <a:r>
              <a:rPr lang="en-GB" sz="1900">
                <a:effectLst/>
                <a:latin typeface="Javanese Text" panose="02000000000000000000" pitchFamily="2" charset="0"/>
                <a:cs typeface="Poppins" panose="020B0604020202020204" charset="0"/>
              </a:rPr>
              <a:t>Pronounced Seasonality: January revenues average $124 M, dipping to $95 M in April.</a:t>
            </a:r>
            <a:br>
              <a:rPr lang="en-GB" sz="1900">
                <a:effectLst/>
                <a:latin typeface="Javanese Text" panose="02000000000000000000" pitchFamily="2" charset="0"/>
                <a:cs typeface="Poppins" panose="020B0604020202020204" charset="0"/>
              </a:rPr>
            </a:br>
            <a:endParaRPr lang="en-GB" sz="1900">
              <a:effectLst/>
              <a:latin typeface="Javanese Text" panose="02000000000000000000" pitchFamily="2" charset="0"/>
              <a:cs typeface="Poppins" panose="020B0604020202020204" charset="0"/>
            </a:endParaRPr>
          </a:p>
          <a:p>
            <a:pPr marL="285750" indent="-285750">
              <a:buFont typeface="Arial" panose="020B0604020202020204" pitchFamily="34" charset="0"/>
              <a:buChar char="•"/>
            </a:pPr>
            <a:r>
              <a:rPr lang="en-GB" sz="1900">
                <a:effectLst/>
                <a:latin typeface="Javanese Text" panose="02000000000000000000" pitchFamily="2" charset="0"/>
                <a:cs typeface="Poppins" panose="020B0604020202020204" charset="0"/>
              </a:rPr>
              <a:t>SKU(Stock Keeping Units) Concentration: Products 26 &amp; 25 together drive ~25 % of total sales.</a:t>
            </a:r>
            <a:br>
              <a:rPr lang="en-GB" sz="1900">
                <a:effectLst/>
                <a:latin typeface="Javanese Text" panose="02000000000000000000" pitchFamily="2" charset="0"/>
                <a:cs typeface="Poppins" panose="020B0604020202020204" charset="0"/>
              </a:rPr>
            </a:br>
            <a:endParaRPr lang="en-GB" sz="1900">
              <a:effectLst/>
              <a:latin typeface="Javanese Text" panose="02000000000000000000" pitchFamily="2" charset="0"/>
              <a:cs typeface="Poppins" panose="020B0604020202020204" charset="0"/>
            </a:endParaRPr>
          </a:p>
          <a:p>
            <a:pPr marL="285750" indent="-285750">
              <a:buFont typeface="Arial" panose="020B0604020202020204" pitchFamily="34" charset="0"/>
              <a:buChar char="•"/>
            </a:pPr>
            <a:r>
              <a:rPr lang="en-GB" sz="1900">
                <a:effectLst/>
                <a:latin typeface="Javanese Text" panose="02000000000000000000" pitchFamily="2" charset="0"/>
                <a:cs typeface="Poppins" panose="020B0604020202020204" charset="0"/>
              </a:rPr>
              <a:t>Channel Trade‑Off: Wholesale captures 54 % of volume; Export leads with ~</a:t>
            </a:r>
            <a:r>
              <a:rPr lang="en-GB" sz="1900">
                <a:latin typeface="Javanese Text" panose="02000000000000000000" pitchFamily="2" charset="0"/>
                <a:cs typeface="Poppins" panose="020B0604020202020204" charset="0"/>
              </a:rPr>
              <a:t>38</a:t>
            </a:r>
            <a:r>
              <a:rPr lang="en-GB" sz="1900">
                <a:effectLst/>
                <a:latin typeface="Javanese Text" panose="02000000000000000000" pitchFamily="2" charset="0"/>
                <a:cs typeface="Poppins" panose="020B0604020202020204" charset="0"/>
              </a:rPr>
              <a:t> % average margin.</a:t>
            </a:r>
            <a:br>
              <a:rPr lang="en-GB" sz="1900">
                <a:effectLst/>
                <a:latin typeface="Javanese Text" panose="02000000000000000000" pitchFamily="2" charset="0"/>
                <a:cs typeface="Poppins" panose="020B0604020202020204" charset="0"/>
              </a:rPr>
            </a:br>
            <a:endParaRPr lang="en-GB" sz="1900">
              <a:effectLst/>
              <a:latin typeface="Javanese Text" panose="02000000000000000000" pitchFamily="2" charset="0"/>
              <a:cs typeface="Poppins" panose="020B0604020202020204" charset="0"/>
            </a:endParaRPr>
          </a:p>
          <a:p>
            <a:pPr marL="285750" indent="-285750">
              <a:buFont typeface="Arial" panose="020B0604020202020204" pitchFamily="34" charset="0"/>
              <a:buChar char="•"/>
            </a:pPr>
            <a:r>
              <a:rPr lang="en-GB" sz="1900">
                <a:effectLst/>
                <a:latin typeface="Javanese Text" panose="02000000000000000000" pitchFamily="2" charset="0"/>
                <a:cs typeface="Poppins" panose="020B0604020202020204" charset="0"/>
              </a:rPr>
              <a:t>Geographic Dominance: California alone logs 7.6K orders ($230 M); the West region shows the largest swings.</a:t>
            </a:r>
            <a:br>
              <a:rPr lang="en-GB" sz="1900">
                <a:effectLst/>
                <a:latin typeface="Javanese Text" panose="02000000000000000000" pitchFamily="2" charset="0"/>
                <a:cs typeface="Poppins" panose="020B0604020202020204" charset="0"/>
              </a:rPr>
            </a:br>
            <a:endParaRPr lang="en-GB" sz="1900">
              <a:effectLst/>
              <a:latin typeface="Javanese Text" panose="02000000000000000000" pitchFamily="2" charset="0"/>
              <a:cs typeface="Poppins" panose="020B0604020202020204" charset="0"/>
            </a:endParaRPr>
          </a:p>
          <a:p>
            <a:pPr marL="285750" indent="-285750">
              <a:buFont typeface="Arial" panose="020B0604020202020204" pitchFamily="34" charset="0"/>
              <a:buChar char="•"/>
            </a:pPr>
            <a:r>
              <a:rPr lang="en-GB" sz="1900" err="1">
                <a:effectLst/>
                <a:latin typeface="Javanese Text" panose="02000000000000000000" pitchFamily="2" charset="0"/>
                <a:cs typeface="Poppins" panose="020B0604020202020204" charset="0"/>
              </a:rPr>
              <a:t>Aibox</a:t>
            </a:r>
            <a:r>
              <a:rPr lang="en-GB" sz="1900">
                <a:effectLst/>
                <a:latin typeface="Javanese Text" panose="02000000000000000000" pitchFamily="2" charset="0"/>
                <a:cs typeface="Poppins" panose="020B0604020202020204" charset="0"/>
              </a:rPr>
              <a:t> Company and State Ltd are the most valuable customers in terms of Revenue.</a:t>
            </a:r>
            <a:endParaRPr lang="en-IN" sz="1900">
              <a:latin typeface="Javanese Text" panose="02000000000000000000" pitchFamily="2" charset="0"/>
              <a:cs typeface="Poppins" panose="020B0604020202020204" charset="0"/>
            </a:endParaRPr>
          </a:p>
        </p:txBody>
      </p:sp>
    </p:spTree>
    <p:extLst>
      <p:ext uri="{BB962C8B-B14F-4D97-AF65-F5344CB8AC3E}">
        <p14:creationId xmlns:p14="http://schemas.microsoft.com/office/powerpoint/2010/main" val="2168820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413EB8-30AD-4ED9-9181-36F0BA2316B5}"/>
              </a:ext>
            </a:extLst>
          </p:cNvPr>
          <p:cNvSpPr txBox="1"/>
          <p:nvPr/>
        </p:nvSpPr>
        <p:spPr>
          <a:xfrm>
            <a:off x="3263106" y="533542"/>
            <a:ext cx="5665788" cy="584775"/>
          </a:xfrm>
          <a:prstGeom prst="rect">
            <a:avLst/>
          </a:prstGeom>
          <a:noFill/>
        </p:spPr>
        <p:txBody>
          <a:bodyPr wrap="square">
            <a:spAutoFit/>
          </a:bodyPr>
          <a:lstStyle/>
          <a:p>
            <a:r>
              <a:rPr lang="en-US" sz="3200" b="1"/>
              <a:t>📈 Strategic Recommendations</a:t>
            </a:r>
          </a:p>
        </p:txBody>
      </p:sp>
      <p:sp>
        <p:nvSpPr>
          <p:cNvPr id="7" name="TextBox 6">
            <a:extLst>
              <a:ext uri="{FF2B5EF4-FFF2-40B4-BE49-F238E27FC236}">
                <a16:creationId xmlns:a16="http://schemas.microsoft.com/office/drawing/2014/main" id="{5EC0F500-01B8-40C1-AF80-977909037CBD}"/>
              </a:ext>
            </a:extLst>
          </p:cNvPr>
          <p:cNvSpPr txBox="1"/>
          <p:nvPr/>
        </p:nvSpPr>
        <p:spPr>
          <a:xfrm>
            <a:off x="529166" y="1423876"/>
            <a:ext cx="5439834" cy="5355312"/>
          </a:xfrm>
          <a:prstGeom prst="rect">
            <a:avLst/>
          </a:prstGeom>
          <a:noFill/>
        </p:spPr>
        <p:txBody>
          <a:bodyPr wrap="square">
            <a:spAutoFit/>
          </a:bodyPr>
          <a:lstStyle/>
          <a:p>
            <a:r>
              <a:rPr lang="en-US">
                <a:latin typeface="Javanese Text" panose="02000000000000000000" pitchFamily="2" charset="0"/>
              </a:rPr>
              <a:t>🔄 </a:t>
            </a:r>
            <a:r>
              <a:rPr lang="en-US" b="1">
                <a:latin typeface="Javanese Text" panose="02000000000000000000" pitchFamily="2" charset="0"/>
              </a:rPr>
              <a:t>Seasonal Promotions</a:t>
            </a:r>
          </a:p>
          <a:p>
            <a:endParaRPr lang="en-US">
              <a:latin typeface="Javanese Text" panose="02000000000000000000" pitchFamily="2" charset="0"/>
            </a:endParaRPr>
          </a:p>
          <a:p>
            <a:pPr>
              <a:buFont typeface="Arial" panose="020B0604020202020204" pitchFamily="34" charset="0"/>
              <a:buChar char="•"/>
            </a:pPr>
            <a:r>
              <a:rPr lang="en-US">
                <a:latin typeface="Javanese Text" panose="02000000000000000000" pitchFamily="2" charset="0"/>
              </a:rPr>
              <a:t>Launch recovery campaigns in </a:t>
            </a:r>
            <a:r>
              <a:rPr lang="en-US" b="1">
                <a:latin typeface="Javanese Text" panose="02000000000000000000" pitchFamily="2" charset="0"/>
              </a:rPr>
              <a:t>April</a:t>
            </a:r>
            <a:r>
              <a:rPr lang="en-US">
                <a:latin typeface="Javanese Text" panose="02000000000000000000" pitchFamily="2" charset="0"/>
              </a:rPr>
              <a:t> to offset </a:t>
            </a:r>
          </a:p>
          <a:p>
            <a:r>
              <a:rPr lang="en-US">
                <a:latin typeface="Javanese Text" panose="02000000000000000000" pitchFamily="2" charset="0"/>
              </a:rPr>
              <a:t>post-Q1 dips.</a:t>
            </a:r>
          </a:p>
          <a:p>
            <a:pPr>
              <a:buFont typeface="Arial" panose="020B0604020202020204" pitchFamily="34" charset="0"/>
              <a:buChar char="•"/>
            </a:pPr>
            <a:r>
              <a:rPr lang="en-US">
                <a:latin typeface="Javanese Text" panose="02000000000000000000" pitchFamily="2" charset="0"/>
              </a:rPr>
              <a:t>Amplify </a:t>
            </a:r>
            <a:r>
              <a:rPr lang="en-US" b="1">
                <a:latin typeface="Javanese Text" panose="02000000000000000000" pitchFamily="2" charset="0"/>
              </a:rPr>
              <a:t>January promotions</a:t>
            </a:r>
            <a:r>
              <a:rPr lang="en-US">
                <a:latin typeface="Javanese Text" panose="02000000000000000000" pitchFamily="2" charset="0"/>
              </a:rPr>
              <a:t> to capitalize on strong buying behavior.</a:t>
            </a:r>
          </a:p>
          <a:p>
            <a:pPr>
              <a:buFont typeface="Arial" panose="020B0604020202020204" pitchFamily="34" charset="0"/>
              <a:buChar char="•"/>
            </a:pPr>
            <a:endParaRPr lang="en-US">
              <a:latin typeface="Javanese Text" panose="02000000000000000000" pitchFamily="2" charset="0"/>
            </a:endParaRPr>
          </a:p>
          <a:p>
            <a:r>
              <a:rPr lang="en-US">
                <a:latin typeface="Javanese Text" panose="02000000000000000000" pitchFamily="2" charset="0"/>
              </a:rPr>
              <a:t>📦 </a:t>
            </a:r>
            <a:r>
              <a:rPr lang="en-US" b="1">
                <a:latin typeface="Javanese Text" panose="02000000000000000000" pitchFamily="2" charset="0"/>
              </a:rPr>
              <a:t>SKU Optimization</a:t>
            </a:r>
          </a:p>
          <a:p>
            <a:endParaRPr lang="en-US">
              <a:latin typeface="Javanese Text" panose="02000000000000000000" pitchFamily="2" charset="0"/>
            </a:endParaRPr>
          </a:p>
          <a:p>
            <a:pPr>
              <a:buFont typeface="Arial" panose="020B0604020202020204" pitchFamily="34" charset="0"/>
              <a:buChar char="•"/>
            </a:pPr>
            <a:r>
              <a:rPr lang="en-US" b="1">
                <a:latin typeface="Javanese Text" panose="02000000000000000000" pitchFamily="2" charset="0"/>
              </a:rPr>
              <a:t>Double down</a:t>
            </a:r>
            <a:r>
              <a:rPr lang="en-US">
                <a:latin typeface="Javanese Text" panose="02000000000000000000" pitchFamily="2" charset="0"/>
              </a:rPr>
              <a:t> on top-performing SKUs (</a:t>
            </a:r>
            <a:r>
              <a:rPr lang="en-US" b="1">
                <a:latin typeface="Javanese Text" panose="02000000000000000000" pitchFamily="2" charset="0"/>
              </a:rPr>
              <a:t>#26</a:t>
            </a:r>
            <a:r>
              <a:rPr lang="en-US">
                <a:latin typeface="Javanese Text" panose="02000000000000000000" pitchFamily="2" charset="0"/>
              </a:rPr>
              <a:t> &amp; </a:t>
            </a:r>
            <a:r>
              <a:rPr lang="en-US" b="1">
                <a:latin typeface="Javanese Text" panose="02000000000000000000" pitchFamily="2" charset="0"/>
              </a:rPr>
              <a:t>#25</a:t>
            </a:r>
            <a:r>
              <a:rPr lang="en-US">
                <a:latin typeface="Javanese Text" panose="02000000000000000000" pitchFamily="2" charset="0"/>
              </a:rPr>
              <a:t>).</a:t>
            </a:r>
          </a:p>
          <a:p>
            <a:pPr>
              <a:buFont typeface="Arial" panose="020B0604020202020204" pitchFamily="34" charset="0"/>
              <a:buChar char="•"/>
            </a:pPr>
            <a:r>
              <a:rPr lang="en-US" b="1">
                <a:latin typeface="Javanese Text" panose="02000000000000000000" pitchFamily="2" charset="0"/>
              </a:rPr>
              <a:t>Re-evaluate or phase out</a:t>
            </a:r>
            <a:r>
              <a:rPr lang="en-US">
                <a:latin typeface="Javanese Text" panose="02000000000000000000" pitchFamily="2" charset="0"/>
              </a:rPr>
              <a:t> low-margin or underperforming SKUs.</a:t>
            </a:r>
          </a:p>
          <a:p>
            <a:pPr>
              <a:buFont typeface="Arial" panose="020B0604020202020204" pitchFamily="34" charset="0"/>
              <a:buChar char="•"/>
            </a:pPr>
            <a:endParaRPr lang="en-US">
              <a:latin typeface="Javanese Text" panose="02000000000000000000" pitchFamily="2" charset="0"/>
            </a:endParaRPr>
          </a:p>
          <a:p>
            <a:r>
              <a:rPr lang="en-US">
                <a:latin typeface="Javanese Text" panose="02000000000000000000" pitchFamily="2" charset="0"/>
              </a:rPr>
              <a:t>🌐 </a:t>
            </a:r>
            <a:r>
              <a:rPr lang="en-US" b="1">
                <a:latin typeface="Javanese Text" panose="02000000000000000000" pitchFamily="2" charset="0"/>
              </a:rPr>
              <a:t>Channel Expansion</a:t>
            </a:r>
          </a:p>
          <a:p>
            <a:endParaRPr lang="en-US">
              <a:latin typeface="Javanese Text" panose="02000000000000000000" pitchFamily="2" charset="0"/>
            </a:endParaRPr>
          </a:p>
          <a:p>
            <a:pPr>
              <a:buFont typeface="Arial" panose="020B0604020202020204" pitchFamily="34" charset="0"/>
              <a:buChar char="•"/>
            </a:pPr>
            <a:r>
              <a:rPr lang="en-US" b="1">
                <a:latin typeface="Javanese Text" panose="02000000000000000000" pitchFamily="2" charset="0"/>
              </a:rPr>
              <a:t>Incentivize Export channels</a:t>
            </a:r>
            <a:r>
              <a:rPr lang="en-US">
                <a:latin typeface="Javanese Text" panose="02000000000000000000" pitchFamily="2" charset="0"/>
              </a:rPr>
              <a:t> for higher profitability.</a:t>
            </a:r>
          </a:p>
          <a:p>
            <a:pPr>
              <a:buFont typeface="Arial" panose="020B0604020202020204" pitchFamily="34" charset="0"/>
              <a:buChar char="•"/>
            </a:pPr>
            <a:r>
              <a:rPr lang="en-US">
                <a:latin typeface="Javanese Text" panose="02000000000000000000" pitchFamily="2" charset="0"/>
              </a:rPr>
              <a:t>Offer </a:t>
            </a:r>
            <a:r>
              <a:rPr lang="en-US" b="1">
                <a:latin typeface="Javanese Text" panose="02000000000000000000" pitchFamily="2" charset="0"/>
              </a:rPr>
              <a:t>volume-based deals</a:t>
            </a:r>
            <a:r>
              <a:rPr lang="en-US">
                <a:latin typeface="Javanese Text" panose="02000000000000000000" pitchFamily="2" charset="0"/>
              </a:rPr>
              <a:t> in the Wholesale segment to drive bulk sales.</a:t>
            </a:r>
          </a:p>
          <a:p>
            <a:endParaRPr lang="en-US">
              <a:latin typeface="Javanese Text" panose="02000000000000000000" pitchFamily="2" charset="0"/>
            </a:endParaRPr>
          </a:p>
        </p:txBody>
      </p:sp>
      <p:sp>
        <p:nvSpPr>
          <p:cNvPr id="6" name="TextBox 5">
            <a:extLst>
              <a:ext uri="{FF2B5EF4-FFF2-40B4-BE49-F238E27FC236}">
                <a16:creationId xmlns:a16="http://schemas.microsoft.com/office/drawing/2014/main" id="{B8BF2388-57AB-488F-BFA8-EB5E82D70491}"/>
              </a:ext>
            </a:extLst>
          </p:cNvPr>
          <p:cNvSpPr txBox="1"/>
          <p:nvPr/>
        </p:nvSpPr>
        <p:spPr>
          <a:xfrm>
            <a:off x="6595533" y="1423876"/>
            <a:ext cx="5439833" cy="3416320"/>
          </a:xfrm>
          <a:prstGeom prst="rect">
            <a:avLst/>
          </a:prstGeom>
          <a:noFill/>
        </p:spPr>
        <p:txBody>
          <a:bodyPr wrap="square">
            <a:spAutoFit/>
          </a:bodyPr>
          <a:lstStyle/>
          <a:p>
            <a:r>
              <a:rPr lang="en-US" sz="1800">
                <a:latin typeface="Javanese Text" panose="02000000000000000000" pitchFamily="2" charset="0"/>
              </a:rPr>
              <a:t>🗺️ </a:t>
            </a:r>
            <a:r>
              <a:rPr lang="en-US" sz="1800" b="1">
                <a:latin typeface="Javanese Text" panose="02000000000000000000" pitchFamily="2" charset="0"/>
              </a:rPr>
              <a:t>Regional Investment</a:t>
            </a:r>
          </a:p>
          <a:p>
            <a:endParaRPr lang="en-US" sz="1800">
              <a:latin typeface="Javanese Text" panose="02000000000000000000" pitchFamily="2" charset="0"/>
            </a:endParaRPr>
          </a:p>
          <a:p>
            <a:pPr>
              <a:buFont typeface="Arial" panose="020B0604020202020204" pitchFamily="34" charset="0"/>
              <a:buChar char="•"/>
            </a:pPr>
            <a:r>
              <a:rPr lang="en-US" sz="1800" b="1">
                <a:latin typeface="Javanese Text" panose="02000000000000000000" pitchFamily="2" charset="0"/>
              </a:rPr>
              <a:t>Replicate California’s model</a:t>
            </a:r>
            <a:r>
              <a:rPr lang="en-US" sz="1800">
                <a:latin typeface="Javanese Text" panose="02000000000000000000" pitchFamily="2" charset="0"/>
              </a:rPr>
              <a:t> of success in high-potential regions.</a:t>
            </a:r>
          </a:p>
          <a:p>
            <a:pPr>
              <a:buFont typeface="Arial" panose="020B0604020202020204" pitchFamily="34" charset="0"/>
              <a:buChar char="•"/>
            </a:pPr>
            <a:r>
              <a:rPr lang="en-US" sz="1800">
                <a:latin typeface="Javanese Text" panose="02000000000000000000" pitchFamily="2" charset="0"/>
              </a:rPr>
              <a:t>Increase marketing spend in the </a:t>
            </a:r>
            <a:r>
              <a:rPr lang="en-US" sz="1800" b="1">
                <a:latin typeface="Javanese Text" panose="02000000000000000000" pitchFamily="2" charset="0"/>
              </a:rPr>
              <a:t>Northeast</a:t>
            </a:r>
            <a:r>
              <a:rPr lang="en-US" sz="1800">
                <a:latin typeface="Javanese Text" panose="02000000000000000000" pitchFamily="2" charset="0"/>
              </a:rPr>
              <a:t> and </a:t>
            </a:r>
            <a:r>
              <a:rPr lang="en-US" sz="1800" b="1">
                <a:latin typeface="Javanese Text" panose="02000000000000000000" pitchFamily="2" charset="0"/>
              </a:rPr>
              <a:t>Midwest</a:t>
            </a:r>
            <a:r>
              <a:rPr lang="en-US" sz="1800">
                <a:latin typeface="Javanese Text" panose="02000000000000000000" pitchFamily="2" charset="0"/>
              </a:rPr>
              <a:t> to boost reach.</a:t>
            </a:r>
          </a:p>
          <a:p>
            <a:pPr>
              <a:buFont typeface="Arial" panose="020B0604020202020204" pitchFamily="34" charset="0"/>
              <a:buChar char="•"/>
            </a:pPr>
            <a:endParaRPr lang="en-US" sz="1800">
              <a:latin typeface="Javanese Text" panose="02000000000000000000" pitchFamily="2" charset="0"/>
            </a:endParaRPr>
          </a:p>
          <a:p>
            <a:r>
              <a:rPr lang="en-US" sz="1800">
                <a:latin typeface="Javanese Text" panose="02000000000000000000" pitchFamily="2" charset="0"/>
              </a:rPr>
              <a:t>📉 </a:t>
            </a:r>
            <a:r>
              <a:rPr lang="en-US" sz="1800" b="1">
                <a:latin typeface="Javanese Text" panose="02000000000000000000" pitchFamily="2" charset="0"/>
              </a:rPr>
              <a:t>Margin Monitoring</a:t>
            </a:r>
          </a:p>
          <a:p>
            <a:endParaRPr lang="en-US" sz="1800">
              <a:latin typeface="Javanese Text" panose="02000000000000000000" pitchFamily="2" charset="0"/>
            </a:endParaRPr>
          </a:p>
          <a:p>
            <a:pPr>
              <a:buFont typeface="Arial" panose="020B0604020202020204" pitchFamily="34" charset="0"/>
              <a:buChar char="•"/>
            </a:pPr>
            <a:r>
              <a:rPr lang="en-US" sz="1800" b="1">
                <a:latin typeface="Javanese Text" panose="02000000000000000000" pitchFamily="2" charset="0"/>
              </a:rPr>
              <a:t>Flag transactions below 80% margin</a:t>
            </a:r>
            <a:r>
              <a:rPr lang="en-US" sz="1800">
                <a:latin typeface="Javanese Text" panose="02000000000000000000" pitchFamily="2" charset="0"/>
              </a:rPr>
              <a:t> for review.</a:t>
            </a:r>
          </a:p>
          <a:p>
            <a:pPr>
              <a:buFont typeface="Arial" panose="020B0604020202020204" pitchFamily="34" charset="0"/>
              <a:buChar char="•"/>
            </a:pPr>
            <a:r>
              <a:rPr lang="en-US" sz="1800">
                <a:latin typeface="Javanese Text" panose="02000000000000000000" pitchFamily="2" charset="0"/>
              </a:rPr>
              <a:t>Deep dive into </a:t>
            </a:r>
            <a:r>
              <a:rPr lang="en-US" sz="1800" b="1">
                <a:latin typeface="Javanese Text" panose="02000000000000000000" pitchFamily="2" charset="0"/>
              </a:rPr>
              <a:t>cost drivers</a:t>
            </a:r>
            <a:r>
              <a:rPr lang="en-US" sz="1800">
                <a:latin typeface="Javanese Text" panose="02000000000000000000" pitchFamily="2" charset="0"/>
              </a:rPr>
              <a:t> to optimize pricing and profitability.</a:t>
            </a:r>
          </a:p>
        </p:txBody>
      </p:sp>
    </p:spTree>
    <p:extLst>
      <p:ext uri="{BB962C8B-B14F-4D97-AF65-F5344CB8AC3E}">
        <p14:creationId xmlns:p14="http://schemas.microsoft.com/office/powerpoint/2010/main" val="4260153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722EE7-395C-4F63-89DB-1DB0440FB66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3653" y="0"/>
            <a:ext cx="10584694" cy="6858000"/>
          </a:xfrm>
          <a:prstGeom prst="rect">
            <a:avLst/>
          </a:prstGeom>
        </p:spPr>
      </p:pic>
      <p:sp>
        <p:nvSpPr>
          <p:cNvPr id="10" name="TextBox 9">
            <a:extLst>
              <a:ext uri="{FF2B5EF4-FFF2-40B4-BE49-F238E27FC236}">
                <a16:creationId xmlns:a16="http://schemas.microsoft.com/office/drawing/2014/main" id="{8D2F59C8-754F-40A2-8E78-BD5E9C1FC988}"/>
              </a:ext>
            </a:extLst>
          </p:cNvPr>
          <p:cNvSpPr txBox="1"/>
          <p:nvPr/>
        </p:nvSpPr>
        <p:spPr>
          <a:xfrm>
            <a:off x="168564" y="5934671"/>
            <a:ext cx="5927436" cy="830997"/>
          </a:xfrm>
          <a:prstGeom prst="rect">
            <a:avLst/>
          </a:prstGeom>
          <a:noFill/>
        </p:spPr>
        <p:txBody>
          <a:bodyPr wrap="square" rtlCol="0">
            <a:spAutoFit/>
          </a:bodyPr>
          <a:lstStyle/>
          <a:p>
            <a:r>
              <a:rPr lang="en-US" sz="4800">
                <a:solidFill>
                  <a:schemeClr val="accent1">
                    <a:lumMod val="50000"/>
                  </a:schemeClr>
                </a:solidFill>
                <a:latin typeface="Forte" panose="03060902040502070203" pitchFamily="66" charset="0"/>
              </a:rPr>
              <a:t>Dashboard</a:t>
            </a:r>
            <a:r>
              <a:rPr lang="en-US" sz="4800">
                <a:solidFill>
                  <a:schemeClr val="accent1">
                    <a:lumMod val="50000"/>
                  </a:schemeClr>
                </a:solidFill>
                <a:latin typeface="Javanese Text" panose="02000000000000000000" pitchFamily="2" charset="0"/>
              </a:rPr>
              <a:t> </a:t>
            </a:r>
            <a:r>
              <a:rPr lang="en-US" sz="4800">
                <a:solidFill>
                  <a:schemeClr val="accent1">
                    <a:lumMod val="50000"/>
                  </a:schemeClr>
                </a:solidFill>
                <a:latin typeface="Forte" panose="03060902040502070203" pitchFamily="66" charset="0"/>
              </a:rPr>
              <a:t>Preview</a:t>
            </a:r>
          </a:p>
        </p:txBody>
      </p:sp>
      <p:sp>
        <p:nvSpPr>
          <p:cNvPr id="12" name="TextBox 11">
            <a:extLst>
              <a:ext uri="{FF2B5EF4-FFF2-40B4-BE49-F238E27FC236}">
                <a16:creationId xmlns:a16="http://schemas.microsoft.com/office/drawing/2014/main" id="{CADC62BE-FBA6-4E8D-8D3E-60F417894041}"/>
              </a:ext>
            </a:extLst>
          </p:cNvPr>
          <p:cNvSpPr txBox="1"/>
          <p:nvPr/>
        </p:nvSpPr>
        <p:spPr>
          <a:xfrm>
            <a:off x="6883689" y="133946"/>
            <a:ext cx="5927436" cy="830997"/>
          </a:xfrm>
          <a:prstGeom prst="rect">
            <a:avLst/>
          </a:prstGeom>
          <a:noFill/>
        </p:spPr>
        <p:txBody>
          <a:bodyPr wrap="square" rtlCol="0">
            <a:spAutoFit/>
          </a:bodyPr>
          <a:lstStyle/>
          <a:p>
            <a:r>
              <a:rPr lang="en-US" sz="4800">
                <a:latin typeface="Forte" panose="03060902040502070203" pitchFamily="66" charset="0"/>
              </a:rPr>
              <a:t>Dashboard</a:t>
            </a:r>
            <a:r>
              <a:rPr lang="en-US" sz="4800">
                <a:latin typeface="Javanese Text" panose="02000000000000000000" pitchFamily="2" charset="0"/>
              </a:rPr>
              <a:t> </a:t>
            </a:r>
            <a:r>
              <a:rPr lang="en-US" sz="4800">
                <a:latin typeface="Forte" panose="03060902040502070203" pitchFamily="66" charset="0"/>
              </a:rPr>
              <a:t>Preview</a:t>
            </a:r>
          </a:p>
        </p:txBody>
      </p:sp>
      <p:pic>
        <p:nvPicPr>
          <p:cNvPr id="14" name="Picture 13">
            <a:extLst>
              <a:ext uri="{FF2B5EF4-FFF2-40B4-BE49-F238E27FC236}">
                <a16:creationId xmlns:a16="http://schemas.microsoft.com/office/drawing/2014/main" id="{93654798-E618-4B3B-9B3E-E090A0E297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7250" y="2628900"/>
            <a:ext cx="2857500" cy="1600200"/>
          </a:xfrm>
          <a:prstGeom prst="rect">
            <a:avLst/>
          </a:prstGeom>
        </p:spPr>
      </p:pic>
      <p:pic>
        <p:nvPicPr>
          <p:cNvPr id="16" name="Picture 15">
            <a:extLst>
              <a:ext uri="{FF2B5EF4-FFF2-40B4-BE49-F238E27FC236}">
                <a16:creationId xmlns:a16="http://schemas.microsoft.com/office/drawing/2014/main" id="{DD9810F6-CCFD-44AE-B447-D533934F2E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162175" cy="1210818"/>
          </a:xfrm>
          <a:prstGeom prst="rect">
            <a:avLst/>
          </a:prstGeom>
        </p:spPr>
      </p:pic>
      <p:pic>
        <p:nvPicPr>
          <p:cNvPr id="18" name="Picture 17">
            <a:extLst>
              <a:ext uri="{FF2B5EF4-FFF2-40B4-BE49-F238E27FC236}">
                <a16:creationId xmlns:a16="http://schemas.microsoft.com/office/drawing/2014/main" id="{CD7A34C7-C06E-46CF-8703-5DB5EC08B7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29925" y="5362263"/>
            <a:ext cx="1362075" cy="1495737"/>
          </a:xfrm>
          <a:prstGeom prst="rect">
            <a:avLst/>
          </a:prstGeom>
        </p:spPr>
      </p:pic>
      <p:pic>
        <p:nvPicPr>
          <p:cNvPr id="20" name="Picture 19">
            <a:extLst>
              <a:ext uri="{FF2B5EF4-FFF2-40B4-BE49-F238E27FC236}">
                <a16:creationId xmlns:a16="http://schemas.microsoft.com/office/drawing/2014/main" id="{74A7CE0B-59CC-4ED3-A9C8-AD84CB2E00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429000"/>
            <a:ext cx="1743075" cy="1743075"/>
          </a:xfrm>
          <a:prstGeom prst="rect">
            <a:avLst/>
          </a:prstGeom>
        </p:spPr>
      </p:pic>
      <p:pic>
        <p:nvPicPr>
          <p:cNvPr id="22" name="Picture 21">
            <a:extLst>
              <a:ext uri="{FF2B5EF4-FFF2-40B4-BE49-F238E27FC236}">
                <a16:creationId xmlns:a16="http://schemas.microsoft.com/office/drawing/2014/main" id="{399A2346-802E-45A7-9D53-90F4830E202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70394" y="1467458"/>
            <a:ext cx="1629342" cy="1629342"/>
          </a:xfrm>
          <a:prstGeom prst="rect">
            <a:avLst/>
          </a:prstGeom>
        </p:spPr>
      </p:pic>
    </p:spTree>
    <p:extLst>
      <p:ext uri="{BB962C8B-B14F-4D97-AF65-F5344CB8AC3E}">
        <p14:creationId xmlns:p14="http://schemas.microsoft.com/office/powerpoint/2010/main" val="2563502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3">
            <a:extLst>
              <a:ext uri="{FF2B5EF4-FFF2-40B4-BE49-F238E27FC236}">
                <a16:creationId xmlns:a16="http://schemas.microsoft.com/office/drawing/2014/main" id="{663CA3A7-C1B0-480A-B8ED-CB1F372BEBB6}"/>
              </a:ext>
            </a:extLst>
          </p:cNvPr>
          <p:cNvSpPr/>
          <p:nvPr/>
        </p:nvSpPr>
        <p:spPr>
          <a:xfrm>
            <a:off x="7129201" y="1040185"/>
            <a:ext cx="4621782" cy="4350315"/>
          </a:xfrm>
          <a:custGeom>
            <a:avLst/>
            <a:gdLst/>
            <a:ahLst/>
            <a:cxnLst/>
            <a:rect l="l" t="t" r="r" b="b"/>
            <a:pathLst>
              <a:path w="6264366" h="6104909">
                <a:moveTo>
                  <a:pt x="0" y="0"/>
                </a:moveTo>
                <a:lnTo>
                  <a:pt x="6264366" y="0"/>
                </a:lnTo>
                <a:lnTo>
                  <a:pt x="6264366" y="6104910"/>
                </a:lnTo>
                <a:lnTo>
                  <a:pt x="0" y="61049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4">
            <a:extLst>
              <a:ext uri="{FF2B5EF4-FFF2-40B4-BE49-F238E27FC236}">
                <a16:creationId xmlns:a16="http://schemas.microsoft.com/office/drawing/2014/main" id="{DDEF2927-C8F5-42A7-8BB4-5FAAF23E4285}"/>
              </a:ext>
            </a:extLst>
          </p:cNvPr>
          <p:cNvSpPr txBox="1"/>
          <p:nvPr/>
        </p:nvSpPr>
        <p:spPr>
          <a:xfrm>
            <a:off x="847725" y="370643"/>
            <a:ext cx="3830606" cy="669542"/>
          </a:xfrm>
          <a:prstGeom prst="rect">
            <a:avLst/>
          </a:prstGeom>
        </p:spPr>
        <p:txBody>
          <a:bodyPr wrap="square" lIns="0" tIns="0" rIns="0" bIns="0" rtlCol="0" anchor="t">
            <a:spAutoFit/>
          </a:bodyPr>
          <a:lstStyle/>
          <a:p>
            <a:pPr>
              <a:lnSpc>
                <a:spcPts val="5774"/>
              </a:lnSpc>
            </a:pPr>
            <a:r>
              <a:rPr lang="en-US" sz="3300">
                <a:solidFill>
                  <a:srgbClr val="000000"/>
                </a:solidFill>
                <a:latin typeface="Arial Rounded MT Bold" panose="020F0704030504030204" pitchFamily="34" charset="0"/>
              </a:rPr>
              <a:t>ABOUT ME</a:t>
            </a:r>
          </a:p>
        </p:txBody>
      </p:sp>
      <p:sp>
        <p:nvSpPr>
          <p:cNvPr id="10" name="TextBox 10">
            <a:extLst>
              <a:ext uri="{FF2B5EF4-FFF2-40B4-BE49-F238E27FC236}">
                <a16:creationId xmlns:a16="http://schemas.microsoft.com/office/drawing/2014/main" id="{B01F4A7A-84E9-4B5D-8A38-34399EDA3D60}"/>
              </a:ext>
            </a:extLst>
          </p:cNvPr>
          <p:cNvSpPr txBox="1"/>
          <p:nvPr/>
        </p:nvSpPr>
        <p:spPr>
          <a:xfrm>
            <a:off x="114301" y="1436210"/>
            <a:ext cx="6829424" cy="4231928"/>
          </a:xfrm>
          <a:prstGeom prst="rect">
            <a:avLst/>
          </a:prstGeom>
        </p:spPr>
        <p:txBody>
          <a:bodyPr wrap="square" lIns="0" tIns="0" rIns="0" bIns="0" rtlCol="0" anchor="t">
            <a:spAutoFit/>
          </a:bodyPr>
          <a:lstStyle/>
          <a:p>
            <a:pPr marL="732291" lvl="1" indent="-366146">
              <a:lnSpc>
                <a:spcPts val="3290"/>
              </a:lnSpc>
              <a:buFont typeface="Arial"/>
              <a:buChar char="•"/>
            </a:pPr>
            <a:r>
              <a:rPr lang="en-US" sz="2600">
                <a:solidFill>
                  <a:srgbClr val="000000"/>
                </a:solidFill>
                <a:latin typeface="Javanese Text" panose="02000000000000000000" pitchFamily="2" charset="0"/>
              </a:rPr>
              <a:t>I am Prem Sainath Reddy. I am currently pursuing a  Bachelor's degree in Computer Science and Engineering from </a:t>
            </a:r>
          </a:p>
          <a:p>
            <a:pPr>
              <a:lnSpc>
                <a:spcPts val="3290"/>
              </a:lnSpc>
            </a:pPr>
            <a:r>
              <a:rPr lang="en-US" sz="2600">
                <a:solidFill>
                  <a:srgbClr val="000000"/>
                </a:solidFill>
                <a:latin typeface="Javanese Text" panose="02000000000000000000" pitchFamily="2" charset="0"/>
              </a:rPr>
              <a:t>        G </a:t>
            </a:r>
            <a:r>
              <a:rPr lang="en-US" sz="2600" err="1">
                <a:solidFill>
                  <a:srgbClr val="000000"/>
                </a:solidFill>
                <a:latin typeface="Javanese Text" panose="02000000000000000000" pitchFamily="2" charset="0"/>
              </a:rPr>
              <a:t>Pullaiah</a:t>
            </a:r>
            <a:r>
              <a:rPr lang="en-US" sz="2600">
                <a:solidFill>
                  <a:srgbClr val="000000"/>
                </a:solidFill>
                <a:latin typeface="Javanese Text" panose="02000000000000000000" pitchFamily="2" charset="0"/>
              </a:rPr>
              <a:t> Engineering college.  </a:t>
            </a:r>
          </a:p>
          <a:p>
            <a:pPr>
              <a:lnSpc>
                <a:spcPts val="3290"/>
              </a:lnSpc>
            </a:pPr>
            <a:endParaRPr lang="en-US" sz="2600">
              <a:solidFill>
                <a:srgbClr val="000000"/>
              </a:solidFill>
              <a:latin typeface="Javanese Text" panose="02000000000000000000" pitchFamily="2" charset="0"/>
            </a:endParaRPr>
          </a:p>
          <a:p>
            <a:pPr marL="732291" lvl="1" indent="-366146">
              <a:lnSpc>
                <a:spcPts val="3290"/>
              </a:lnSpc>
              <a:buFont typeface="Arial"/>
              <a:buChar char="•"/>
            </a:pPr>
            <a:r>
              <a:rPr lang="en-US" sz="2600">
                <a:solidFill>
                  <a:srgbClr val="000000"/>
                </a:solidFill>
                <a:latin typeface="Javanese Text" panose="02000000000000000000" pitchFamily="2" charset="0"/>
              </a:rPr>
              <a:t>In today's data-driven world, I believe that mastering data science techniques will not only enhance my career prospects but also enable me to contribute meaningfully to various industries and societal challenges.</a:t>
            </a:r>
          </a:p>
        </p:txBody>
      </p:sp>
    </p:spTree>
    <p:extLst>
      <p:ext uri="{BB962C8B-B14F-4D97-AF65-F5344CB8AC3E}">
        <p14:creationId xmlns:p14="http://schemas.microsoft.com/office/powerpoint/2010/main" val="2401054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9AB81F2-2E42-44E0-8276-24017E722548}"/>
              </a:ext>
            </a:extLst>
          </p:cNvPr>
          <p:cNvPicPr>
            <a:picLocks noChangeAspect="1"/>
          </p:cNvPicPr>
          <p:nvPr/>
        </p:nvPicPr>
        <p:blipFill>
          <a:blip r:embed="rId2"/>
          <a:stretch>
            <a:fillRect/>
          </a:stretch>
        </p:blipFill>
        <p:spPr>
          <a:xfrm>
            <a:off x="1086838" y="579882"/>
            <a:ext cx="11105162" cy="6278118"/>
          </a:xfrm>
          <a:prstGeom prst="rect">
            <a:avLst/>
          </a:prstGeom>
        </p:spPr>
      </p:pic>
      <p:sp>
        <p:nvSpPr>
          <p:cNvPr id="9" name="TextBox 8">
            <a:extLst>
              <a:ext uri="{FF2B5EF4-FFF2-40B4-BE49-F238E27FC236}">
                <a16:creationId xmlns:a16="http://schemas.microsoft.com/office/drawing/2014/main" id="{C4446AC0-FEEB-4E38-91E9-7A8768CFDB4E}"/>
              </a:ext>
            </a:extLst>
          </p:cNvPr>
          <p:cNvSpPr txBox="1"/>
          <p:nvPr/>
        </p:nvSpPr>
        <p:spPr>
          <a:xfrm>
            <a:off x="0" y="0"/>
            <a:ext cx="6096000" cy="523220"/>
          </a:xfrm>
          <a:prstGeom prst="rect">
            <a:avLst/>
          </a:prstGeom>
          <a:noFill/>
        </p:spPr>
        <p:txBody>
          <a:bodyPr wrap="square">
            <a:spAutoFit/>
          </a:bodyPr>
          <a:lstStyle/>
          <a:p>
            <a:r>
              <a:rPr lang="en-IN" sz="2800">
                <a:solidFill>
                  <a:schemeClr val="accent5">
                    <a:lumMod val="75000"/>
                  </a:schemeClr>
                </a:solidFill>
                <a:effectLst/>
                <a:latin typeface="Arial Rounded MT Bold" panose="020F0704030504030204" pitchFamily="34" charset="0"/>
              </a:rPr>
              <a:t>Page 1 -  Performance Summary</a:t>
            </a:r>
            <a:endParaRPr lang="en-IN" sz="2800">
              <a:solidFill>
                <a:schemeClr val="accent5">
                  <a:lumMod val="75000"/>
                </a:schemeClr>
              </a:solidFill>
              <a:latin typeface="Arial Rounded MT Bold" panose="020F0704030504030204" pitchFamily="34" charset="0"/>
            </a:endParaRPr>
          </a:p>
        </p:txBody>
      </p:sp>
    </p:spTree>
    <p:extLst>
      <p:ext uri="{BB962C8B-B14F-4D97-AF65-F5344CB8AC3E}">
        <p14:creationId xmlns:p14="http://schemas.microsoft.com/office/powerpoint/2010/main" val="4270527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9AB81F2-2E42-44E0-8276-24017E72254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86838" y="587285"/>
            <a:ext cx="11105162" cy="6263311"/>
          </a:xfrm>
          <a:prstGeom prst="rect">
            <a:avLst/>
          </a:prstGeom>
        </p:spPr>
      </p:pic>
      <p:sp>
        <p:nvSpPr>
          <p:cNvPr id="9" name="TextBox 8">
            <a:extLst>
              <a:ext uri="{FF2B5EF4-FFF2-40B4-BE49-F238E27FC236}">
                <a16:creationId xmlns:a16="http://schemas.microsoft.com/office/drawing/2014/main" id="{C4446AC0-FEEB-4E38-91E9-7A8768CFDB4E}"/>
              </a:ext>
            </a:extLst>
          </p:cNvPr>
          <p:cNvSpPr txBox="1"/>
          <p:nvPr/>
        </p:nvSpPr>
        <p:spPr>
          <a:xfrm>
            <a:off x="-1" y="0"/>
            <a:ext cx="8353425" cy="523220"/>
          </a:xfrm>
          <a:prstGeom prst="rect">
            <a:avLst/>
          </a:prstGeom>
          <a:noFill/>
        </p:spPr>
        <p:txBody>
          <a:bodyPr wrap="square">
            <a:spAutoFit/>
          </a:bodyPr>
          <a:lstStyle/>
          <a:p>
            <a:r>
              <a:rPr lang="en-IN" sz="2800">
                <a:solidFill>
                  <a:schemeClr val="accent5">
                    <a:lumMod val="75000"/>
                  </a:schemeClr>
                </a:solidFill>
                <a:effectLst/>
                <a:latin typeface="Arial Rounded MT Bold" panose="020F0704030504030204" pitchFamily="34" charset="0"/>
              </a:rPr>
              <a:t>Page 2 -  Customer Segmentation</a:t>
            </a:r>
            <a:endParaRPr lang="en-IN" sz="2800">
              <a:solidFill>
                <a:schemeClr val="accent5">
                  <a:lumMod val="75000"/>
                </a:schemeClr>
              </a:solidFill>
              <a:latin typeface="Arial Rounded MT Bold" panose="020F0704030504030204" pitchFamily="34" charset="0"/>
            </a:endParaRPr>
          </a:p>
        </p:txBody>
      </p:sp>
    </p:spTree>
    <p:extLst>
      <p:ext uri="{BB962C8B-B14F-4D97-AF65-F5344CB8AC3E}">
        <p14:creationId xmlns:p14="http://schemas.microsoft.com/office/powerpoint/2010/main" val="1683911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9AB81F2-2E42-44E0-8276-24017E72254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86839" y="579882"/>
            <a:ext cx="11105161" cy="6278118"/>
          </a:xfrm>
          <a:prstGeom prst="rect">
            <a:avLst/>
          </a:prstGeom>
        </p:spPr>
      </p:pic>
      <p:sp>
        <p:nvSpPr>
          <p:cNvPr id="9" name="TextBox 8">
            <a:extLst>
              <a:ext uri="{FF2B5EF4-FFF2-40B4-BE49-F238E27FC236}">
                <a16:creationId xmlns:a16="http://schemas.microsoft.com/office/drawing/2014/main" id="{C4446AC0-FEEB-4E38-91E9-7A8768CFDB4E}"/>
              </a:ext>
            </a:extLst>
          </p:cNvPr>
          <p:cNvSpPr txBox="1"/>
          <p:nvPr/>
        </p:nvSpPr>
        <p:spPr>
          <a:xfrm>
            <a:off x="0" y="0"/>
            <a:ext cx="6096000" cy="523220"/>
          </a:xfrm>
          <a:prstGeom prst="rect">
            <a:avLst/>
          </a:prstGeom>
          <a:noFill/>
        </p:spPr>
        <p:txBody>
          <a:bodyPr wrap="square">
            <a:spAutoFit/>
          </a:bodyPr>
          <a:lstStyle/>
          <a:p>
            <a:r>
              <a:rPr lang="en-IN" sz="2800">
                <a:solidFill>
                  <a:schemeClr val="accent5">
                    <a:lumMod val="75000"/>
                  </a:schemeClr>
                </a:solidFill>
                <a:effectLst/>
                <a:latin typeface="Arial Rounded MT Bold" panose="020F0704030504030204" pitchFamily="34" charset="0"/>
              </a:rPr>
              <a:t>Page 3 - </a:t>
            </a:r>
            <a:r>
              <a:rPr lang="en-IN" sz="2800">
                <a:solidFill>
                  <a:schemeClr val="accent5">
                    <a:lumMod val="75000"/>
                  </a:schemeClr>
                </a:solidFill>
                <a:latin typeface="Arial Rounded MT Bold" panose="020F0704030504030204" pitchFamily="34" charset="0"/>
              </a:rPr>
              <a:t>Revenue Scenarios</a:t>
            </a:r>
          </a:p>
        </p:txBody>
      </p:sp>
    </p:spTree>
    <p:extLst>
      <p:ext uri="{BB962C8B-B14F-4D97-AF65-F5344CB8AC3E}">
        <p14:creationId xmlns:p14="http://schemas.microsoft.com/office/powerpoint/2010/main" val="2170541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9F3F86-B99A-4E78-AA91-E1282AF62BD7}"/>
              </a:ext>
            </a:extLst>
          </p:cNvPr>
          <p:cNvSpPr txBox="1"/>
          <p:nvPr/>
        </p:nvSpPr>
        <p:spPr>
          <a:xfrm>
            <a:off x="737648" y="1697842"/>
            <a:ext cx="11303283" cy="3046988"/>
          </a:xfrm>
          <a:prstGeom prst="rect">
            <a:avLst/>
          </a:prstGeom>
          <a:noFill/>
        </p:spPr>
        <p:txBody>
          <a:bodyPr wrap="square">
            <a:spAutoFit/>
          </a:bodyPr>
          <a:lstStyle/>
          <a:p>
            <a:pPr marL="342900" indent="-342900">
              <a:buFont typeface="Arial" panose="020B0604020202020204" pitchFamily="34" charset="0"/>
              <a:buChar char="•"/>
            </a:pPr>
            <a:r>
              <a:rPr lang="en-GB" sz="2400">
                <a:effectLst/>
                <a:latin typeface="Javanese Text" panose="02000000000000000000" pitchFamily="2" charset="0"/>
                <a:cs typeface="Poppins" panose="020B0604020202020204" charset="0"/>
              </a:rPr>
              <a:t>Completed end‑to‑end EDA and interactive Power BI dashboard, surfacing seasonality, SKU, channel &amp; regional insights.</a:t>
            </a:r>
            <a:br>
              <a:rPr lang="en-GB" sz="2400">
                <a:effectLst/>
                <a:latin typeface="Javanese Text" panose="02000000000000000000" pitchFamily="2" charset="0"/>
                <a:cs typeface="Poppins" panose="020B0604020202020204" charset="0"/>
              </a:rPr>
            </a:br>
            <a:endParaRPr lang="en-GB" sz="2400">
              <a:effectLst/>
              <a:latin typeface="Javanese Text" panose="02000000000000000000" pitchFamily="2" charset="0"/>
              <a:cs typeface="Poppins" panose="020B0604020202020204" charset="0"/>
            </a:endParaRPr>
          </a:p>
          <a:p>
            <a:pPr marL="342900" indent="-342900">
              <a:buFont typeface="Arial" panose="020B0604020202020204" pitchFamily="34" charset="0"/>
              <a:buChar char="•"/>
            </a:pPr>
            <a:r>
              <a:rPr lang="en-GB" sz="2400">
                <a:effectLst/>
                <a:latin typeface="Javanese Text" panose="02000000000000000000" pitchFamily="2" charset="0"/>
                <a:cs typeface="Poppins" panose="020B0604020202020204" charset="0"/>
              </a:rPr>
              <a:t>Insights inform sales policies and operational planning (store &amp; warehouse prep aligned with annual trends).</a:t>
            </a:r>
            <a:br>
              <a:rPr lang="en-GB" sz="2400">
                <a:effectLst/>
                <a:latin typeface="Javanese Text" panose="02000000000000000000" pitchFamily="2" charset="0"/>
                <a:cs typeface="Poppins" panose="020B0604020202020204" charset="0"/>
              </a:rPr>
            </a:br>
            <a:endParaRPr lang="en-GB" sz="2400">
              <a:effectLst/>
              <a:latin typeface="Javanese Text" panose="02000000000000000000" pitchFamily="2" charset="0"/>
              <a:cs typeface="Poppins" panose="020B0604020202020204" charset="0"/>
            </a:endParaRPr>
          </a:p>
          <a:p>
            <a:pPr marL="342900" indent="-342900">
              <a:buFont typeface="Arial" panose="020B0604020202020204" pitchFamily="34" charset="0"/>
              <a:buChar char="•"/>
            </a:pPr>
            <a:r>
              <a:rPr lang="en-GB" sz="2400">
                <a:effectLst/>
                <a:latin typeface="Javanese Text" panose="02000000000000000000" pitchFamily="2" charset="0"/>
                <a:cs typeface="Poppins" panose="020B0604020202020204" charset="0"/>
              </a:rPr>
              <a:t>Stakeholders can self‑serve real‑time analysis and confidently onboard new datasets for additional use cases.</a:t>
            </a:r>
            <a:endParaRPr lang="en-IN" sz="2400">
              <a:latin typeface="Javanese Text" panose="02000000000000000000" pitchFamily="2" charset="0"/>
              <a:cs typeface="Poppins" panose="020B0604020202020204" charset="0"/>
            </a:endParaRPr>
          </a:p>
        </p:txBody>
      </p:sp>
      <p:pic>
        <p:nvPicPr>
          <p:cNvPr id="3" name="Picture 2">
            <a:extLst>
              <a:ext uri="{FF2B5EF4-FFF2-40B4-BE49-F238E27FC236}">
                <a16:creationId xmlns:a16="http://schemas.microsoft.com/office/drawing/2014/main" id="{7090FF65-D01B-4695-B751-F382FCFCD0A7}"/>
              </a:ext>
            </a:extLst>
          </p:cNvPr>
          <p:cNvPicPr>
            <a:picLocks noChangeAspect="1"/>
          </p:cNvPicPr>
          <p:nvPr/>
        </p:nvPicPr>
        <p:blipFill>
          <a:blip r:embed="rId2"/>
          <a:stretch>
            <a:fillRect/>
          </a:stretch>
        </p:blipFill>
        <p:spPr>
          <a:xfrm>
            <a:off x="6638926" y="372008"/>
            <a:ext cx="427972" cy="427972"/>
          </a:xfrm>
          <a:prstGeom prst="rect">
            <a:avLst/>
          </a:prstGeom>
        </p:spPr>
      </p:pic>
      <p:sp>
        <p:nvSpPr>
          <p:cNvPr id="4" name="TextBox 3">
            <a:extLst>
              <a:ext uri="{FF2B5EF4-FFF2-40B4-BE49-F238E27FC236}">
                <a16:creationId xmlns:a16="http://schemas.microsoft.com/office/drawing/2014/main" id="{72907D2F-21BF-4E4B-9217-B49EFDF2751E}"/>
              </a:ext>
            </a:extLst>
          </p:cNvPr>
          <p:cNvSpPr txBox="1"/>
          <p:nvPr/>
        </p:nvSpPr>
        <p:spPr>
          <a:xfrm>
            <a:off x="3802898" y="312933"/>
            <a:ext cx="2969377" cy="584775"/>
          </a:xfrm>
          <a:prstGeom prst="rect">
            <a:avLst/>
          </a:prstGeom>
          <a:noFill/>
        </p:spPr>
        <p:txBody>
          <a:bodyPr wrap="square">
            <a:spAutoFit/>
          </a:bodyPr>
          <a:lstStyle/>
          <a:p>
            <a:r>
              <a:rPr kumimoji="0" lang="en-IN" sz="3200" b="1" i="0" u="none" strike="noStrike" kern="0" cap="none" spc="0" normalizeH="0" baseline="0" noProof="0">
                <a:ln>
                  <a:noFill/>
                </a:ln>
                <a:effectLst/>
                <a:uLnTx/>
                <a:uFillTx/>
                <a:latin typeface="Arial Rounded MT Bold" panose="020F0704030504030204" pitchFamily="34" charset="0"/>
                <a:cs typeface="Poppins"/>
                <a:sym typeface="Poppins"/>
              </a:rPr>
              <a:t>Conclusions</a:t>
            </a:r>
            <a:endParaRPr lang="en-IN" sz="3200">
              <a:latin typeface="Arial Rounded MT Bold" panose="020F0704030504030204" pitchFamily="34" charset="0"/>
            </a:endParaRPr>
          </a:p>
        </p:txBody>
      </p:sp>
    </p:spTree>
    <p:extLst>
      <p:ext uri="{BB962C8B-B14F-4D97-AF65-F5344CB8AC3E}">
        <p14:creationId xmlns:p14="http://schemas.microsoft.com/office/powerpoint/2010/main" val="2379310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5978C32-3450-44DD-9D7C-4C36ABD6E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3702" y="804411"/>
            <a:ext cx="3890034" cy="3275818"/>
          </a:xfrm>
          <a:prstGeom prst="rect">
            <a:avLst/>
          </a:prstGeom>
        </p:spPr>
      </p:pic>
      <p:pic>
        <p:nvPicPr>
          <p:cNvPr id="5" name="Picture 4">
            <a:extLst>
              <a:ext uri="{FF2B5EF4-FFF2-40B4-BE49-F238E27FC236}">
                <a16:creationId xmlns:a16="http://schemas.microsoft.com/office/drawing/2014/main" id="{4A7ACCAA-BE97-4933-B3ED-89B4389C60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8893" y="2733674"/>
            <a:ext cx="2947071" cy="3112209"/>
          </a:xfrm>
          <a:prstGeom prst="rect">
            <a:avLst/>
          </a:prstGeom>
        </p:spPr>
      </p:pic>
      <p:sp>
        <p:nvSpPr>
          <p:cNvPr id="14" name="TextBox 13">
            <a:extLst>
              <a:ext uri="{FF2B5EF4-FFF2-40B4-BE49-F238E27FC236}">
                <a16:creationId xmlns:a16="http://schemas.microsoft.com/office/drawing/2014/main" id="{0CB2090A-1FE4-401E-AEA1-93B31CB09CC5}"/>
              </a:ext>
            </a:extLst>
          </p:cNvPr>
          <p:cNvSpPr txBox="1"/>
          <p:nvPr/>
        </p:nvSpPr>
        <p:spPr>
          <a:xfrm>
            <a:off x="8275303" y="5075727"/>
            <a:ext cx="4091185" cy="646331"/>
          </a:xfrm>
          <a:prstGeom prst="rect">
            <a:avLst/>
          </a:prstGeom>
          <a:noFill/>
        </p:spPr>
        <p:txBody>
          <a:bodyPr wrap="none" rtlCol="0">
            <a:spAutoFit/>
          </a:bodyPr>
          <a:lstStyle/>
          <a:p>
            <a:r>
              <a:rPr lang="en-US">
                <a:latin typeface="Forte" panose="03060902040502070203" pitchFamily="66" charset="0"/>
              </a:rPr>
              <a:t>Project By:</a:t>
            </a:r>
          </a:p>
          <a:p>
            <a:r>
              <a:rPr lang="en-US"/>
              <a:t>      </a:t>
            </a:r>
            <a:r>
              <a:rPr lang="en-US">
                <a:latin typeface="Arial Rounded MT Bold" panose="020F0704030504030204" pitchFamily="34" charset="0"/>
              </a:rPr>
              <a:t>Prem Sainath Reddy  </a:t>
            </a:r>
            <a:r>
              <a:rPr lang="en-US" err="1">
                <a:latin typeface="Arial Rounded MT Bold" panose="020F0704030504030204" pitchFamily="34" charset="0"/>
              </a:rPr>
              <a:t>Mallavalla</a:t>
            </a:r>
            <a:endParaRPr lang="en-US">
              <a:latin typeface="Arial Rounded MT Bold" panose="020F0704030504030204" pitchFamily="34" charset="0"/>
            </a:endParaRPr>
          </a:p>
        </p:txBody>
      </p:sp>
      <p:pic>
        <p:nvPicPr>
          <p:cNvPr id="15" name="Picture 14">
            <a:extLst>
              <a:ext uri="{FF2B5EF4-FFF2-40B4-BE49-F238E27FC236}">
                <a16:creationId xmlns:a16="http://schemas.microsoft.com/office/drawing/2014/main" id="{80018958-8E5F-4989-8050-BA16DD0A86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9588" y="4750168"/>
            <a:ext cx="1095715" cy="1095715"/>
          </a:xfrm>
          <a:prstGeom prst="rect">
            <a:avLst/>
          </a:prstGeom>
        </p:spPr>
      </p:pic>
    </p:spTree>
    <p:extLst>
      <p:ext uri="{BB962C8B-B14F-4D97-AF65-F5344CB8AC3E}">
        <p14:creationId xmlns:p14="http://schemas.microsoft.com/office/powerpoint/2010/main" val="390093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4">
            <a:extLst>
              <a:ext uri="{FF2B5EF4-FFF2-40B4-BE49-F238E27FC236}">
                <a16:creationId xmlns:a16="http://schemas.microsoft.com/office/drawing/2014/main" id="{DDEF2927-C8F5-42A7-8BB4-5FAAF23E4285}"/>
              </a:ext>
            </a:extLst>
          </p:cNvPr>
          <p:cNvSpPr txBox="1"/>
          <p:nvPr/>
        </p:nvSpPr>
        <p:spPr>
          <a:xfrm>
            <a:off x="998691" y="871940"/>
            <a:ext cx="4914900" cy="553998"/>
          </a:xfrm>
          <a:prstGeom prst="rect">
            <a:avLst/>
          </a:prstGeom>
        </p:spPr>
        <p:txBody>
          <a:bodyPr wrap="square" lIns="0" tIns="0" rIns="0" bIns="0" rtlCol="0" anchor="t">
            <a:spAutoFit/>
          </a:bodyPr>
          <a:lstStyle/>
          <a:p>
            <a:r>
              <a:rPr lang="en-IN" sz="3600">
                <a:solidFill>
                  <a:schemeClr val="tx1">
                    <a:lumMod val="75000"/>
                    <a:lumOff val="25000"/>
                  </a:schemeClr>
                </a:solidFill>
                <a:effectLst/>
                <a:latin typeface="Arial Rounded MT Bold" panose="020F0704030504030204" pitchFamily="34" charset="0"/>
              </a:rPr>
              <a:t>Problem Statement</a:t>
            </a:r>
            <a:endParaRPr lang="en-US" sz="3600">
              <a:solidFill>
                <a:schemeClr val="lt1"/>
              </a:solidFill>
              <a:latin typeface="Arial Rounded MT Bold" panose="020F0704030504030204" pitchFamily="34" charset="0"/>
            </a:endParaRPr>
          </a:p>
        </p:txBody>
      </p:sp>
      <p:pic>
        <p:nvPicPr>
          <p:cNvPr id="6" name="Picture 5">
            <a:extLst>
              <a:ext uri="{FF2B5EF4-FFF2-40B4-BE49-F238E27FC236}">
                <a16:creationId xmlns:a16="http://schemas.microsoft.com/office/drawing/2014/main" id="{D4BEA646-3ABF-4A0E-BDDA-4FED85CB093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913591" y="744941"/>
            <a:ext cx="5753100" cy="5368117"/>
          </a:xfrm>
          <a:prstGeom prst="rect">
            <a:avLst/>
          </a:prstGeom>
        </p:spPr>
      </p:pic>
      <p:sp>
        <p:nvSpPr>
          <p:cNvPr id="10" name="TextBox 10">
            <a:extLst>
              <a:ext uri="{FF2B5EF4-FFF2-40B4-BE49-F238E27FC236}">
                <a16:creationId xmlns:a16="http://schemas.microsoft.com/office/drawing/2014/main" id="{B01F4A7A-84E9-4B5D-8A38-34399EDA3D60}"/>
              </a:ext>
            </a:extLst>
          </p:cNvPr>
          <p:cNvSpPr txBox="1"/>
          <p:nvPr/>
        </p:nvSpPr>
        <p:spPr>
          <a:xfrm>
            <a:off x="525309" y="2017116"/>
            <a:ext cx="6389841" cy="3077766"/>
          </a:xfrm>
          <a:prstGeom prst="rect">
            <a:avLst/>
          </a:prstGeom>
        </p:spPr>
        <p:txBody>
          <a:bodyPr wrap="square" lIns="0" tIns="0" rIns="0" bIns="0" rtlCol="0" anchor="t">
            <a:spAutoFit/>
          </a:bodyPr>
          <a:lstStyle/>
          <a:p>
            <a:r>
              <a:rPr lang="en-GB" sz="2500">
                <a:solidFill>
                  <a:schemeClr val="tx1">
                    <a:lumMod val="85000"/>
                    <a:lumOff val="15000"/>
                  </a:schemeClr>
                </a:solidFill>
                <a:latin typeface="Javanese Text" panose="02000000000000000000" pitchFamily="2" charset="0"/>
                <a:cs typeface="Poppins" panose="020B0604020202020204" charset="0"/>
              </a:rPr>
              <a:t>Sales teams often lack a clear, data-driven understanding of regional performance, making it difficult to identify growth opportunities and optimize resources. This project aims to analyse and visualize regional sales data to uncover trends, evaluate profitability, and support strategic decision-making.</a:t>
            </a:r>
            <a:endParaRPr lang="en-IN" sz="2500">
              <a:solidFill>
                <a:schemeClr val="tx1">
                  <a:lumMod val="85000"/>
                  <a:lumOff val="15000"/>
                </a:schemeClr>
              </a:solidFill>
              <a:latin typeface="Javanese Text" panose="02000000000000000000" pitchFamily="2" charset="0"/>
              <a:cs typeface="Poppins" panose="020B0604020202020204" charset="0"/>
            </a:endParaRPr>
          </a:p>
        </p:txBody>
      </p:sp>
    </p:spTree>
    <p:extLst>
      <p:ext uri="{BB962C8B-B14F-4D97-AF65-F5344CB8AC3E}">
        <p14:creationId xmlns:p14="http://schemas.microsoft.com/office/powerpoint/2010/main" val="3105576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4">
            <a:extLst>
              <a:ext uri="{FF2B5EF4-FFF2-40B4-BE49-F238E27FC236}">
                <a16:creationId xmlns:a16="http://schemas.microsoft.com/office/drawing/2014/main" id="{DDEF2927-C8F5-42A7-8BB4-5FAAF23E4285}"/>
              </a:ext>
            </a:extLst>
          </p:cNvPr>
          <p:cNvSpPr txBox="1"/>
          <p:nvPr/>
        </p:nvSpPr>
        <p:spPr>
          <a:xfrm>
            <a:off x="762000" y="618767"/>
            <a:ext cx="4914900" cy="553998"/>
          </a:xfrm>
          <a:prstGeom prst="rect">
            <a:avLst/>
          </a:prstGeom>
        </p:spPr>
        <p:txBody>
          <a:bodyPr wrap="square" lIns="0" tIns="0" rIns="0" bIns="0" rtlCol="0" anchor="t">
            <a:spAutoFit/>
          </a:bodyPr>
          <a:lstStyle/>
          <a:p>
            <a:r>
              <a:rPr lang="en-IN" sz="3600">
                <a:solidFill>
                  <a:schemeClr val="tx1">
                    <a:lumMod val="75000"/>
                    <a:lumOff val="25000"/>
                  </a:schemeClr>
                </a:solidFill>
                <a:effectLst/>
                <a:latin typeface="Arial Rounded MT Bold" panose="020F0704030504030204" pitchFamily="34" charset="0"/>
              </a:rPr>
              <a:t>Objectives</a:t>
            </a:r>
            <a:endParaRPr lang="en-US" sz="3600">
              <a:solidFill>
                <a:schemeClr val="lt1"/>
              </a:solidFill>
              <a:latin typeface="Arial Rounded MT Bold" panose="020F0704030504030204" pitchFamily="34" charset="0"/>
            </a:endParaRPr>
          </a:p>
        </p:txBody>
      </p:sp>
      <p:sp>
        <p:nvSpPr>
          <p:cNvPr id="10" name="TextBox 10">
            <a:extLst>
              <a:ext uri="{FF2B5EF4-FFF2-40B4-BE49-F238E27FC236}">
                <a16:creationId xmlns:a16="http://schemas.microsoft.com/office/drawing/2014/main" id="{B01F4A7A-84E9-4B5D-8A38-34399EDA3D60}"/>
              </a:ext>
            </a:extLst>
          </p:cNvPr>
          <p:cNvSpPr txBox="1"/>
          <p:nvPr/>
        </p:nvSpPr>
        <p:spPr>
          <a:xfrm>
            <a:off x="441017" y="1582341"/>
            <a:ext cx="6617008" cy="4231928"/>
          </a:xfrm>
          <a:prstGeom prst="rect">
            <a:avLst/>
          </a:prstGeom>
        </p:spPr>
        <p:txBody>
          <a:bodyPr wrap="square" lIns="0" tIns="0" rIns="0" bIns="0" rtlCol="0" anchor="t">
            <a:spAutoFit/>
          </a:bodyPr>
          <a:lstStyle/>
          <a:p>
            <a:pPr>
              <a:buFont typeface="Arial" panose="020B0604020202020204" pitchFamily="34" charset="0"/>
              <a:buChar char="•"/>
            </a:pPr>
            <a:r>
              <a:rPr lang="en-US" sz="2500">
                <a:latin typeface="Javanese Text" panose="02000000000000000000" pitchFamily="2" charset="0"/>
              </a:rPr>
              <a:t>✅ Identify top-performing products, sales channels, and regions that drive revenue and profitability</a:t>
            </a:r>
          </a:p>
          <a:p>
            <a:pPr>
              <a:buFont typeface="Arial" panose="020B0604020202020204" pitchFamily="34" charset="0"/>
              <a:buChar char="•"/>
            </a:pPr>
            <a:r>
              <a:rPr lang="en-US" sz="2500">
                <a:latin typeface="Javanese Text" panose="02000000000000000000" pitchFamily="2" charset="0"/>
              </a:rPr>
              <a:t>📆 Uncover seasonal trends and detect sales anomalies for better demand forecasting and planning</a:t>
            </a:r>
          </a:p>
          <a:p>
            <a:pPr>
              <a:buFont typeface="Arial" panose="020B0604020202020204" pitchFamily="34" charset="0"/>
              <a:buChar char="•"/>
            </a:pPr>
            <a:r>
              <a:rPr lang="en-US" sz="2500">
                <a:latin typeface="Javanese Text" panose="02000000000000000000" pitchFamily="2" charset="0"/>
              </a:rPr>
              <a:t>⚠️ Spot outliers in pricing and margins that may indicate risks or optimization opportunities</a:t>
            </a:r>
          </a:p>
          <a:p>
            <a:pPr>
              <a:buFont typeface="Arial" panose="020B0604020202020204" pitchFamily="34" charset="0"/>
              <a:buChar char="•"/>
            </a:pPr>
            <a:r>
              <a:rPr lang="en-US" sz="2500">
                <a:latin typeface="Javanese Text" panose="02000000000000000000" pitchFamily="2" charset="0"/>
              </a:rPr>
              <a:t>📊 Inform pricing, promotion, and market expansion strategies using deep sales and margin analysis</a:t>
            </a:r>
          </a:p>
        </p:txBody>
      </p:sp>
      <p:pic>
        <p:nvPicPr>
          <p:cNvPr id="3" name="Picture 2">
            <a:extLst>
              <a:ext uri="{FF2B5EF4-FFF2-40B4-BE49-F238E27FC236}">
                <a16:creationId xmlns:a16="http://schemas.microsoft.com/office/drawing/2014/main" id="{DF9E78D1-EE69-4DC0-80C1-6EB26BF1BDF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934325" y="1172765"/>
            <a:ext cx="3267075" cy="3231173"/>
          </a:xfrm>
          <a:prstGeom prst="rect">
            <a:avLst/>
          </a:prstGeom>
        </p:spPr>
      </p:pic>
    </p:spTree>
    <p:extLst>
      <p:ext uri="{BB962C8B-B14F-4D97-AF65-F5344CB8AC3E}">
        <p14:creationId xmlns:p14="http://schemas.microsoft.com/office/powerpoint/2010/main" val="1540239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4">
            <a:extLst>
              <a:ext uri="{FF2B5EF4-FFF2-40B4-BE49-F238E27FC236}">
                <a16:creationId xmlns:a16="http://schemas.microsoft.com/office/drawing/2014/main" id="{DDEF2927-C8F5-42A7-8BB4-5FAAF23E4285}"/>
              </a:ext>
            </a:extLst>
          </p:cNvPr>
          <p:cNvSpPr txBox="1"/>
          <p:nvPr/>
        </p:nvSpPr>
        <p:spPr>
          <a:xfrm>
            <a:off x="762000" y="486187"/>
            <a:ext cx="10096500" cy="553998"/>
          </a:xfrm>
          <a:prstGeom prst="rect">
            <a:avLst/>
          </a:prstGeom>
        </p:spPr>
        <p:txBody>
          <a:bodyPr wrap="square" lIns="0" tIns="0" rIns="0" bIns="0" rtlCol="0" anchor="t">
            <a:spAutoFit/>
          </a:bodyPr>
          <a:lstStyle/>
          <a:p>
            <a:r>
              <a:rPr lang="en-IN" sz="3600">
                <a:solidFill>
                  <a:schemeClr val="tx1">
                    <a:lumMod val="75000"/>
                    <a:lumOff val="25000"/>
                  </a:schemeClr>
                </a:solidFill>
                <a:effectLst/>
                <a:latin typeface="Arial Rounded MT Bold" panose="020F0704030504030204" pitchFamily="34" charset="0"/>
              </a:rPr>
              <a:t>Raw Dataset Structure -  Before Processing</a:t>
            </a:r>
            <a:endParaRPr lang="en-US" sz="3600">
              <a:solidFill>
                <a:schemeClr val="lt1"/>
              </a:solidFill>
              <a:latin typeface="Arial Rounded MT Bold" panose="020F0704030504030204" pitchFamily="34" charset="0"/>
            </a:endParaRPr>
          </a:p>
        </p:txBody>
      </p:sp>
      <p:pic>
        <p:nvPicPr>
          <p:cNvPr id="6" name="Picture 5">
            <a:extLst>
              <a:ext uri="{FF2B5EF4-FFF2-40B4-BE49-F238E27FC236}">
                <a16:creationId xmlns:a16="http://schemas.microsoft.com/office/drawing/2014/main" id="{FADE0C11-6C7B-4518-A4A4-845622968444}"/>
              </a:ext>
            </a:extLst>
          </p:cNvPr>
          <p:cNvPicPr>
            <a:picLocks noChangeAspect="1"/>
          </p:cNvPicPr>
          <p:nvPr/>
        </p:nvPicPr>
        <p:blipFill>
          <a:blip r:embed="rId2"/>
          <a:stretch>
            <a:fillRect/>
          </a:stretch>
        </p:blipFill>
        <p:spPr>
          <a:xfrm>
            <a:off x="1687438" y="1359990"/>
            <a:ext cx="9045724" cy="4138019"/>
          </a:xfrm>
          <a:prstGeom prst="rect">
            <a:avLst/>
          </a:prstGeom>
          <a:effectLst>
            <a:outerShdw blurRad="76200" dir="13500000" sy="23000" kx="1200000" algn="br" rotWithShape="0">
              <a:prstClr val="black">
                <a:alpha val="20000"/>
              </a:prstClr>
            </a:outerShdw>
          </a:effectLst>
        </p:spPr>
      </p:pic>
      <p:sp>
        <p:nvSpPr>
          <p:cNvPr id="11" name="TextBox 10">
            <a:extLst>
              <a:ext uri="{FF2B5EF4-FFF2-40B4-BE49-F238E27FC236}">
                <a16:creationId xmlns:a16="http://schemas.microsoft.com/office/drawing/2014/main" id="{99FCA750-3A0A-49C9-BEFD-24DDCE2D50D3}"/>
              </a:ext>
            </a:extLst>
          </p:cNvPr>
          <p:cNvSpPr txBox="1"/>
          <p:nvPr/>
        </p:nvSpPr>
        <p:spPr>
          <a:xfrm>
            <a:off x="1404937" y="5817814"/>
            <a:ext cx="8794825" cy="923330"/>
          </a:xfrm>
          <a:prstGeom prst="rect">
            <a:avLst/>
          </a:prstGeom>
          <a:noFill/>
        </p:spPr>
        <p:txBody>
          <a:bodyPr wrap="square">
            <a:spAutoFit/>
          </a:bodyPr>
          <a:lstStyle/>
          <a:p>
            <a:r>
              <a:rPr lang="en-GB" sz="1800">
                <a:solidFill>
                  <a:schemeClr val="tx1">
                    <a:lumMod val="85000"/>
                    <a:lumOff val="15000"/>
                  </a:schemeClr>
                </a:solidFill>
                <a:effectLst/>
                <a:latin typeface="Javanese Text" panose="02000000000000000000" pitchFamily="2" charset="0"/>
                <a:cs typeface="Poppins" panose="020B0604020202020204" charset="0"/>
              </a:rPr>
              <a:t>Sales, products, budgets, customers, regions, and states were spread across unlinked tables. No relationships were defined initially— Pre-processing was required to clean, normalize, and join them for analysis.</a:t>
            </a:r>
            <a:endParaRPr lang="en-IN" sz="1800">
              <a:solidFill>
                <a:schemeClr val="tx1">
                  <a:lumMod val="85000"/>
                  <a:lumOff val="15000"/>
                </a:schemeClr>
              </a:solidFill>
              <a:latin typeface="Javanese Text" panose="02000000000000000000" pitchFamily="2" charset="0"/>
              <a:cs typeface="Poppins" panose="020B0604020202020204" charset="0"/>
            </a:endParaRPr>
          </a:p>
        </p:txBody>
      </p:sp>
    </p:spTree>
    <p:extLst>
      <p:ext uri="{BB962C8B-B14F-4D97-AF65-F5344CB8AC3E}">
        <p14:creationId xmlns:p14="http://schemas.microsoft.com/office/powerpoint/2010/main" val="1678440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4">
            <a:extLst>
              <a:ext uri="{FF2B5EF4-FFF2-40B4-BE49-F238E27FC236}">
                <a16:creationId xmlns:a16="http://schemas.microsoft.com/office/drawing/2014/main" id="{DDEF2927-C8F5-42A7-8BB4-5FAAF23E4285}"/>
              </a:ext>
            </a:extLst>
          </p:cNvPr>
          <p:cNvSpPr txBox="1"/>
          <p:nvPr/>
        </p:nvSpPr>
        <p:spPr>
          <a:xfrm>
            <a:off x="761999" y="486187"/>
            <a:ext cx="8515351" cy="430887"/>
          </a:xfrm>
          <a:prstGeom prst="rect">
            <a:avLst/>
          </a:prstGeom>
        </p:spPr>
        <p:txBody>
          <a:bodyPr wrap="square" lIns="0" tIns="0" rIns="0" bIns="0" rtlCol="0" anchor="t">
            <a:spAutoFit/>
          </a:bodyPr>
          <a:lstStyle/>
          <a:p>
            <a:r>
              <a:rPr lang="en-US" sz="2800" b="0">
                <a:solidFill>
                  <a:srgbClr val="0000FF"/>
                </a:solidFill>
                <a:effectLst/>
                <a:latin typeface="Arial Rounded MT Bold" panose="020F0704030504030204" pitchFamily="34" charset="0"/>
              </a:rPr>
              <a:t>📈</a:t>
            </a:r>
            <a:r>
              <a:rPr lang="en-US" sz="2800" b="1">
                <a:latin typeface="Arial Rounded MT Bold" panose="020F0704030504030204" pitchFamily="34" charset="0"/>
              </a:rPr>
              <a:t>Monthly Sales Trend Analysis</a:t>
            </a:r>
          </a:p>
        </p:txBody>
      </p:sp>
      <p:sp>
        <p:nvSpPr>
          <p:cNvPr id="11" name="TextBox 10">
            <a:extLst>
              <a:ext uri="{FF2B5EF4-FFF2-40B4-BE49-F238E27FC236}">
                <a16:creationId xmlns:a16="http://schemas.microsoft.com/office/drawing/2014/main" id="{99FCA750-3A0A-49C9-BEFD-24DDCE2D50D3}"/>
              </a:ext>
            </a:extLst>
          </p:cNvPr>
          <p:cNvSpPr txBox="1"/>
          <p:nvPr/>
        </p:nvSpPr>
        <p:spPr>
          <a:xfrm>
            <a:off x="761999" y="4603199"/>
            <a:ext cx="10167938" cy="2123658"/>
          </a:xfrm>
          <a:prstGeom prst="rect">
            <a:avLst/>
          </a:prstGeom>
          <a:noFill/>
        </p:spPr>
        <p:txBody>
          <a:bodyPr wrap="square">
            <a:spAutoFit/>
          </a:bodyPr>
          <a:lstStyle/>
          <a:p>
            <a:r>
              <a:rPr lang="en-US" sz="2200" b="1">
                <a:latin typeface="Javanese Text" panose="02000000000000000000" pitchFamily="2" charset="0"/>
              </a:rPr>
              <a:t>📊 Insights</a:t>
            </a:r>
          </a:p>
          <a:p>
            <a:endParaRPr lang="en-US" sz="2200" b="1">
              <a:latin typeface="Javanese Text" panose="02000000000000000000" pitchFamily="2" charset="0"/>
            </a:endParaRPr>
          </a:p>
          <a:p>
            <a:pPr>
              <a:buFont typeface="Arial" panose="020B0604020202020204" pitchFamily="34" charset="0"/>
              <a:buChar char="•"/>
            </a:pPr>
            <a:r>
              <a:rPr lang="en-US" sz="2200" b="1">
                <a:latin typeface="Javanese Text" panose="02000000000000000000" pitchFamily="2" charset="0"/>
              </a:rPr>
              <a:t>📈</a:t>
            </a:r>
            <a:r>
              <a:rPr lang="en-US" sz="2200">
                <a:latin typeface="Javanese Text" panose="02000000000000000000" pitchFamily="2" charset="0"/>
              </a:rPr>
              <a:t> Sales mostly range between $24M and $26M throughout the year.</a:t>
            </a:r>
          </a:p>
          <a:p>
            <a:pPr>
              <a:buFont typeface="Arial" panose="020B0604020202020204" pitchFamily="34" charset="0"/>
              <a:buChar char="•"/>
            </a:pPr>
            <a:r>
              <a:rPr lang="en-US" sz="2200" b="1">
                <a:latin typeface="Javanese Text" panose="02000000000000000000" pitchFamily="2" charset="0"/>
              </a:rPr>
              <a:t>🌞</a:t>
            </a:r>
            <a:r>
              <a:rPr lang="en-US" sz="2200">
                <a:latin typeface="Javanese Text" panose="02000000000000000000" pitchFamily="2" charset="0"/>
              </a:rPr>
              <a:t> Peaks are observed in May–June, showing strong seasonal demand.</a:t>
            </a:r>
          </a:p>
          <a:p>
            <a:pPr>
              <a:buFont typeface="Arial" panose="020B0604020202020204" pitchFamily="34" charset="0"/>
              <a:buChar char="•"/>
            </a:pPr>
            <a:r>
              <a:rPr lang="en-US" sz="2200" b="1">
                <a:latin typeface="Javanese Text" panose="02000000000000000000" pitchFamily="2" charset="0"/>
              </a:rPr>
              <a:t>❄️</a:t>
            </a:r>
            <a:r>
              <a:rPr lang="en-US" sz="2200">
                <a:latin typeface="Javanese Text" panose="02000000000000000000" pitchFamily="2" charset="0"/>
              </a:rPr>
              <a:t> Lows appear in January, likely due to post-holiday slowdown.</a:t>
            </a:r>
          </a:p>
          <a:p>
            <a:pPr>
              <a:buFont typeface="Arial" panose="020B0604020202020204" pitchFamily="34" charset="0"/>
              <a:buChar char="•"/>
            </a:pPr>
            <a:r>
              <a:rPr lang="en-US" sz="2200" b="1">
                <a:latin typeface="Javanese Text" panose="02000000000000000000" pitchFamily="2" charset="0"/>
              </a:rPr>
              <a:t>⚠️</a:t>
            </a:r>
            <a:r>
              <a:rPr lang="en-US" sz="2200">
                <a:latin typeface="Javanese Text" panose="02000000000000000000" pitchFamily="2" charset="0"/>
              </a:rPr>
              <a:t> A sharp drop in early 2017 stands out and may need attention.</a:t>
            </a:r>
          </a:p>
        </p:txBody>
      </p:sp>
      <p:pic>
        <p:nvPicPr>
          <p:cNvPr id="2" name="Picture 1">
            <a:extLst>
              <a:ext uri="{FF2B5EF4-FFF2-40B4-BE49-F238E27FC236}">
                <a16:creationId xmlns:a16="http://schemas.microsoft.com/office/drawing/2014/main" id="{37840546-FCCE-46F0-98D4-8C8AD9C0B36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01763" y="1301233"/>
            <a:ext cx="10167938" cy="2661406"/>
          </a:xfrm>
          <a:prstGeom prst="rect">
            <a:avLst/>
          </a:prstGeom>
          <a:ln w="19050" cmpd="sng">
            <a:noFill/>
            <a:prstDash val="sysDash"/>
          </a:ln>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960465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4">
            <a:extLst>
              <a:ext uri="{FF2B5EF4-FFF2-40B4-BE49-F238E27FC236}">
                <a16:creationId xmlns:a16="http://schemas.microsoft.com/office/drawing/2014/main" id="{DDEF2927-C8F5-42A7-8BB4-5FAAF23E4285}"/>
              </a:ext>
            </a:extLst>
          </p:cNvPr>
          <p:cNvSpPr txBox="1"/>
          <p:nvPr/>
        </p:nvSpPr>
        <p:spPr>
          <a:xfrm>
            <a:off x="761999" y="486187"/>
            <a:ext cx="10058401" cy="430887"/>
          </a:xfrm>
          <a:prstGeom prst="rect">
            <a:avLst/>
          </a:prstGeom>
        </p:spPr>
        <p:txBody>
          <a:bodyPr wrap="square" lIns="0" tIns="0" rIns="0" bIns="0" rtlCol="0" anchor="t">
            <a:spAutoFit/>
          </a:bodyPr>
          <a:lstStyle/>
          <a:p>
            <a:r>
              <a:rPr lang="en-US" sz="2800" b="1">
                <a:latin typeface="Arial Rounded MT Bold" panose="020F0704030504030204" pitchFamily="34" charset="0"/>
              </a:rPr>
              <a:t>🔝 Top 10 Products by Revenue (in Millions)</a:t>
            </a:r>
          </a:p>
        </p:txBody>
      </p:sp>
      <p:sp>
        <p:nvSpPr>
          <p:cNvPr id="11" name="TextBox 10">
            <a:extLst>
              <a:ext uri="{FF2B5EF4-FFF2-40B4-BE49-F238E27FC236}">
                <a16:creationId xmlns:a16="http://schemas.microsoft.com/office/drawing/2014/main" id="{99FCA750-3A0A-49C9-BEFD-24DDCE2D50D3}"/>
              </a:ext>
            </a:extLst>
          </p:cNvPr>
          <p:cNvSpPr txBox="1"/>
          <p:nvPr/>
        </p:nvSpPr>
        <p:spPr>
          <a:xfrm>
            <a:off x="568170" y="4154150"/>
            <a:ext cx="11055659" cy="2893100"/>
          </a:xfrm>
          <a:prstGeom prst="rect">
            <a:avLst/>
          </a:prstGeom>
          <a:noFill/>
        </p:spPr>
        <p:txBody>
          <a:bodyPr wrap="square">
            <a:spAutoFit/>
          </a:bodyPr>
          <a:lstStyle/>
          <a:p>
            <a:r>
              <a:rPr lang="en-US" b="1">
                <a:latin typeface="Javanese Text" panose="02000000000000000000" pitchFamily="2" charset="0"/>
              </a:rPr>
              <a:t>📊 Insights</a:t>
            </a:r>
          </a:p>
          <a:p>
            <a:endParaRPr lang="en-US" b="1">
              <a:latin typeface="Javanese Text" panose="02000000000000000000" pitchFamily="2" charset="0"/>
            </a:endParaRPr>
          </a:p>
          <a:p>
            <a:pPr>
              <a:buFont typeface="Arial" panose="020B0604020202020204" pitchFamily="34" charset="0"/>
              <a:buChar char="•"/>
            </a:pPr>
            <a:r>
              <a:rPr lang="en-US" b="1">
                <a:latin typeface="Javanese Text" panose="02000000000000000000" pitchFamily="2" charset="0"/>
              </a:rPr>
              <a:t>🥇</a:t>
            </a:r>
            <a:r>
              <a:rPr lang="en-US">
                <a:latin typeface="Javanese Text" panose="02000000000000000000" pitchFamily="2" charset="0"/>
              </a:rPr>
              <a:t> Product 26 and Product 25 lead the pack with revenues of 💲118M and 💲110M, far ahead of the rest.</a:t>
            </a:r>
          </a:p>
          <a:p>
            <a:pPr>
              <a:buFont typeface="Arial" panose="020B0604020202020204" pitchFamily="34" charset="0"/>
              <a:buChar char="•"/>
            </a:pPr>
            <a:r>
              <a:rPr lang="en-US" b="1">
                <a:latin typeface="Javanese Text" panose="02000000000000000000" pitchFamily="2" charset="0"/>
              </a:rPr>
              <a:t>📉</a:t>
            </a:r>
            <a:r>
              <a:rPr lang="en-US">
                <a:latin typeface="Javanese Text" panose="02000000000000000000" pitchFamily="2" charset="0"/>
              </a:rPr>
              <a:t> A steep drop follows to Product 13 at 💲78M, then a tight group of mid-tier products ranging between 💲68M–💲75M.</a:t>
            </a:r>
          </a:p>
          <a:p>
            <a:pPr>
              <a:buFont typeface="Arial" panose="020B0604020202020204" pitchFamily="34" charset="0"/>
              <a:buChar char="•"/>
            </a:pPr>
            <a:r>
              <a:rPr lang="en-US" b="1">
                <a:latin typeface="Javanese Text" panose="02000000000000000000" pitchFamily="2" charset="0"/>
              </a:rPr>
              <a:t>🔻</a:t>
            </a:r>
            <a:r>
              <a:rPr lang="en-US">
                <a:latin typeface="Javanese Text" panose="02000000000000000000" pitchFamily="2" charset="0"/>
              </a:rPr>
              <a:t> The bottom four products cluster between 💲52M–💲57M, showing similar performance limitations.</a:t>
            </a:r>
          </a:p>
          <a:p>
            <a:pPr>
              <a:buFont typeface="Arial" panose="020B0604020202020204" pitchFamily="34" charset="0"/>
              <a:buChar char="•"/>
            </a:pPr>
            <a:r>
              <a:rPr lang="en-US" b="1">
                <a:latin typeface="Javanese Text" panose="02000000000000000000" pitchFamily="2" charset="0"/>
              </a:rPr>
              <a:t>🚀</a:t>
            </a:r>
            <a:r>
              <a:rPr lang="en-US">
                <a:latin typeface="Javanese Text" panose="02000000000000000000" pitchFamily="2" charset="0"/>
              </a:rPr>
              <a:t> Action Point:</a:t>
            </a:r>
          </a:p>
          <a:p>
            <a:pPr marL="742950" lvl="1" indent="-285750">
              <a:buFont typeface="Arial" panose="020B0604020202020204" pitchFamily="34" charset="0"/>
              <a:buChar char="•"/>
            </a:pPr>
            <a:r>
              <a:rPr lang="en-US">
                <a:latin typeface="Javanese Text" panose="02000000000000000000" pitchFamily="2" charset="0"/>
              </a:rPr>
              <a:t>Target growth strategies for mid-tier performers.</a:t>
            </a:r>
          </a:p>
          <a:p>
            <a:pPr marL="742950" lvl="1" indent="-285750">
              <a:buFont typeface="Arial" panose="020B0604020202020204" pitchFamily="34" charset="0"/>
              <a:buChar char="•"/>
            </a:pPr>
            <a:r>
              <a:rPr lang="en-US">
                <a:latin typeface="Javanese Text" panose="02000000000000000000" pitchFamily="2" charset="0"/>
              </a:rPr>
              <a:t>Focus on efficiency improvements for the lower performers to boost overall revenue impact.</a:t>
            </a:r>
          </a:p>
          <a:p>
            <a:endParaRPr lang="en-US" sz="2000" b="1">
              <a:latin typeface="Javanese Text" panose="02000000000000000000" pitchFamily="2" charset="0"/>
            </a:endParaRPr>
          </a:p>
        </p:txBody>
      </p:sp>
      <p:pic>
        <p:nvPicPr>
          <p:cNvPr id="2" name="Picture 1">
            <a:extLst>
              <a:ext uri="{FF2B5EF4-FFF2-40B4-BE49-F238E27FC236}">
                <a16:creationId xmlns:a16="http://schemas.microsoft.com/office/drawing/2014/main" id="{37840546-FCCE-46F0-98D4-8C8AD9C0B36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43087" y="1257300"/>
            <a:ext cx="7605714" cy="2727904"/>
          </a:xfrm>
          <a:prstGeom prst="rect">
            <a:avLst/>
          </a:prstGeom>
          <a:ln w="19050" cmpd="sng">
            <a:noFill/>
            <a:prstDash val="sysDash"/>
          </a:ln>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659574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4">
            <a:extLst>
              <a:ext uri="{FF2B5EF4-FFF2-40B4-BE49-F238E27FC236}">
                <a16:creationId xmlns:a16="http://schemas.microsoft.com/office/drawing/2014/main" id="{DDEF2927-C8F5-42A7-8BB4-5FAAF23E4285}"/>
              </a:ext>
            </a:extLst>
          </p:cNvPr>
          <p:cNvSpPr txBox="1"/>
          <p:nvPr/>
        </p:nvSpPr>
        <p:spPr>
          <a:xfrm>
            <a:off x="761999" y="486187"/>
            <a:ext cx="10058401" cy="430887"/>
          </a:xfrm>
          <a:prstGeom prst="rect">
            <a:avLst/>
          </a:prstGeom>
        </p:spPr>
        <p:txBody>
          <a:bodyPr wrap="square" lIns="0" tIns="0" rIns="0" bIns="0" rtlCol="0" anchor="t">
            <a:spAutoFit/>
          </a:bodyPr>
          <a:lstStyle/>
          <a:p>
            <a:r>
              <a:rPr lang="en-US" sz="2800" b="1">
                <a:latin typeface="Arial Rounded MT Bold" panose="020F0704030504030204" pitchFamily="34" charset="0"/>
              </a:rPr>
              <a:t>💹 Top 10 Products by Average Profit Margin</a:t>
            </a:r>
          </a:p>
        </p:txBody>
      </p:sp>
      <p:sp>
        <p:nvSpPr>
          <p:cNvPr id="11" name="TextBox 10">
            <a:extLst>
              <a:ext uri="{FF2B5EF4-FFF2-40B4-BE49-F238E27FC236}">
                <a16:creationId xmlns:a16="http://schemas.microsoft.com/office/drawing/2014/main" id="{99FCA750-3A0A-49C9-BEFD-24DDCE2D50D3}"/>
              </a:ext>
            </a:extLst>
          </p:cNvPr>
          <p:cNvSpPr txBox="1"/>
          <p:nvPr/>
        </p:nvSpPr>
        <p:spPr>
          <a:xfrm>
            <a:off x="694265" y="4134177"/>
            <a:ext cx="11430001" cy="2723823"/>
          </a:xfrm>
          <a:prstGeom prst="rect">
            <a:avLst/>
          </a:prstGeom>
          <a:noFill/>
        </p:spPr>
        <p:txBody>
          <a:bodyPr wrap="square">
            <a:spAutoFit/>
          </a:bodyPr>
          <a:lstStyle/>
          <a:p>
            <a:r>
              <a:rPr lang="en-US" sz="1900" b="1">
                <a:latin typeface="Javanese Text" panose="02000000000000000000" pitchFamily="2" charset="0"/>
              </a:rPr>
              <a:t>📊 Insights</a:t>
            </a:r>
          </a:p>
          <a:p>
            <a:endParaRPr lang="en-US" sz="1900" b="1">
              <a:latin typeface="Javanese Text" panose="02000000000000000000" pitchFamily="2" charset="0"/>
            </a:endParaRPr>
          </a:p>
          <a:p>
            <a:pPr>
              <a:buFont typeface="Arial" panose="020B0604020202020204" pitchFamily="34" charset="0"/>
              <a:buChar char="•"/>
            </a:pPr>
            <a:r>
              <a:rPr lang="en-US" sz="1900" b="1">
                <a:latin typeface="Javanese Text" panose="02000000000000000000" pitchFamily="2" charset="0"/>
              </a:rPr>
              <a:t>🥇</a:t>
            </a:r>
            <a:r>
              <a:rPr lang="en-US" sz="1900">
                <a:latin typeface="Javanese Text" panose="02000000000000000000" pitchFamily="2" charset="0"/>
              </a:rPr>
              <a:t> Products 18 and 28 lead with average profit margins between 💲8.0K–💲8.3K, making them the most profitable items.</a:t>
            </a:r>
          </a:p>
          <a:p>
            <a:pPr>
              <a:buFont typeface="Arial" panose="020B0604020202020204" pitchFamily="34" charset="0"/>
              <a:buChar char="•"/>
            </a:pPr>
            <a:r>
              <a:rPr lang="en-US" sz="1900" b="1">
                <a:latin typeface="Javanese Text" panose="02000000000000000000" pitchFamily="2" charset="0"/>
              </a:rPr>
              <a:t>🥈</a:t>
            </a:r>
            <a:r>
              <a:rPr lang="en-US" sz="1900">
                <a:latin typeface="Javanese Text" panose="02000000000000000000" pitchFamily="2" charset="0"/>
              </a:rPr>
              <a:t> Products 5 and 11 follow closely with margins around 💲7.9K–💲8.0K.</a:t>
            </a:r>
          </a:p>
          <a:p>
            <a:pPr>
              <a:buFont typeface="Arial" panose="020B0604020202020204" pitchFamily="34" charset="0"/>
              <a:buChar char="•"/>
            </a:pPr>
            <a:r>
              <a:rPr lang="en-US" sz="1900" b="1">
                <a:latin typeface="Javanese Text" panose="02000000000000000000" pitchFamily="2" charset="0"/>
              </a:rPr>
              <a:t>⚖️</a:t>
            </a:r>
            <a:r>
              <a:rPr lang="en-US" sz="1900">
                <a:latin typeface="Javanese Text" panose="02000000000000000000" pitchFamily="2" charset="0"/>
              </a:rPr>
              <a:t> Mid-tier performers like Products 12, 26, and 21 show margins in the 💲7.7K–💲7.8K range.</a:t>
            </a:r>
          </a:p>
          <a:p>
            <a:pPr>
              <a:buFont typeface="Arial" panose="020B0604020202020204" pitchFamily="34" charset="0"/>
              <a:buChar char="•"/>
            </a:pPr>
            <a:r>
              <a:rPr lang="en-US" sz="1900" b="1">
                <a:latin typeface="Javanese Text" panose="02000000000000000000" pitchFamily="2" charset="0"/>
              </a:rPr>
              <a:t>🔻</a:t>
            </a:r>
            <a:r>
              <a:rPr lang="en-US" sz="1900">
                <a:latin typeface="Javanese Text" panose="02000000000000000000" pitchFamily="2" charset="0"/>
              </a:rPr>
              <a:t> Bottom performers — Products 4, 16, and 1 — fall slightly lower, between 💲7.4K–💲7.6K.</a:t>
            </a:r>
          </a:p>
          <a:p>
            <a:pPr>
              <a:buFont typeface="Arial" panose="020B0604020202020204" pitchFamily="34" charset="0"/>
              <a:buChar char="•"/>
            </a:pPr>
            <a:r>
              <a:rPr lang="en-US" sz="1900" b="1">
                <a:latin typeface="Javanese Text" panose="02000000000000000000" pitchFamily="2" charset="0"/>
              </a:rPr>
              <a:t>🚀</a:t>
            </a:r>
            <a:r>
              <a:rPr lang="en-US" sz="1900">
                <a:latin typeface="Javanese Text" panose="02000000000000000000" pitchFamily="2" charset="0"/>
              </a:rPr>
              <a:t> Recommendation: Leverage margin strategies from top performers to boost efficiency and profitability across the product line.</a:t>
            </a:r>
          </a:p>
        </p:txBody>
      </p:sp>
      <p:pic>
        <p:nvPicPr>
          <p:cNvPr id="2" name="Picture 1">
            <a:extLst>
              <a:ext uri="{FF2B5EF4-FFF2-40B4-BE49-F238E27FC236}">
                <a16:creationId xmlns:a16="http://schemas.microsoft.com/office/drawing/2014/main" id="{37840546-FCCE-46F0-98D4-8C8AD9C0B36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63765" y="1099886"/>
            <a:ext cx="7254868" cy="3102284"/>
          </a:xfrm>
          <a:prstGeom prst="rect">
            <a:avLst/>
          </a:prstGeom>
          <a:ln w="19050" cmpd="sng">
            <a:noFill/>
            <a:prstDash val="sysDash"/>
          </a:ln>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1144454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4">
            <a:extLst>
              <a:ext uri="{FF2B5EF4-FFF2-40B4-BE49-F238E27FC236}">
                <a16:creationId xmlns:a16="http://schemas.microsoft.com/office/drawing/2014/main" id="{DDEF2927-C8F5-42A7-8BB4-5FAAF23E4285}"/>
              </a:ext>
            </a:extLst>
          </p:cNvPr>
          <p:cNvSpPr txBox="1"/>
          <p:nvPr/>
        </p:nvSpPr>
        <p:spPr>
          <a:xfrm>
            <a:off x="761999" y="486187"/>
            <a:ext cx="10058401" cy="430887"/>
          </a:xfrm>
          <a:prstGeom prst="rect">
            <a:avLst/>
          </a:prstGeom>
        </p:spPr>
        <p:txBody>
          <a:bodyPr wrap="square" lIns="0" tIns="0" rIns="0" bIns="0" rtlCol="0" anchor="t">
            <a:spAutoFit/>
          </a:bodyPr>
          <a:lstStyle/>
          <a:p>
            <a:r>
              <a:rPr lang="en-US" sz="2800" b="1">
                <a:latin typeface="Arial Rounded MT Bold" panose="020F0704030504030204" pitchFamily="34" charset="0"/>
              </a:rPr>
              <a:t>🛍️ Sales by Channel</a:t>
            </a:r>
          </a:p>
        </p:txBody>
      </p:sp>
      <p:sp>
        <p:nvSpPr>
          <p:cNvPr id="11" name="TextBox 10">
            <a:extLst>
              <a:ext uri="{FF2B5EF4-FFF2-40B4-BE49-F238E27FC236}">
                <a16:creationId xmlns:a16="http://schemas.microsoft.com/office/drawing/2014/main" id="{99FCA750-3A0A-49C9-BEFD-24DDCE2D50D3}"/>
              </a:ext>
            </a:extLst>
          </p:cNvPr>
          <p:cNvSpPr txBox="1"/>
          <p:nvPr/>
        </p:nvSpPr>
        <p:spPr>
          <a:xfrm>
            <a:off x="4800599" y="1859339"/>
            <a:ext cx="7162801" cy="4093428"/>
          </a:xfrm>
          <a:prstGeom prst="rect">
            <a:avLst/>
          </a:prstGeom>
          <a:noFill/>
        </p:spPr>
        <p:txBody>
          <a:bodyPr wrap="square">
            <a:spAutoFit/>
          </a:bodyPr>
          <a:lstStyle/>
          <a:p>
            <a:r>
              <a:rPr lang="en-US" sz="2000" b="1">
                <a:latin typeface="Javanese Text" panose="02000000000000000000" pitchFamily="2" charset="0"/>
              </a:rPr>
              <a:t>📊 Insights</a:t>
            </a:r>
          </a:p>
          <a:p>
            <a:r>
              <a:rPr lang="en-US" sz="2000" b="1">
                <a:latin typeface="Javanese Text" panose="02000000000000000000" pitchFamily="2" charset="0"/>
              </a:rPr>
              <a:t> </a:t>
            </a:r>
          </a:p>
          <a:p>
            <a:pPr>
              <a:buFont typeface="Arial" panose="020B0604020202020204" pitchFamily="34" charset="0"/>
              <a:buChar char="•"/>
            </a:pPr>
            <a:r>
              <a:rPr lang="en-US" sz="2000" b="1">
                <a:latin typeface="Javanese Text" panose="02000000000000000000" pitchFamily="2" charset="0"/>
              </a:rPr>
              <a:t>🏪</a:t>
            </a:r>
            <a:r>
              <a:rPr lang="en-US" sz="2000">
                <a:latin typeface="Javanese Text" panose="02000000000000000000" pitchFamily="2" charset="0"/>
              </a:rPr>
              <a:t> Wholesale dominates with 54% of total sales, showing strong reliance on domestic bulk buyers.</a:t>
            </a:r>
          </a:p>
          <a:p>
            <a:pPr>
              <a:buFont typeface="Arial" panose="020B0604020202020204" pitchFamily="34" charset="0"/>
              <a:buChar char="•"/>
            </a:pPr>
            <a:r>
              <a:rPr lang="en-US" sz="2000" b="1">
                <a:latin typeface="Javanese Text" panose="02000000000000000000" pitchFamily="2" charset="0"/>
              </a:rPr>
              <a:t>🔄</a:t>
            </a:r>
            <a:r>
              <a:rPr lang="en-US" sz="2000">
                <a:latin typeface="Javanese Text" panose="02000000000000000000" pitchFamily="2" charset="0"/>
              </a:rPr>
              <a:t> Distributors contribute around 31%, supporting internal market reach.</a:t>
            </a:r>
          </a:p>
          <a:p>
            <a:pPr>
              <a:buFont typeface="Arial" panose="020B0604020202020204" pitchFamily="34" charset="0"/>
              <a:buChar char="•"/>
            </a:pPr>
            <a:r>
              <a:rPr lang="en-US" sz="2000" b="1">
                <a:latin typeface="Javanese Text" panose="02000000000000000000" pitchFamily="2" charset="0"/>
              </a:rPr>
              <a:t>🌍</a:t>
            </a:r>
            <a:r>
              <a:rPr lang="en-US" sz="2000">
                <a:latin typeface="Javanese Text" panose="02000000000000000000" pitchFamily="2" charset="0"/>
              </a:rPr>
              <a:t> Exports make up only 15%, highlighting an opportunity for international growth.</a:t>
            </a:r>
          </a:p>
          <a:p>
            <a:pPr>
              <a:buFont typeface="Arial" panose="020B0604020202020204" pitchFamily="34" charset="0"/>
              <a:buChar char="•"/>
            </a:pPr>
            <a:r>
              <a:rPr lang="en-US" sz="2000" b="1">
                <a:latin typeface="Javanese Text" panose="02000000000000000000" pitchFamily="2" charset="0"/>
              </a:rPr>
              <a:t>🚀</a:t>
            </a:r>
            <a:r>
              <a:rPr lang="en-US" sz="2000">
                <a:latin typeface="Javanese Text" panose="02000000000000000000" pitchFamily="2" charset="0"/>
              </a:rPr>
              <a:t> Recommendation : To reduce dependency on local channels and minimize risk, focus on expanding export efforts through:</a:t>
            </a:r>
          </a:p>
          <a:p>
            <a:pPr marL="742950" lvl="1" indent="-285750">
              <a:buFont typeface="Arial" panose="020B0604020202020204" pitchFamily="34" charset="0"/>
              <a:buChar char="•"/>
            </a:pPr>
            <a:r>
              <a:rPr lang="en-US" sz="2000">
                <a:latin typeface="Javanese Text" panose="02000000000000000000" pitchFamily="2" charset="0"/>
              </a:rPr>
              <a:t>Targeted overseas marketing</a:t>
            </a:r>
          </a:p>
          <a:p>
            <a:pPr marL="742950" lvl="1" indent="-285750">
              <a:buFont typeface="Arial" panose="020B0604020202020204" pitchFamily="34" charset="0"/>
              <a:buChar char="•"/>
            </a:pPr>
            <a:r>
              <a:rPr lang="en-US" sz="2000">
                <a:latin typeface="Javanese Text" panose="02000000000000000000" pitchFamily="2" charset="0"/>
              </a:rPr>
              <a:t>Building strategic international partnerships</a:t>
            </a:r>
          </a:p>
        </p:txBody>
      </p:sp>
      <p:pic>
        <p:nvPicPr>
          <p:cNvPr id="2" name="Picture 1">
            <a:extLst>
              <a:ext uri="{FF2B5EF4-FFF2-40B4-BE49-F238E27FC236}">
                <a16:creationId xmlns:a16="http://schemas.microsoft.com/office/drawing/2014/main" id="{37840546-FCCE-46F0-98D4-8C8AD9C0B36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8298" y="1489382"/>
            <a:ext cx="4432301" cy="4459831"/>
          </a:xfrm>
          <a:prstGeom prst="rect">
            <a:avLst/>
          </a:prstGeom>
          <a:ln w="19050" cmpd="sng">
            <a:noFill/>
            <a:prstDash val="sysDash"/>
          </a:ln>
          <a:effectLst/>
        </p:spPr>
      </p:pic>
    </p:spTree>
    <p:extLst>
      <p:ext uri="{BB962C8B-B14F-4D97-AF65-F5344CB8AC3E}">
        <p14:creationId xmlns:p14="http://schemas.microsoft.com/office/powerpoint/2010/main" val="3375455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TotalTime>
  <Words>1440</Words>
  <Application>Microsoft Office PowerPoint</Application>
  <PresentationFormat>Widescreen</PresentationFormat>
  <Paragraphs>150</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Arial Rounded MT Bold</vt:lpstr>
      <vt:lpstr>Calibri</vt:lpstr>
      <vt:lpstr>Calibri Light</vt:lpstr>
      <vt:lpstr>Forte</vt:lpstr>
      <vt:lpstr>Javanese Text</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dc:creator>
  <cp:lastModifiedBy>SAI</cp:lastModifiedBy>
  <cp:revision>27</cp:revision>
  <dcterms:created xsi:type="dcterms:W3CDTF">2025-07-20T06:48:24Z</dcterms:created>
  <dcterms:modified xsi:type="dcterms:W3CDTF">2025-07-20T12:26:31Z</dcterms:modified>
</cp:coreProperties>
</file>