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35583b2a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35583b2ac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435583b2ac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35583b2ac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35583b2ac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435583b2ac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35583b2ac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35583b2ac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435583b2ac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35583b2ac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35583b2ac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435583b2ac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35583b2a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35583b2a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435583b2a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35583b2ac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35583b2ac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435583b2ac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2"/>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Georgia"/>
                <a:ea typeface="Georgia"/>
                <a:cs typeface="Georgia"/>
                <a:sym typeface="Georgia"/>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2"/>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University at Buffalo, The State University of New York logo" id="17" name="Google Shape;17;p2"/>
          <p:cNvPicPr preferRelativeResize="0"/>
          <p:nvPr/>
        </p:nvPicPr>
        <p:blipFill rotWithShape="1">
          <a:blip r:embed="rId3">
            <a:alphaModFix/>
          </a:blip>
          <a:srcRect b="0" l="0" r="0" t="0"/>
          <a:stretch/>
        </p:blipFill>
        <p:spPr>
          <a:xfrm>
            <a:off x="660400" y="6041226"/>
            <a:ext cx="4800600" cy="3560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52" name="Shape 52"/>
        <p:cNvGrpSpPr/>
        <p:nvPr/>
      </p:nvGrpSpPr>
      <p:grpSpPr>
        <a:xfrm>
          <a:off x="0" y="0"/>
          <a:ext cx="0" cy="0"/>
          <a:chOff x="0" y="0"/>
          <a:chExt cx="0" cy="0"/>
        </a:xfrm>
      </p:grpSpPr>
      <p:sp>
        <p:nvSpPr>
          <p:cNvPr id="53" name="Google Shape;53;p11"/>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1"/>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1"/>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56" name="Google Shape;56;p11"/>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57" name="Google Shape;57;p11"/>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58" name="Google Shape;58;p1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59" name="Shape 59"/>
        <p:cNvGrpSpPr/>
        <p:nvPr/>
      </p:nvGrpSpPr>
      <p:grpSpPr>
        <a:xfrm>
          <a:off x="0" y="0"/>
          <a:ext cx="0" cy="0"/>
          <a:chOff x="0" y="0"/>
          <a:chExt cx="0" cy="0"/>
        </a:xfrm>
      </p:grpSpPr>
      <p:sp>
        <p:nvSpPr>
          <p:cNvPr id="60" name="Google Shape;60;p1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p:nvPr>
            <p:ph idx="2" type="pic"/>
          </p:nvPr>
        </p:nvSpPr>
        <p:spPr>
          <a:xfrm>
            <a:off x="0" y="927100"/>
            <a:ext cx="12192000" cy="5930900"/>
          </a:xfrm>
          <a:prstGeom prst="rect">
            <a:avLst/>
          </a:prstGeom>
          <a:solidFill>
            <a:srgbClr val="BFBFBF"/>
          </a:solidFill>
          <a:ln>
            <a:noFill/>
          </a:ln>
        </p:spPr>
      </p:sp>
      <p:sp>
        <p:nvSpPr>
          <p:cNvPr id="62" name="Google Shape;62;p1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63" name="Shape 63"/>
        <p:cNvGrpSpPr/>
        <p:nvPr/>
      </p:nvGrpSpPr>
      <p:grpSpPr>
        <a:xfrm>
          <a:off x="0" y="0"/>
          <a:ext cx="0" cy="0"/>
          <a:chOff x="0" y="0"/>
          <a:chExt cx="0" cy="0"/>
        </a:xfrm>
      </p:grpSpPr>
      <p:sp>
        <p:nvSpPr>
          <p:cNvPr id="64" name="Google Shape;64;p13"/>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3"/>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3"/>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1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18" name="Shape 18"/>
        <p:cNvGrpSpPr/>
        <p:nvPr/>
      </p:nvGrpSpPr>
      <p:grpSpPr>
        <a:xfrm>
          <a:off x="0" y="0"/>
          <a:ext cx="0" cy="0"/>
          <a:chOff x="0" y="0"/>
          <a:chExt cx="0" cy="0"/>
        </a:xfrm>
      </p:grpSpPr>
      <p:sp>
        <p:nvSpPr>
          <p:cNvPr id="19" name="Google Shape;19;p3"/>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4"/>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26" name="Google Shape;26;p4"/>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31" name="Shape 31"/>
        <p:cNvGrpSpPr/>
        <p:nvPr/>
      </p:nvGrpSpPr>
      <p:grpSpPr>
        <a:xfrm>
          <a:off x="0" y="0"/>
          <a:ext cx="0" cy="0"/>
          <a:chOff x="0" y="0"/>
          <a:chExt cx="0" cy="0"/>
        </a:xfrm>
      </p:grpSpPr>
      <p:sp>
        <p:nvSpPr>
          <p:cNvPr id="32" name="Google Shape;32;p6"/>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7"/>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7"/>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7"/>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47" name="Shape 47"/>
        <p:cNvGrpSpPr/>
        <p:nvPr/>
      </p:nvGrpSpPr>
      <p:grpSpPr>
        <a:xfrm>
          <a:off x="0" y="0"/>
          <a:ext cx="0" cy="0"/>
          <a:chOff x="0" y="0"/>
          <a:chExt cx="0" cy="0"/>
        </a:xfrm>
      </p:grpSpPr>
      <p:sp>
        <p:nvSpPr>
          <p:cNvPr id="48" name="Google Shape;48;p10"/>
          <p:cNvSpPr/>
          <p:nvPr>
            <p:ph idx="2" type="pic"/>
          </p:nvPr>
        </p:nvSpPr>
        <p:spPr>
          <a:xfrm>
            <a:off x="5098566" y="927100"/>
            <a:ext cx="7093434" cy="5930900"/>
          </a:xfrm>
          <a:prstGeom prst="rect">
            <a:avLst/>
          </a:prstGeom>
          <a:solidFill>
            <a:srgbClr val="BFBFBF"/>
          </a:solidFill>
          <a:ln>
            <a:noFill/>
          </a:ln>
        </p:spPr>
      </p:sp>
      <p:sp>
        <p:nvSpPr>
          <p:cNvPr id="49" name="Google Shape;49;p10"/>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0"/>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descr="University at Buffalo, The State University of New York logo" id="12" name="Google Shape;12;p1"/>
          <p:cNvPicPr preferRelativeResize="0"/>
          <p:nvPr/>
        </p:nvPicPr>
        <p:blipFill rotWithShape="1">
          <a:blip r:embed="rId2">
            <a:alphaModFix/>
          </a:blip>
          <a:srcRect b="0" l="0" r="0" t="0"/>
          <a:stretch/>
        </p:blipFill>
        <p:spPr>
          <a:xfrm>
            <a:off x="355600" y="321146"/>
            <a:ext cx="4800600" cy="356029"/>
          </a:xfrm>
          <a:prstGeom prst="rect">
            <a:avLst/>
          </a:prstGeom>
          <a:noFill/>
          <a:ln>
            <a:noFill/>
          </a:ln>
        </p:spPr>
      </p:pic>
      <p:sp>
        <p:nvSpPr>
          <p:cNvPr id="13" name="Google Shape;13;p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658368" y="645741"/>
            <a:ext cx="6638544" cy="2386584"/>
          </a:xfrm>
          <a:prstGeom prst="rect">
            <a:avLst/>
          </a:prstGeom>
          <a:noFill/>
          <a:ln>
            <a:noFill/>
          </a:ln>
        </p:spPr>
        <p:txBody>
          <a:bodyPr anchorCtr="0" anchor="ctr"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IMDb DATABASE </a:t>
            </a:r>
            <a:endParaRPr/>
          </a:p>
        </p:txBody>
      </p:sp>
      <p:sp>
        <p:nvSpPr>
          <p:cNvPr id="73" name="Google Shape;73;p14"/>
          <p:cNvSpPr txBox="1"/>
          <p:nvPr>
            <p:ph idx="1" type="body"/>
          </p:nvPr>
        </p:nvSpPr>
        <p:spPr>
          <a:xfrm>
            <a:off x="235125" y="3394173"/>
            <a:ext cx="7061700" cy="3346200"/>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a:t>Team 12 members:</a:t>
            </a:r>
            <a:endParaRPr/>
          </a:p>
          <a:p>
            <a:pPr indent="-441960" lvl="0" marL="457200" rtl="0" algn="l">
              <a:lnSpc>
                <a:spcPct val="130000"/>
              </a:lnSpc>
              <a:spcBef>
                <a:spcPts val="0"/>
              </a:spcBef>
              <a:spcAft>
                <a:spcPts val="0"/>
              </a:spcAft>
              <a:buSzPts val="3360"/>
              <a:buAutoNum type="arabicParenR"/>
            </a:pPr>
            <a:r>
              <a:rPr lang="en-US"/>
              <a:t>Prem Salina (premsali) </a:t>
            </a:r>
            <a:endParaRPr/>
          </a:p>
          <a:p>
            <a:pPr indent="-441960" lvl="0" marL="457200" rtl="0" algn="l">
              <a:lnSpc>
                <a:spcPct val="130000"/>
              </a:lnSpc>
              <a:spcBef>
                <a:spcPts val="0"/>
              </a:spcBef>
              <a:spcAft>
                <a:spcPts val="0"/>
              </a:spcAft>
              <a:buSzPts val="3360"/>
              <a:buAutoNum type="arabicParenR"/>
            </a:pPr>
            <a:r>
              <a:rPr lang="en-US"/>
              <a:t>Rohith Varma Palukuri (rpalukur)</a:t>
            </a:r>
            <a:endParaRPr/>
          </a:p>
          <a:p>
            <a:pPr indent="-441960" lvl="0" marL="457200" rtl="0" algn="l">
              <a:lnSpc>
                <a:spcPct val="130000"/>
              </a:lnSpc>
              <a:spcBef>
                <a:spcPts val="0"/>
              </a:spcBef>
              <a:spcAft>
                <a:spcPts val="0"/>
              </a:spcAft>
              <a:buSzPts val="3360"/>
              <a:buAutoNum type="arabicParenR"/>
            </a:pPr>
            <a:r>
              <a:rPr lang="en-US"/>
              <a:t>Sai Kiran Mundra (smundra)</a:t>
            </a:r>
            <a:endParaRPr/>
          </a:p>
          <a:p>
            <a:pPr indent="0" lvl="0" marL="0" rtl="0" algn="l">
              <a:lnSpc>
                <a:spcPct val="130000"/>
              </a:lnSpc>
              <a:spcBef>
                <a:spcPts val="600"/>
              </a:spcBef>
              <a:spcAft>
                <a:spcPts val="0"/>
              </a:spcAft>
              <a:buSzPts val="3360"/>
              <a:buNone/>
            </a:pPr>
            <a:r>
              <a:t/>
            </a:r>
            <a:endParaRPr/>
          </a:p>
          <a:p>
            <a:pPr indent="0" lvl="0" marL="0" rtl="0" algn="l">
              <a:lnSpc>
                <a:spcPct val="130000"/>
              </a:lnSpc>
              <a:spcBef>
                <a:spcPts val="600"/>
              </a:spcBef>
              <a:spcAft>
                <a:spcPts val="0"/>
              </a:spcAft>
              <a:buSzPts val="336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ATTRIBUTES DESCRIPTION </a:t>
            </a:r>
            <a:endParaRPr/>
          </a:p>
        </p:txBody>
      </p:sp>
      <p:sp>
        <p:nvSpPr>
          <p:cNvPr id="137" name="Google Shape;137;p2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23"/>
          <p:cNvSpPr txBox="1"/>
          <p:nvPr/>
        </p:nvSpPr>
        <p:spPr>
          <a:xfrm>
            <a:off x="671225" y="2368325"/>
            <a:ext cx="109425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t>Title_Ratings:</a:t>
            </a:r>
            <a:r>
              <a:rPr lang="en-US" sz="2200"/>
              <a:t> </a:t>
            </a:r>
            <a:endParaRPr sz="2200"/>
          </a:p>
          <a:p>
            <a:pPr indent="0" lvl="0" marL="0" rtl="0" algn="l">
              <a:spcBef>
                <a:spcPts val="0"/>
              </a:spcBef>
              <a:spcAft>
                <a:spcPts val="0"/>
              </a:spcAft>
              <a:buNone/>
            </a:pPr>
            <a:r>
              <a:rPr lang="en-US" sz="2200"/>
              <a:t>This table contains the IMDB ratings and votes polled by audience for different titles. </a:t>
            </a:r>
            <a:endParaRPr sz="2200"/>
          </a:p>
          <a:p>
            <a:pPr indent="0" lvl="0" marL="0" rtl="0" algn="l">
              <a:spcBef>
                <a:spcPts val="0"/>
              </a:spcBef>
              <a:spcAft>
                <a:spcPts val="0"/>
              </a:spcAft>
              <a:buNone/>
            </a:pPr>
            <a:r>
              <a:rPr lang="en-US" sz="2200"/>
              <a:t>• tconst (string) → alphanumeric unique identifier of the title. </a:t>
            </a:r>
            <a:endParaRPr sz="2200"/>
          </a:p>
          <a:p>
            <a:pPr indent="0" lvl="0" marL="0" rtl="0" algn="l">
              <a:spcBef>
                <a:spcPts val="0"/>
              </a:spcBef>
              <a:spcAft>
                <a:spcPts val="0"/>
              </a:spcAft>
              <a:buNone/>
            </a:pPr>
            <a:r>
              <a:rPr lang="en-US" sz="2200"/>
              <a:t>• averageRating → weighted average of all the individual user ratings. </a:t>
            </a:r>
            <a:endParaRPr sz="2200"/>
          </a:p>
          <a:p>
            <a:pPr indent="0" lvl="0" marL="0" rtl="0" algn="l">
              <a:spcBef>
                <a:spcPts val="0"/>
              </a:spcBef>
              <a:spcAft>
                <a:spcPts val="0"/>
              </a:spcAft>
              <a:buNone/>
            </a:pPr>
            <a:r>
              <a:rPr lang="en-US" sz="2200"/>
              <a:t>• numVotes → number of votes the title has received.</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ATTRIBUTES DESCRIPTION </a:t>
            </a:r>
            <a:endParaRPr/>
          </a:p>
        </p:txBody>
      </p:sp>
      <p:sp>
        <p:nvSpPr>
          <p:cNvPr id="144" name="Google Shape;144;p2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 name="Google Shape;145;p24"/>
          <p:cNvSpPr txBox="1"/>
          <p:nvPr/>
        </p:nvSpPr>
        <p:spPr>
          <a:xfrm>
            <a:off x="633250" y="2444300"/>
            <a:ext cx="10942500" cy="3875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US" sz="2200"/>
              <a:t>Crew_Basic_Info: </a:t>
            </a:r>
            <a:endParaRPr b="1" sz="2200"/>
          </a:p>
          <a:p>
            <a:pPr indent="0" lvl="0" marL="0" rtl="0" algn="l">
              <a:spcBef>
                <a:spcPts val="0"/>
              </a:spcBef>
              <a:spcAft>
                <a:spcPts val="0"/>
              </a:spcAft>
              <a:buNone/>
            </a:pPr>
            <a:r>
              <a:rPr lang="en-US" sz="2200"/>
              <a:t>This table contains information related to crew members of the movie or TV show. </a:t>
            </a:r>
            <a:endParaRPr sz="2200"/>
          </a:p>
          <a:p>
            <a:pPr indent="0" lvl="0" marL="0" rtl="0" algn="l">
              <a:spcBef>
                <a:spcPts val="0"/>
              </a:spcBef>
              <a:spcAft>
                <a:spcPts val="0"/>
              </a:spcAft>
              <a:buNone/>
            </a:pPr>
            <a:r>
              <a:rPr lang="en-US" sz="2200"/>
              <a:t>• nconst (string) → alphanumeric unique identifier of the name/person. </a:t>
            </a:r>
            <a:endParaRPr sz="2200"/>
          </a:p>
          <a:p>
            <a:pPr indent="0" lvl="0" marL="0" rtl="0" algn="l">
              <a:spcBef>
                <a:spcPts val="0"/>
              </a:spcBef>
              <a:spcAft>
                <a:spcPts val="0"/>
              </a:spcAft>
              <a:buNone/>
            </a:pPr>
            <a:r>
              <a:rPr lang="en-US" sz="2200"/>
              <a:t>• primaryName (string) → name by which the person is most often credited. </a:t>
            </a:r>
            <a:endParaRPr sz="2200"/>
          </a:p>
          <a:p>
            <a:pPr indent="0" lvl="0" marL="0" rtl="0" algn="l">
              <a:spcBef>
                <a:spcPts val="0"/>
              </a:spcBef>
              <a:spcAft>
                <a:spcPts val="0"/>
              </a:spcAft>
              <a:buNone/>
            </a:pPr>
            <a:r>
              <a:rPr lang="en-US" sz="2200"/>
              <a:t>• birthYear → in YYYY format. </a:t>
            </a:r>
            <a:endParaRPr sz="2200"/>
          </a:p>
          <a:p>
            <a:pPr indent="0" lvl="0" marL="0" rtl="0" algn="l">
              <a:spcBef>
                <a:spcPts val="0"/>
              </a:spcBef>
              <a:spcAft>
                <a:spcPts val="0"/>
              </a:spcAft>
              <a:buNone/>
            </a:pPr>
            <a:r>
              <a:rPr lang="en-US" sz="2200"/>
              <a:t>• deathYear → in YYYY format if applicable, else '\N'.</a:t>
            </a:r>
            <a:endParaRPr sz="2200"/>
          </a:p>
          <a:p>
            <a:pPr indent="0" lvl="0" marL="0" rtl="0" algn="l">
              <a:spcBef>
                <a:spcPts val="0"/>
              </a:spcBef>
              <a:spcAft>
                <a:spcPts val="0"/>
              </a:spcAft>
              <a:buNone/>
            </a:pPr>
            <a:r>
              <a:rPr lang="en-US" sz="2200"/>
              <a:t>• primaryProfession (array of strings) → the top-3 professions of the person. </a:t>
            </a:r>
            <a:endParaRPr sz="2200"/>
          </a:p>
          <a:p>
            <a:pPr indent="0" lvl="0" marL="0" rtl="0" algn="l">
              <a:spcBef>
                <a:spcPts val="0"/>
              </a:spcBef>
              <a:spcAft>
                <a:spcPts val="0"/>
              </a:spcAft>
              <a:buNone/>
            </a:pPr>
            <a:r>
              <a:rPr lang="en-US" sz="2200"/>
              <a:t>• knownForTitles (array of tconsts) → titles the person is known for.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85665" y="1008727"/>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BCNF PROOF</a:t>
            </a:r>
            <a:endParaRPr/>
          </a:p>
        </p:txBody>
      </p:sp>
      <p:sp>
        <p:nvSpPr>
          <p:cNvPr id="151" name="Google Shape;151;p2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25"/>
          <p:cNvSpPr txBox="1"/>
          <p:nvPr/>
        </p:nvSpPr>
        <p:spPr>
          <a:xfrm>
            <a:off x="208175" y="1599650"/>
            <a:ext cx="10942500" cy="56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The functional dependencies and normalization for each relation in our database is explained below: </a:t>
            </a:r>
            <a:endParaRPr sz="2000"/>
          </a:p>
          <a:p>
            <a:pPr indent="0" lvl="0" marL="0" rtl="0" algn="l">
              <a:spcBef>
                <a:spcPts val="0"/>
              </a:spcBef>
              <a:spcAft>
                <a:spcPts val="0"/>
              </a:spcAft>
              <a:buNone/>
            </a:pPr>
            <a:r>
              <a:rPr lang="en-US" sz="2000"/>
              <a:t>• Let us consider one relation which completely explains the Normalization of our database. </a:t>
            </a:r>
            <a:endParaRPr sz="2000"/>
          </a:p>
          <a:p>
            <a:pPr indent="0" lvl="0" marL="0" rtl="0" algn="l">
              <a:spcBef>
                <a:spcPts val="0"/>
              </a:spcBef>
              <a:spcAft>
                <a:spcPts val="0"/>
              </a:spcAft>
              <a:buNone/>
            </a:pPr>
            <a:r>
              <a:rPr lang="en-US" sz="2000"/>
              <a:t>• Functional Dependencies of the Relation is : {title_id → title_name, title_type, primary_title, gender, original_title}. </a:t>
            </a:r>
            <a:endParaRPr sz="2000"/>
          </a:p>
          <a:p>
            <a:pPr indent="0" lvl="0" marL="0" rtl="0" algn="l">
              <a:spcBef>
                <a:spcPts val="0"/>
              </a:spcBef>
              <a:spcAft>
                <a:spcPts val="0"/>
              </a:spcAft>
              <a:buNone/>
            </a:pPr>
            <a:r>
              <a:rPr lang="en-US" sz="2000"/>
              <a:t>• As we can observe the above relation consists of atomic values and has no dependent multi-valued attributes associated with it, we can say that the above realtion is in 1NF. </a:t>
            </a:r>
            <a:endParaRPr sz="2000"/>
          </a:p>
          <a:p>
            <a:pPr indent="0" lvl="0" marL="0" rtl="0" algn="l">
              <a:spcBef>
                <a:spcPts val="0"/>
              </a:spcBef>
              <a:spcAft>
                <a:spcPts val="0"/>
              </a:spcAft>
              <a:buNone/>
            </a:pPr>
            <a:r>
              <a:rPr lang="en-US" sz="2000"/>
              <a:t>• In the above functional dependency, the primary key is title_id. Primary attribute is therefore title_id. And title_name, title_type, original_title, gender are non-prime attributes. The relation is in 2NF as there are no partial dependencies between non-prime and prime attributes. </a:t>
            </a:r>
            <a:endParaRPr sz="2000"/>
          </a:p>
          <a:p>
            <a:pPr indent="0" lvl="0" marL="0" rtl="0" algn="l">
              <a:spcBef>
                <a:spcPts val="0"/>
              </a:spcBef>
              <a:spcAft>
                <a:spcPts val="0"/>
              </a:spcAft>
              <a:buNone/>
            </a:pPr>
            <a:r>
              <a:rPr lang="en-US" sz="2000"/>
              <a:t>• As the relation is in 2NF and there are no transitive dependencies between the non-prime and prime attributes we can conclude that the relation is in 3NF. </a:t>
            </a:r>
            <a:endParaRPr sz="2000"/>
          </a:p>
          <a:p>
            <a:pPr indent="0" lvl="0" marL="0" rtl="0" algn="l">
              <a:spcBef>
                <a:spcPts val="0"/>
              </a:spcBef>
              <a:spcAft>
                <a:spcPts val="0"/>
              </a:spcAft>
              <a:buNone/>
            </a:pPr>
            <a:r>
              <a:rPr lang="en-US" sz="2000"/>
              <a:t>• The dependent attribute set is a super key as it uniquely identifies the dataset. Therefore, in the above functional dependency the attribute set is a super key. Hence, the above relation is in BCNF.</a:t>
            </a:r>
            <a:endParaRPr sz="2000"/>
          </a:p>
          <a:p>
            <a:pPr indent="0" lvl="0" marL="0" rtl="0" algn="l">
              <a:spcBef>
                <a:spcPts val="0"/>
              </a:spcBef>
              <a:spcAft>
                <a:spcPts val="0"/>
              </a:spcAft>
              <a:buNone/>
            </a:pPr>
            <a:r>
              <a:rPr lang="en-US" sz="2000"/>
              <a:t>• All the relations in this database satisfies the normalization and follows the BCNF.</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192460" y="994519"/>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Times New Roman"/>
              <a:buNone/>
            </a:pPr>
            <a:r>
              <a:rPr b="1" lang="en-US" sz="3600">
                <a:latin typeface="Times New Roman"/>
                <a:ea typeface="Times New Roman"/>
                <a:cs typeface="Times New Roman"/>
                <a:sym typeface="Times New Roman"/>
              </a:rPr>
              <a:t>Data Insertion</a:t>
            </a:r>
            <a:endParaRPr/>
          </a:p>
        </p:txBody>
      </p:sp>
      <p:sp>
        <p:nvSpPr>
          <p:cNvPr id="158" name="Google Shape;158;p26"/>
          <p:cNvSpPr txBox="1"/>
          <p:nvPr>
            <p:ph idx="1" type="body"/>
          </p:nvPr>
        </p:nvSpPr>
        <p:spPr>
          <a:xfrm>
            <a:off x="87975" y="1487175"/>
            <a:ext cx="11302800" cy="5630400"/>
          </a:xfrm>
          <a:prstGeom prst="rect">
            <a:avLst/>
          </a:prstGeom>
          <a:noFill/>
          <a:ln>
            <a:noFill/>
          </a:ln>
        </p:spPr>
        <p:txBody>
          <a:bodyPr anchorCtr="0" anchor="t" bIns="45700" lIns="91425" spcFirstLastPara="1" rIns="91425" wrap="square" tIns="45700">
            <a:noAutofit/>
          </a:bodyPr>
          <a:lstStyle/>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Below are the steps we followed to implement the IMDb database: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1. Create a database server called IMDb.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2. Create 7 different tables using create queries as mentioned in the Create.sql file.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3. Load the data files from local into the created tables using the following commands.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All the create table queries are mentioned in the Create.sql file.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All the load data queries are mentioned in the Load.sql file.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All the SQL queries tested on the database are mentioned in the Queries.sql file.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All the csv formatted data files mentioned in the .dat file.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Below are the queries we used to load the data into the database.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copy Title_Information FROM 'C:\Users\Public\title_akas.csv' with csv header;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copy Title_Basic_Info FROM 'C:\Users\Public\title_basics.csv' with csv header;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copy Title_Crew_Info FROM 'C:\Users\Public\title_crew.csv' with csv header;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copy Title_Episode_Info FROM 'C:\Users\Public\title_episode.csv' with csv header;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copy Title_Principal_Cast FROM 'C:\Users\Public\title_principals.csv' with csv header;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copy Title_Ratings FROM 'C:\Users\Public\title_ratings.csv' with csv header; </a:t>
            </a:r>
            <a:endParaRPr b="1" sz="1600">
              <a:latin typeface="Times New Roman"/>
              <a:ea typeface="Times New Roman"/>
              <a:cs typeface="Times New Roman"/>
              <a:sym typeface="Times New Roman"/>
            </a:endParaRPr>
          </a:p>
          <a:p>
            <a:pPr indent="0" lvl="0" marL="73660" marR="114935" rtl="0" algn="l">
              <a:lnSpc>
                <a:spcPct val="130000"/>
              </a:lnSpc>
              <a:spcBef>
                <a:spcPts val="0"/>
              </a:spcBef>
              <a:spcAft>
                <a:spcPts val="0"/>
              </a:spcAft>
              <a:buSzPts val="2160"/>
              <a:buNone/>
            </a:pPr>
            <a:r>
              <a:rPr b="1" lang="en-US" sz="1600">
                <a:latin typeface="Times New Roman"/>
                <a:ea typeface="Times New Roman"/>
                <a:cs typeface="Times New Roman"/>
                <a:sym typeface="Times New Roman"/>
              </a:rPr>
              <a:t>copy Crew_Basic_Info FROM 'C:\Users\Public\name_basics.csv' with csv header;</a:t>
            </a:r>
            <a:endParaRPr sz="1600"/>
          </a:p>
          <a:p>
            <a:pPr indent="-91440" lvl="0" marL="228600" rtl="0" algn="l">
              <a:lnSpc>
                <a:spcPct val="130000"/>
              </a:lnSpc>
              <a:spcBef>
                <a:spcPts val="600"/>
              </a:spcBef>
              <a:spcAft>
                <a:spcPts val="0"/>
              </a:spcAft>
              <a:buSzPts val="2160"/>
              <a:buNone/>
            </a:pPr>
            <a:r>
              <a:t/>
            </a:r>
            <a:endParaRPr sz="1700"/>
          </a:p>
        </p:txBody>
      </p:sp>
      <p:sp>
        <p:nvSpPr>
          <p:cNvPr id="159" name="Google Shape;159;p2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510425" y="3301554"/>
            <a:ext cx="10515600" cy="75713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4800"/>
              <a:buFont typeface="Times New Roman"/>
              <a:buNone/>
            </a:pPr>
            <a:r>
              <a:rPr lang="en-US" sz="4800">
                <a:latin typeface="Times New Roman"/>
                <a:ea typeface="Times New Roman"/>
                <a:cs typeface="Times New Roman"/>
                <a:sym typeface="Times New Roman"/>
              </a:rPr>
              <a:t>SQL Queries</a:t>
            </a:r>
            <a:endParaRPr sz="4800"/>
          </a:p>
        </p:txBody>
      </p:sp>
      <p:sp>
        <p:nvSpPr>
          <p:cNvPr id="165" name="Google Shape;165;p2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566928" y="1499616"/>
            <a:ext cx="10515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Basic SQL queries</a:t>
            </a:r>
            <a:endParaRPr/>
          </a:p>
        </p:txBody>
      </p:sp>
      <p:sp>
        <p:nvSpPr>
          <p:cNvPr id="172" name="Google Shape;172;p28"/>
          <p:cNvSpPr txBox="1"/>
          <p:nvPr>
            <p:ph idx="1" type="body"/>
          </p:nvPr>
        </p:nvSpPr>
        <p:spPr>
          <a:xfrm>
            <a:off x="566925" y="2185425"/>
            <a:ext cx="10400700" cy="43812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1" lang="en-US"/>
              <a:t>Insert a row </a:t>
            </a:r>
            <a:endParaRPr b="1"/>
          </a:p>
          <a:p>
            <a:pPr indent="0" lvl="0" marL="0" rtl="0" algn="l">
              <a:spcBef>
                <a:spcPts val="600"/>
              </a:spcBef>
              <a:spcAft>
                <a:spcPts val="0"/>
              </a:spcAft>
              <a:buNone/>
            </a:pPr>
            <a:r>
              <a:rPr lang="en-US"/>
              <a:t>INSERT INTO public.crew_basic_info( nconst, primaryname, birthyear, deathyear, primaryprofession, knownfortitles) VALUES ('nm00999999', 'test', 1023, 2013, 'actor', 'tt053137'); </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US"/>
              <a:t>Update a row </a:t>
            </a:r>
            <a:endParaRPr b="1"/>
          </a:p>
          <a:p>
            <a:pPr indent="0" lvl="0" marL="0" rtl="0" algn="l">
              <a:spcBef>
                <a:spcPts val="600"/>
              </a:spcBef>
              <a:spcAft>
                <a:spcPts val="0"/>
              </a:spcAft>
              <a:buNone/>
            </a:pPr>
            <a:r>
              <a:rPr lang="en-US"/>
              <a:t>UPDATE public.crew_basic_info SET primaryname='asdfgh' WHERE nconst = 'nm0000008'; select * from public.crew_basic_info WHERE nconst = 'nm0000008'; </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US"/>
              <a:t>Delete a row </a:t>
            </a:r>
            <a:endParaRPr b="1"/>
          </a:p>
          <a:p>
            <a:pPr indent="0" lvl="0" marL="0" rtl="0" algn="l">
              <a:spcBef>
                <a:spcPts val="600"/>
              </a:spcBef>
              <a:spcAft>
                <a:spcPts val="0"/>
              </a:spcAft>
              <a:buNone/>
            </a:pPr>
            <a:r>
              <a:rPr lang="en-US"/>
              <a:t>DELETE FROM public.crew_basic_info WHERE nconst='nm00999999';</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566928" y="986691"/>
            <a:ext cx="10515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Select Queries</a:t>
            </a:r>
            <a:endParaRPr/>
          </a:p>
        </p:txBody>
      </p:sp>
      <p:sp>
        <p:nvSpPr>
          <p:cNvPr id="179" name="Google Shape;179;p29"/>
          <p:cNvSpPr txBox="1"/>
          <p:nvPr>
            <p:ph idx="1" type="body"/>
          </p:nvPr>
        </p:nvSpPr>
        <p:spPr>
          <a:xfrm>
            <a:off x="566925" y="1577700"/>
            <a:ext cx="11483700" cy="51600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1" lang="en-US"/>
              <a:t>How many different types of titles are there in the database? </a:t>
            </a:r>
            <a:endParaRPr b="1"/>
          </a:p>
          <a:p>
            <a:pPr indent="0" lvl="0" marL="0" rtl="0" algn="l">
              <a:spcBef>
                <a:spcPts val="600"/>
              </a:spcBef>
              <a:spcAft>
                <a:spcPts val="0"/>
              </a:spcAft>
              <a:buNone/>
            </a:pPr>
            <a:r>
              <a:rPr lang="en-US"/>
              <a:t>SELECT B.titletype, COUNT(*)FROM Title_Basics AS B GROUP BY B.titletype ORDER BY B.titletype ASC;</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US"/>
              <a:t>What is the count of movies made in each year from 1990 to 2019 in ascending order? </a:t>
            </a:r>
            <a:endParaRPr b="1"/>
          </a:p>
          <a:p>
            <a:pPr indent="0" lvl="0" marL="0" rtl="0" algn="l">
              <a:spcBef>
                <a:spcPts val="600"/>
              </a:spcBef>
              <a:spcAft>
                <a:spcPts val="0"/>
              </a:spcAft>
              <a:buNone/>
            </a:pPr>
            <a:r>
              <a:rPr lang="en-US"/>
              <a:t>SELECT runtimeMinutes, titleType, primaryTitle FROM Title_Basics WHERE runtimeMinutes &gt;(10*60) ORDER BY runtimeMinutes DESC, titleType ASC;</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US"/>
              <a:t>What are the different types of professions in the database and the count of each type of profession? </a:t>
            </a:r>
            <a:endParaRPr b="1"/>
          </a:p>
          <a:p>
            <a:pPr indent="0" lvl="0" marL="0" rtl="0" algn="l">
              <a:spcBef>
                <a:spcPts val="600"/>
              </a:spcBef>
              <a:spcAft>
                <a:spcPts val="0"/>
              </a:spcAft>
              <a:buNone/>
            </a:pPr>
            <a:r>
              <a:rPr lang="en-US"/>
              <a:t>SELECT P.category, COUNT(*) FROM Title_Principal_Crew AS P GROUP BY P.category ORDER BY P.category ASC;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566928" y="986691"/>
            <a:ext cx="10515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Advanced Queries</a:t>
            </a:r>
            <a:endParaRPr/>
          </a:p>
        </p:txBody>
      </p:sp>
      <p:sp>
        <p:nvSpPr>
          <p:cNvPr id="186" name="Google Shape;186;p30"/>
          <p:cNvSpPr txBox="1"/>
          <p:nvPr>
            <p:ph idx="1" type="body"/>
          </p:nvPr>
        </p:nvSpPr>
        <p:spPr>
          <a:xfrm>
            <a:off x="566925" y="1665425"/>
            <a:ext cx="11464800" cy="50913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1" lang="en-US"/>
              <a:t>How many different types of genres are there and number of movies in each genre? </a:t>
            </a:r>
            <a:endParaRPr b="1"/>
          </a:p>
          <a:p>
            <a:pPr indent="0" lvl="0" marL="0" rtl="0" algn="l">
              <a:spcBef>
                <a:spcPts val="600"/>
              </a:spcBef>
              <a:spcAft>
                <a:spcPts val="0"/>
              </a:spcAft>
              <a:buNone/>
            </a:pPr>
            <a:r>
              <a:rPr lang="en-US"/>
              <a:t>SELECT G.genres, COUNT(G.genres) AS CountG FROM Title_basics AS G, Title_basics AS B WHERE B.tconst = G.tconst AND B.titleType = 'movie' GROUP BY G.genres ORDER BY CountG DESC;</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US"/>
              <a:t>What is the count of movies made in each year from 1990 to 2019 in ascending order?</a:t>
            </a:r>
            <a:r>
              <a:rPr lang="en-US"/>
              <a:t> </a:t>
            </a:r>
            <a:endParaRPr/>
          </a:p>
          <a:p>
            <a:pPr indent="0" lvl="0" marL="0" rtl="0" algn="l">
              <a:spcBef>
                <a:spcPts val="600"/>
              </a:spcBef>
              <a:spcAft>
                <a:spcPts val="0"/>
              </a:spcAft>
              <a:buNone/>
            </a:pPr>
            <a:r>
              <a:rPr lang="en-US"/>
              <a:t>SELECT B.startYear, COUNT(*) AS Total_Num_Of_Movies FROM Title_Basics AS B WHERE B.titleType IN ('movie','video') GROUP BY B.startYear HAVING B.startYear BETWEEN 1990 AND 2019 ORDER BY B.startYear ASC;</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US"/>
              <a:t>Rating of a movie?</a:t>
            </a:r>
            <a:endParaRPr/>
          </a:p>
          <a:p>
            <a:pPr indent="0" lvl="0" marL="0" rtl="0" algn="l">
              <a:spcBef>
                <a:spcPts val="600"/>
              </a:spcBef>
              <a:spcAft>
                <a:spcPts val="0"/>
              </a:spcAft>
              <a:buNone/>
            </a:pPr>
            <a:r>
              <a:rPr lang="en-US"/>
              <a:t>SELECT B.primaryTitle, R.averageRating FROM Title_Basics AS B, Title_Ratings AS R WHERE B.tconst = R.tconst AND B.titleType = 'movie' AND B.primaryTitle like 'James Bond';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566928" y="1024691"/>
            <a:ext cx="10515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Optimized Queries</a:t>
            </a:r>
            <a:endParaRPr/>
          </a:p>
        </p:txBody>
      </p:sp>
      <p:sp>
        <p:nvSpPr>
          <p:cNvPr id="193" name="Google Shape;193;p31"/>
          <p:cNvSpPr txBox="1"/>
          <p:nvPr>
            <p:ph idx="1" type="body"/>
          </p:nvPr>
        </p:nvSpPr>
        <p:spPr>
          <a:xfrm>
            <a:off x="566925" y="1615700"/>
            <a:ext cx="11255700" cy="50649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b="1"/>
          </a:p>
          <a:p>
            <a:pPr indent="0" lvl="0" marL="0" rtl="0" algn="l">
              <a:spcBef>
                <a:spcPts val="600"/>
              </a:spcBef>
              <a:spcAft>
                <a:spcPts val="0"/>
              </a:spcAft>
              <a:buNone/>
            </a:pPr>
            <a:r>
              <a:rPr b="1" lang="en-US"/>
              <a:t>Total number of actors present in the entire database ?</a:t>
            </a:r>
            <a:endParaRPr b="1"/>
          </a:p>
          <a:p>
            <a:pPr indent="0" lvl="0" marL="0" rtl="0" algn="l">
              <a:spcBef>
                <a:spcPts val="600"/>
              </a:spcBef>
              <a:spcAft>
                <a:spcPts val="0"/>
              </a:spcAft>
              <a:buNone/>
            </a:pPr>
            <a:r>
              <a:rPr lang="en-US"/>
              <a:t>CREATE OR REPLACE VIEW Num(Number_of_actors) AS SELECT COUNT(DISTINCT N.nconst) AS Number_of_actors FROM Crew_Basic_Info AS N WHERE N.primaryprofession IN ('actor','actress'); </a:t>
            </a:r>
            <a:endParaRPr/>
          </a:p>
          <a:p>
            <a:pPr indent="0" lvl="0" marL="0" rtl="0" algn="l">
              <a:spcBef>
                <a:spcPts val="600"/>
              </a:spcBef>
              <a:spcAft>
                <a:spcPts val="0"/>
              </a:spcAft>
              <a:buNone/>
            </a:pPr>
            <a:r>
              <a:rPr lang="en-US"/>
              <a:t>select * from Num;</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US"/>
              <a:t>Top 100 movies based on ratings with votes more than 100,000 ? </a:t>
            </a:r>
            <a:endParaRPr b="1"/>
          </a:p>
          <a:p>
            <a:pPr indent="0" lvl="0" marL="0" rtl="0" algn="l">
              <a:spcBef>
                <a:spcPts val="600"/>
              </a:spcBef>
              <a:spcAft>
                <a:spcPts val="0"/>
              </a:spcAft>
              <a:buNone/>
            </a:pPr>
            <a:r>
              <a:rPr lang="en-US"/>
              <a:t>CREATE OR REPLACE VIEW Top_movies(tconst ,primaryTitle,averageRating) AS SELECT T.tconst, T.primaryTitle, R.averageRating FROM Title_Basics AS T, Title_Ratings AS R WHERE T.tconst = R.tconst AND T.titleType = 'movie' AND R.numVotes &gt; 100000 ORDER BY R.averageRating DESC LIMIT 100; </a:t>
            </a:r>
            <a:endParaRPr/>
          </a:p>
          <a:p>
            <a:pPr indent="0" lvl="0" marL="0" rtl="0" algn="l">
              <a:spcBef>
                <a:spcPts val="600"/>
              </a:spcBef>
              <a:spcAft>
                <a:spcPts val="0"/>
              </a:spcAft>
              <a:buNone/>
            </a:pPr>
            <a:r>
              <a:rPr lang="en-US"/>
              <a:t>SELECT * FROM Top_movies LIMIT 15;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471953" y="929691"/>
            <a:ext cx="10515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Individual Contribution</a:t>
            </a:r>
            <a:endParaRPr/>
          </a:p>
        </p:txBody>
      </p:sp>
      <p:sp>
        <p:nvSpPr>
          <p:cNvPr id="200" name="Google Shape;200;p32"/>
          <p:cNvSpPr txBox="1"/>
          <p:nvPr>
            <p:ph idx="1" type="body"/>
          </p:nvPr>
        </p:nvSpPr>
        <p:spPr>
          <a:xfrm>
            <a:off x="187800" y="1520700"/>
            <a:ext cx="11816400" cy="59397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1" lang="en-US" sz="2000"/>
              <a:t>a</a:t>
            </a:r>
            <a:r>
              <a:rPr b="1" lang="en-US" sz="2000"/>
              <a:t>)</a:t>
            </a:r>
            <a:r>
              <a:rPr lang="en-US" sz="2000"/>
              <a:t> </a:t>
            </a:r>
            <a:r>
              <a:rPr b="1" lang="en-US" sz="2000"/>
              <a:t>Prem Salina:</a:t>
            </a:r>
            <a:r>
              <a:rPr lang="en-US" sz="2000"/>
              <a:t> Converted and loaded data files. Created and loaded data into 3 tables =&gt; Title_Episode_Info, Title_Principal_Cast and Title_Ratings. Designed and implemented Entity- Relationship (ER) diagram. Checked 3NF and BCNF for the relations. Designed 3 queries and tested them on the IMDb database. Prepared report and presentation to the portion explained in the presentation video. </a:t>
            </a:r>
            <a:endParaRPr b="1" sz="2000"/>
          </a:p>
          <a:p>
            <a:pPr indent="0" lvl="0" marL="0" rtl="0" algn="l">
              <a:spcBef>
                <a:spcPts val="600"/>
              </a:spcBef>
              <a:spcAft>
                <a:spcPts val="0"/>
              </a:spcAft>
              <a:buNone/>
            </a:pPr>
            <a:r>
              <a:rPr b="1" lang="en-US" sz="2000"/>
              <a:t>b</a:t>
            </a:r>
            <a:r>
              <a:rPr b="1" lang="en-US" sz="2000"/>
              <a:t>) </a:t>
            </a:r>
            <a:r>
              <a:rPr b="1" lang="en-US" sz="2000"/>
              <a:t>Sai Kiran:</a:t>
            </a:r>
            <a:r>
              <a:rPr lang="en-US" sz="2000"/>
              <a:t> Converted and loaded data files. Created and loaded data into 2 tables =&gt; Title_Information and Title_Basic_Info and. Designed and implemented Logical schema diagram. Checked 3NF and BCNF for the relations. Designed 4 queries and tested them on </a:t>
            </a:r>
            <a:r>
              <a:rPr lang="en-US" sz="2000"/>
              <a:t>the IMDb</a:t>
            </a:r>
            <a:r>
              <a:rPr lang="en-US" sz="2000"/>
              <a:t> database. Prepared report and presentation to the portion explained in the presentation video.</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b="1" lang="en-US" sz="2000"/>
              <a:t>c)</a:t>
            </a:r>
            <a:r>
              <a:rPr lang="en-US" sz="2000"/>
              <a:t> </a:t>
            </a:r>
            <a:r>
              <a:rPr b="1" lang="en-US" sz="2000"/>
              <a:t>Rohith Varma:</a:t>
            </a:r>
            <a:r>
              <a:rPr lang="en-US" sz="2000"/>
              <a:t> Converted and loaded data files. Created and loaded data into 2 tables =&gt; Title_Crew_Info and Crew_Basic_Info. Designed and implemented </a:t>
            </a:r>
            <a:r>
              <a:rPr lang="en-US" sz="2000"/>
              <a:t>Entity Relationship</a:t>
            </a:r>
            <a:r>
              <a:rPr lang="en-US" sz="2000"/>
              <a:t> (ER) diagram. Checked 3NF and BCNF for the relations. Designed 4 queries and tested them on the IMDb database. Prepared report and presentation to the portion explained in the presentation video.</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Problem statement </a:t>
            </a:r>
            <a:endParaRPr/>
          </a:p>
        </p:txBody>
      </p:sp>
      <p:sp>
        <p:nvSpPr>
          <p:cNvPr id="79" name="Google Shape;79;p15"/>
          <p:cNvSpPr txBox="1"/>
          <p:nvPr>
            <p:ph idx="1" type="body"/>
          </p:nvPr>
        </p:nvSpPr>
        <p:spPr>
          <a:xfrm>
            <a:off x="566928" y="2185416"/>
            <a:ext cx="11015472" cy="3948684"/>
          </a:xfrm>
          <a:prstGeom prst="rect">
            <a:avLst/>
          </a:prstGeom>
          <a:noFill/>
          <a:ln>
            <a:noFill/>
          </a:ln>
        </p:spPr>
        <p:txBody>
          <a:bodyPr anchorCtr="0" anchor="t" bIns="45700" lIns="91425" spcFirstLastPara="1" rIns="91425" wrap="square" tIns="45700">
            <a:noAutofit/>
          </a:bodyPr>
          <a:lstStyle/>
          <a:p>
            <a:pPr indent="-99060" lvl="0" marL="73660" marR="24130" rtl="0" algn="just">
              <a:lnSpc>
                <a:spcPct val="130000"/>
              </a:lnSpc>
              <a:spcBef>
                <a:spcPts val="205"/>
              </a:spcBef>
              <a:spcAft>
                <a:spcPts val="0"/>
              </a:spcAft>
              <a:buSzPts val="2560"/>
              <a:buChar char="•"/>
            </a:pPr>
            <a:r>
              <a:rPr lang="en-US" sz="2200">
                <a:latin typeface="Times New Roman"/>
                <a:ea typeface="Times New Roman"/>
                <a:cs typeface="Times New Roman"/>
                <a:sym typeface="Times New Roman"/>
              </a:rPr>
              <a:t>For a long time, everyone's main source of amusement has been movies and television. Even after COVID, when everyone was confined to their homes, movies or television programs remained the only significant sources of amusement. Searching for information on a movie, its actors or actresses, or even a simple fact is one of the most frequent activities people engage in fetching data from the IMDb database after analysis in order to give consumers the information they require. This IMDb database includes comprehensive information about movies, their cast members, and staff members. The database consists of 7 datasets with information related to movies. </a:t>
            </a:r>
            <a:endParaRPr sz="2200"/>
          </a:p>
          <a:p>
            <a:pPr indent="-91440" lvl="0" marL="228600" rtl="0" algn="l">
              <a:lnSpc>
                <a:spcPct val="130000"/>
              </a:lnSpc>
              <a:spcBef>
                <a:spcPts val="600"/>
              </a:spcBef>
              <a:spcAft>
                <a:spcPts val="0"/>
              </a:spcAft>
              <a:buSzPts val="2160"/>
              <a:buNone/>
            </a:pPr>
            <a:r>
              <a:t/>
            </a:r>
            <a:endParaRPr/>
          </a:p>
        </p:txBody>
      </p:sp>
      <p:sp>
        <p:nvSpPr>
          <p:cNvPr id="80" name="Google Shape;80;p1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566928" y="1499616"/>
            <a:ext cx="10515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Challenges</a:t>
            </a:r>
            <a:r>
              <a:rPr lang="en-US"/>
              <a:t> faces</a:t>
            </a:r>
            <a:endParaRPr/>
          </a:p>
        </p:txBody>
      </p:sp>
      <p:sp>
        <p:nvSpPr>
          <p:cNvPr id="207" name="Google Shape;207;p33"/>
          <p:cNvSpPr txBox="1"/>
          <p:nvPr>
            <p:ph idx="1" type="body"/>
          </p:nvPr>
        </p:nvSpPr>
        <p:spPr>
          <a:xfrm>
            <a:off x="566925" y="2185425"/>
            <a:ext cx="11625000" cy="4672500"/>
          </a:xfrm>
          <a:prstGeom prst="rect">
            <a:avLst/>
          </a:prstGeom>
        </p:spPr>
        <p:txBody>
          <a:bodyPr anchorCtr="0" anchor="t" bIns="45700" lIns="91425" spcFirstLastPara="1" rIns="91425" wrap="square" tIns="45700">
            <a:noAutofit/>
          </a:bodyPr>
          <a:lstStyle/>
          <a:p>
            <a:pPr indent="-391160" lvl="0" marL="457200" rtl="0" algn="l">
              <a:spcBef>
                <a:spcPts val="600"/>
              </a:spcBef>
              <a:spcAft>
                <a:spcPts val="0"/>
              </a:spcAft>
              <a:buSzPts val="2560"/>
              <a:buAutoNum type="arabicPeriod"/>
            </a:pPr>
            <a:r>
              <a:rPr lang="en-US" sz="2200"/>
              <a:t>Converting the dataset files from .tsv to .csv format</a:t>
            </a:r>
            <a:endParaRPr sz="2200"/>
          </a:p>
          <a:p>
            <a:pPr indent="-391160" lvl="0" marL="457200" rtl="0" algn="l">
              <a:spcBef>
                <a:spcPts val="0"/>
              </a:spcBef>
              <a:spcAft>
                <a:spcPts val="0"/>
              </a:spcAft>
              <a:buSzPts val="2560"/>
              <a:buAutoNum type="arabicPeriod"/>
            </a:pPr>
            <a:r>
              <a:rPr lang="en-US" sz="2200"/>
              <a:t>Making of ER diagram by analyzing the large datasets.</a:t>
            </a:r>
            <a:endParaRPr sz="2200"/>
          </a:p>
          <a:p>
            <a:pPr indent="-391160" lvl="0" marL="457200" rtl="0" algn="l">
              <a:spcBef>
                <a:spcPts val="0"/>
              </a:spcBef>
              <a:spcAft>
                <a:spcPts val="0"/>
              </a:spcAft>
              <a:buSzPts val="2560"/>
              <a:buAutoNum type="arabicPeriod"/>
            </a:pPr>
            <a:r>
              <a:rPr lang="en-US" sz="2200"/>
              <a:t>Insertion of data from .csv files to database</a:t>
            </a:r>
            <a:endParaRPr sz="2200"/>
          </a:p>
          <a:p>
            <a:pPr indent="-391160" lvl="0" marL="457200" rtl="0" algn="l">
              <a:spcBef>
                <a:spcPts val="0"/>
              </a:spcBef>
              <a:spcAft>
                <a:spcPts val="0"/>
              </a:spcAft>
              <a:buSzPts val="2560"/>
              <a:buAutoNum type="arabicPeriod"/>
            </a:pPr>
            <a:r>
              <a:rPr lang="en-US" sz="2200"/>
              <a:t>Optimizing the SQL queries</a:t>
            </a:r>
            <a:r>
              <a:rPr lang="en-US" sz="2200"/>
              <a:t>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Target users </a:t>
            </a:r>
            <a:endParaRPr/>
          </a:p>
        </p:txBody>
      </p:sp>
      <p:sp>
        <p:nvSpPr>
          <p:cNvPr id="86" name="Google Shape;86;p16"/>
          <p:cNvSpPr txBox="1"/>
          <p:nvPr>
            <p:ph idx="1" type="body"/>
          </p:nvPr>
        </p:nvSpPr>
        <p:spPr>
          <a:xfrm>
            <a:off x="384047" y="1601723"/>
            <a:ext cx="10515599" cy="3739243"/>
          </a:xfrm>
          <a:prstGeom prst="rect">
            <a:avLst/>
          </a:prstGeom>
          <a:noFill/>
          <a:ln>
            <a:noFill/>
          </a:ln>
        </p:spPr>
        <p:txBody>
          <a:bodyPr anchorCtr="0" anchor="t" bIns="45700" lIns="91425" spcFirstLastPara="1" rIns="91425" wrap="square" tIns="45700">
            <a:noAutofit/>
          </a:bodyPr>
          <a:lstStyle/>
          <a:p>
            <a:pPr indent="63500" lvl="0" marL="73660" marR="27305" rtl="0" algn="just">
              <a:lnSpc>
                <a:spcPct val="130000"/>
              </a:lnSpc>
              <a:spcBef>
                <a:spcPts val="0"/>
              </a:spcBef>
              <a:spcAft>
                <a:spcPts val="0"/>
              </a:spcAft>
              <a:buSzPts val="2160"/>
              <a:buNone/>
            </a:pPr>
            <a:r>
              <a:t/>
            </a:r>
            <a:endParaRPr sz="1800">
              <a:latin typeface="Times New Roman"/>
              <a:ea typeface="Times New Roman"/>
              <a:cs typeface="Times New Roman"/>
              <a:sym typeface="Times New Roman"/>
            </a:endParaRPr>
          </a:p>
          <a:p>
            <a:pPr indent="63500" lvl="0" marL="73660" marR="27305" rtl="0" algn="just">
              <a:lnSpc>
                <a:spcPct val="130000"/>
              </a:lnSpc>
              <a:spcBef>
                <a:spcPts val="205"/>
              </a:spcBef>
              <a:spcAft>
                <a:spcPts val="0"/>
              </a:spcAft>
              <a:buSzPts val="2160"/>
              <a:buNone/>
            </a:pPr>
            <a:r>
              <a:t/>
            </a:r>
            <a:endParaRPr>
              <a:latin typeface="Times New Roman"/>
              <a:ea typeface="Times New Roman"/>
              <a:cs typeface="Times New Roman"/>
              <a:sym typeface="Times New Roman"/>
            </a:endParaRPr>
          </a:p>
          <a:p>
            <a:pPr indent="-99060" lvl="0" marL="73660" marR="27305" rtl="0" algn="just">
              <a:lnSpc>
                <a:spcPct val="130000"/>
              </a:lnSpc>
              <a:spcBef>
                <a:spcPts val="0"/>
              </a:spcBef>
              <a:spcAft>
                <a:spcPts val="0"/>
              </a:spcAft>
              <a:buSzPts val="2560"/>
              <a:buChar char="•"/>
            </a:pPr>
            <a:r>
              <a:rPr lang="en-US" sz="2200">
                <a:latin typeface="Times New Roman"/>
                <a:ea typeface="Times New Roman"/>
                <a:cs typeface="Times New Roman"/>
                <a:sym typeface="Times New Roman"/>
              </a:rPr>
              <a:t>Our target user base would be all the people who are interested in movies. Through this solution, users can find answers to frequently asked questions about their favorite entertainment programs using the movie database. The actors, voting totals, cast, crew, ratings, budget, revenue, posters, release dates, languages, production firms, nations, and genres are among the data elements in this database.</a:t>
            </a:r>
            <a:endParaRPr sz="2200"/>
          </a:p>
          <a:p>
            <a:pPr indent="-91440" lvl="0" marL="228600" rtl="0" algn="l">
              <a:lnSpc>
                <a:spcPct val="130000"/>
              </a:lnSpc>
              <a:spcBef>
                <a:spcPts val="600"/>
              </a:spcBef>
              <a:spcAft>
                <a:spcPts val="0"/>
              </a:spcAft>
              <a:buSzPts val="2160"/>
              <a:buNone/>
            </a:pPr>
            <a:r>
              <a:t/>
            </a:r>
            <a:endParaRPr/>
          </a:p>
        </p:txBody>
      </p:sp>
      <p:sp>
        <p:nvSpPr>
          <p:cNvPr id="87" name="Google Shape;87;p1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7"/>
          <p:cNvSpPr/>
          <p:nvPr/>
        </p:nvSpPr>
        <p:spPr>
          <a:xfrm rot="-5400000">
            <a:off x="-3416402" y="1377394"/>
            <a:ext cx="3333600" cy="3499200"/>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7"/>
          <p:cNvSpPr txBox="1"/>
          <p:nvPr>
            <p:ph type="title"/>
          </p:nvPr>
        </p:nvSpPr>
        <p:spPr>
          <a:xfrm>
            <a:off x="-3416650" y="1777291"/>
            <a:ext cx="2628900" cy="254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Arial"/>
              <a:buNone/>
            </a:pPr>
            <a:r>
              <a:rPr lang="en-US">
                <a:solidFill>
                  <a:srgbClr val="FFFFFF"/>
                </a:solidFill>
                <a:latin typeface="Arial"/>
                <a:ea typeface="Arial"/>
                <a:cs typeface="Arial"/>
                <a:sym typeface="Arial"/>
              </a:rPr>
              <a:t>ER – DIAGRAM </a:t>
            </a:r>
            <a:endParaRPr/>
          </a:p>
        </p:txBody>
      </p:sp>
      <p:sp>
        <p:nvSpPr>
          <p:cNvPr id="94" name="Google Shape;94;p17"/>
          <p:cNvSpPr txBox="1"/>
          <p:nvPr>
            <p:ph idx="11" type="ftr"/>
          </p:nvPr>
        </p:nvSpPr>
        <p:spPr>
          <a:xfrm>
            <a:off x="1028700" y="6356350"/>
            <a:ext cx="62103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95" name="Google Shape;95;p17"/>
          <p:cNvPicPr preferRelativeResize="0"/>
          <p:nvPr/>
        </p:nvPicPr>
        <p:blipFill>
          <a:blip r:embed="rId3">
            <a:alphaModFix/>
          </a:blip>
          <a:stretch>
            <a:fillRect/>
          </a:stretch>
        </p:blipFill>
        <p:spPr>
          <a:xfrm>
            <a:off x="0" y="-86525"/>
            <a:ext cx="12192001" cy="7185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547928" y="119566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ATTRIBUTE DESCRIPTION</a:t>
            </a:r>
            <a:endParaRPr/>
          </a:p>
        </p:txBody>
      </p:sp>
      <p:sp>
        <p:nvSpPr>
          <p:cNvPr id="101" name="Google Shape;101;p1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18"/>
          <p:cNvSpPr/>
          <p:nvPr/>
        </p:nvSpPr>
        <p:spPr>
          <a:xfrm>
            <a:off x="-1975991" y="-118122"/>
            <a:ext cx="15873047" cy="553998"/>
          </a:xfrm>
          <a:prstGeom prst="rect">
            <a:avLst/>
          </a:prstGeom>
          <a:noFill/>
          <a:ln>
            <a:noFill/>
          </a:ln>
        </p:spPr>
        <p:txBody>
          <a:bodyPr anchorCtr="0" anchor="ctr" bIns="45700" lIns="91425" spcFirstLastPara="1" rIns="91425" wrap="square" tIns="45700">
            <a:noAutofit/>
          </a:bodyPr>
          <a:lstStyle/>
          <a:p>
            <a:pPr indent="-7620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client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18"/>
          <p:cNvSpPr txBox="1"/>
          <p:nvPr/>
        </p:nvSpPr>
        <p:spPr>
          <a:xfrm>
            <a:off x="709225" y="1786675"/>
            <a:ext cx="10676400" cy="45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a:t>Title_Info: </a:t>
            </a:r>
            <a:endParaRPr b="1" sz="2300"/>
          </a:p>
          <a:p>
            <a:pPr indent="0" lvl="0" marL="0" rtl="0" algn="l">
              <a:spcBef>
                <a:spcPts val="0"/>
              </a:spcBef>
              <a:spcAft>
                <a:spcPts val="0"/>
              </a:spcAft>
              <a:buNone/>
            </a:pPr>
            <a:r>
              <a:rPr lang="en-US" sz="2100"/>
              <a:t>This table contains the details of the titles. Following are the attributes related to title information such as titleId, name, language etc. and their data types.</a:t>
            </a:r>
            <a:endParaRPr sz="2100"/>
          </a:p>
          <a:p>
            <a:pPr indent="0" lvl="0" marL="0" rtl="0" algn="l">
              <a:spcBef>
                <a:spcPts val="0"/>
              </a:spcBef>
              <a:spcAft>
                <a:spcPts val="0"/>
              </a:spcAft>
              <a:buNone/>
            </a:pPr>
            <a:r>
              <a:rPr lang="en-US" sz="2100"/>
              <a:t>• titleId (string) → An alphanumeric unique identifier of the title. </a:t>
            </a:r>
            <a:endParaRPr sz="2100"/>
          </a:p>
          <a:p>
            <a:pPr indent="0" lvl="0" marL="0" rtl="0" algn="l">
              <a:spcBef>
                <a:spcPts val="0"/>
              </a:spcBef>
              <a:spcAft>
                <a:spcPts val="0"/>
              </a:spcAft>
              <a:buNone/>
            </a:pPr>
            <a:r>
              <a:rPr lang="en-US" sz="2100"/>
              <a:t>• ordering (integer) → A number to uniquely identify rows for a given titleId. </a:t>
            </a:r>
            <a:endParaRPr sz="2100"/>
          </a:p>
          <a:p>
            <a:pPr indent="0" lvl="0" marL="0" rtl="0" algn="l">
              <a:spcBef>
                <a:spcPts val="0"/>
              </a:spcBef>
              <a:spcAft>
                <a:spcPts val="0"/>
              </a:spcAft>
              <a:buNone/>
            </a:pPr>
            <a:r>
              <a:rPr lang="en-US" sz="2100"/>
              <a:t>• title (string) → The localized title of the show. </a:t>
            </a:r>
            <a:endParaRPr sz="2100"/>
          </a:p>
          <a:p>
            <a:pPr indent="0" lvl="0" marL="0" rtl="0" algn="l">
              <a:spcBef>
                <a:spcPts val="0"/>
              </a:spcBef>
              <a:spcAft>
                <a:spcPts val="0"/>
              </a:spcAft>
              <a:buNone/>
            </a:pPr>
            <a:r>
              <a:rPr lang="en-US" sz="2100"/>
              <a:t>• region (string) → The region for this version of the title</a:t>
            </a:r>
            <a:endParaRPr sz="2100"/>
          </a:p>
          <a:p>
            <a:pPr indent="0" lvl="0" marL="0" rtl="0" algn="l">
              <a:spcBef>
                <a:spcPts val="0"/>
              </a:spcBef>
              <a:spcAft>
                <a:spcPts val="0"/>
              </a:spcAft>
              <a:buNone/>
            </a:pPr>
            <a:r>
              <a:rPr lang="en-US" sz="2100"/>
              <a:t>• language (string) → The language of the title </a:t>
            </a:r>
            <a:endParaRPr sz="2100"/>
          </a:p>
          <a:p>
            <a:pPr indent="0" lvl="0" marL="0" rtl="0" algn="l">
              <a:spcBef>
                <a:spcPts val="0"/>
              </a:spcBef>
              <a:spcAft>
                <a:spcPts val="0"/>
              </a:spcAft>
              <a:buNone/>
            </a:pPr>
            <a:r>
              <a:rPr lang="en-US" sz="2100"/>
              <a:t>• types (array) → Enumerated set of attributes for this alternative title. One or more of the following: "alternative", "dvd", "festival", "tv", "video", "working", "original", "imdbDisplay". New values may be added in the future without warning. </a:t>
            </a:r>
            <a:endParaRPr sz="2100"/>
          </a:p>
          <a:p>
            <a:pPr indent="0" lvl="0" marL="0" rtl="0" algn="l">
              <a:spcBef>
                <a:spcPts val="0"/>
              </a:spcBef>
              <a:spcAft>
                <a:spcPts val="0"/>
              </a:spcAft>
              <a:buNone/>
            </a:pPr>
            <a:r>
              <a:rPr lang="en-US" sz="2100"/>
              <a:t>• attributes (array) → Additional terms to describe this alternative title, not enumerated </a:t>
            </a:r>
            <a:endParaRPr sz="2100"/>
          </a:p>
          <a:p>
            <a:pPr indent="0" lvl="0" marL="0" rtl="0" algn="l">
              <a:spcBef>
                <a:spcPts val="0"/>
              </a:spcBef>
              <a:spcAft>
                <a:spcPts val="0"/>
              </a:spcAft>
              <a:buNone/>
            </a:pPr>
            <a:r>
              <a:rPr lang="en-US" sz="2100"/>
              <a:t>• isOriginalTitle (boolean) → 0 for not original title; 1 for original title</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ATTRIBUTE DESCRIPTION </a:t>
            </a:r>
            <a:endParaRPr/>
          </a:p>
        </p:txBody>
      </p:sp>
      <p:sp>
        <p:nvSpPr>
          <p:cNvPr id="109" name="Google Shape;109;p1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19"/>
          <p:cNvSpPr txBox="1"/>
          <p:nvPr/>
        </p:nvSpPr>
        <p:spPr>
          <a:xfrm>
            <a:off x="709225" y="2090550"/>
            <a:ext cx="10942500" cy="4419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US" sz="1800"/>
              <a:t>Title_Basics: </a:t>
            </a:r>
            <a:endParaRPr b="1" sz="1800"/>
          </a:p>
          <a:p>
            <a:pPr indent="0" lvl="0" marL="0" rtl="0" algn="l">
              <a:spcBef>
                <a:spcPts val="0"/>
              </a:spcBef>
              <a:spcAft>
                <a:spcPts val="0"/>
              </a:spcAft>
              <a:buNone/>
            </a:pPr>
            <a:r>
              <a:rPr lang="en-US" sz="1800"/>
              <a:t>This table gives the detailed information of the titles such as whether the tile is related to a movie or webseries etc. </a:t>
            </a:r>
            <a:endParaRPr sz="1800"/>
          </a:p>
          <a:p>
            <a:pPr indent="0" lvl="0" marL="0" rtl="0" algn="l">
              <a:spcBef>
                <a:spcPts val="0"/>
              </a:spcBef>
              <a:spcAft>
                <a:spcPts val="0"/>
              </a:spcAft>
              <a:buNone/>
            </a:pPr>
            <a:r>
              <a:rPr lang="en-US" sz="1800"/>
              <a:t>• tconst (string) → Alphanumeric unique identifier of the title. </a:t>
            </a:r>
            <a:endParaRPr sz="1800"/>
          </a:p>
          <a:p>
            <a:pPr indent="0" lvl="0" marL="0" rtl="0" algn="l">
              <a:spcBef>
                <a:spcPts val="0"/>
              </a:spcBef>
              <a:spcAft>
                <a:spcPts val="0"/>
              </a:spcAft>
              <a:buNone/>
            </a:pPr>
            <a:r>
              <a:rPr lang="en-US" sz="1800"/>
              <a:t>• titleType (string) → The type/format of the title (e.g. movie, short, tvseries, tvepisode, video, etc.).</a:t>
            </a:r>
            <a:endParaRPr sz="1800"/>
          </a:p>
          <a:p>
            <a:pPr indent="0" lvl="0" marL="0" rtl="0" algn="l">
              <a:spcBef>
                <a:spcPts val="0"/>
              </a:spcBef>
              <a:spcAft>
                <a:spcPts val="0"/>
              </a:spcAft>
              <a:buNone/>
            </a:pPr>
            <a:r>
              <a:rPr lang="en-US" sz="1800"/>
              <a:t>• primaryTitle (string) → The more popular title / the title used by the filmmakers on promotional materials at the point of release. </a:t>
            </a:r>
            <a:endParaRPr sz="1800"/>
          </a:p>
          <a:p>
            <a:pPr indent="0" lvl="0" marL="0" rtl="0" algn="l">
              <a:spcBef>
                <a:spcPts val="0"/>
              </a:spcBef>
              <a:spcAft>
                <a:spcPts val="0"/>
              </a:spcAft>
              <a:buNone/>
            </a:pPr>
            <a:r>
              <a:rPr lang="en-US" sz="1800"/>
              <a:t>• originalTitle (string) → Original title, in the original language. </a:t>
            </a:r>
            <a:endParaRPr sz="1800"/>
          </a:p>
          <a:p>
            <a:pPr indent="0" lvl="0" marL="0" rtl="0" algn="l">
              <a:spcBef>
                <a:spcPts val="0"/>
              </a:spcBef>
              <a:spcAft>
                <a:spcPts val="0"/>
              </a:spcAft>
              <a:buNone/>
            </a:pPr>
            <a:r>
              <a:rPr lang="en-US" sz="1800"/>
              <a:t>• isAdult (boolean) → 0 for nonadult title; 1 for adult title. </a:t>
            </a:r>
            <a:endParaRPr sz="1800"/>
          </a:p>
          <a:p>
            <a:pPr indent="0" lvl="0" marL="0" rtl="0" algn="l">
              <a:spcBef>
                <a:spcPts val="0"/>
              </a:spcBef>
              <a:spcAft>
                <a:spcPts val="0"/>
              </a:spcAft>
              <a:buNone/>
            </a:pPr>
            <a:r>
              <a:rPr lang="en-US" sz="1800"/>
              <a:t>• startYear (YYYY) → Represents the release year of a title. In the case of TV Series, it is the series start year. </a:t>
            </a:r>
            <a:endParaRPr sz="1800"/>
          </a:p>
          <a:p>
            <a:pPr indent="0" lvl="0" marL="0" rtl="0" algn="l">
              <a:spcBef>
                <a:spcPts val="0"/>
              </a:spcBef>
              <a:spcAft>
                <a:spcPts val="0"/>
              </a:spcAft>
              <a:buNone/>
            </a:pPr>
            <a:r>
              <a:rPr lang="en-US" sz="1800"/>
              <a:t>• endYear (YYYY) → TV Series end year. ‘\N’ for all other title types.</a:t>
            </a:r>
            <a:endParaRPr sz="1800"/>
          </a:p>
          <a:p>
            <a:pPr indent="0" lvl="0" marL="0" rtl="0" algn="l">
              <a:spcBef>
                <a:spcPts val="0"/>
              </a:spcBef>
              <a:spcAft>
                <a:spcPts val="0"/>
              </a:spcAft>
              <a:buNone/>
            </a:pPr>
            <a:r>
              <a:rPr lang="en-US" sz="1800"/>
              <a:t> • runtimeMinutes → Primary runtime of the title, in minutes </a:t>
            </a:r>
            <a:endParaRPr sz="1800"/>
          </a:p>
          <a:p>
            <a:pPr indent="0" lvl="0" marL="0" rtl="0" algn="l">
              <a:spcBef>
                <a:spcPts val="0"/>
              </a:spcBef>
              <a:spcAft>
                <a:spcPts val="0"/>
              </a:spcAft>
              <a:buNone/>
            </a:pPr>
            <a:r>
              <a:rPr lang="en-US" sz="1800"/>
              <a:t>• genres (string array) → Includes up to three genres associated with the title.</a:t>
            </a: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ATTRIBUTE DESCRIPTION </a:t>
            </a:r>
            <a:endParaRPr/>
          </a:p>
        </p:txBody>
      </p:sp>
      <p:sp>
        <p:nvSpPr>
          <p:cNvPr id="116" name="Google Shape;116;p2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 name="Google Shape;117;p20"/>
          <p:cNvSpPr txBox="1"/>
          <p:nvPr/>
        </p:nvSpPr>
        <p:spPr>
          <a:xfrm>
            <a:off x="690225" y="2235350"/>
            <a:ext cx="10392300" cy="3115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US" sz="2300"/>
              <a:t>Title_Crew:</a:t>
            </a:r>
            <a:r>
              <a:rPr lang="en-US" sz="1700"/>
              <a:t> </a:t>
            </a:r>
            <a:endParaRPr sz="1700"/>
          </a:p>
          <a:p>
            <a:pPr indent="0" lvl="0" marL="0" rtl="0" algn="l">
              <a:spcBef>
                <a:spcPts val="0"/>
              </a:spcBef>
              <a:spcAft>
                <a:spcPts val="0"/>
              </a:spcAft>
              <a:buNone/>
            </a:pPr>
            <a:r>
              <a:rPr lang="en-US" sz="2100"/>
              <a:t>This table gives information aboutcrew members such as director, writers etc. </a:t>
            </a:r>
            <a:endParaRPr sz="2100"/>
          </a:p>
          <a:p>
            <a:pPr indent="0" lvl="0" marL="0" rtl="0" algn="l">
              <a:spcBef>
                <a:spcPts val="0"/>
              </a:spcBef>
              <a:spcAft>
                <a:spcPts val="0"/>
              </a:spcAft>
              <a:buNone/>
            </a:pPr>
            <a:r>
              <a:rPr lang="en-US" sz="2100"/>
              <a:t>• tconst (string) → alphanumeric unique identifier of the title </a:t>
            </a:r>
            <a:endParaRPr sz="2100"/>
          </a:p>
          <a:p>
            <a:pPr indent="0" lvl="0" marL="0" rtl="0" algn="l">
              <a:spcBef>
                <a:spcPts val="0"/>
              </a:spcBef>
              <a:spcAft>
                <a:spcPts val="0"/>
              </a:spcAft>
              <a:buNone/>
            </a:pPr>
            <a:r>
              <a:rPr lang="en-US" sz="2100"/>
              <a:t>• directors (array of nconsts) → director(s) of the given title </a:t>
            </a:r>
            <a:endParaRPr sz="2100"/>
          </a:p>
          <a:p>
            <a:pPr indent="0" lvl="0" marL="0" rtl="0" algn="l">
              <a:spcBef>
                <a:spcPts val="0"/>
              </a:spcBef>
              <a:spcAft>
                <a:spcPts val="0"/>
              </a:spcAft>
              <a:buNone/>
            </a:pPr>
            <a:r>
              <a:rPr lang="en-US" sz="2100"/>
              <a:t>• writers (array of nconsts) → writer(s) of the given title</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ATTRIBUTES DESCRIPTION </a:t>
            </a:r>
            <a:endParaRPr/>
          </a:p>
        </p:txBody>
      </p:sp>
      <p:sp>
        <p:nvSpPr>
          <p:cNvPr id="123" name="Google Shape;123;p2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21"/>
          <p:cNvSpPr txBox="1"/>
          <p:nvPr/>
        </p:nvSpPr>
        <p:spPr>
          <a:xfrm>
            <a:off x="804225" y="2387325"/>
            <a:ext cx="109425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t>Title_Episode:</a:t>
            </a:r>
            <a:endParaRPr b="1" sz="2200"/>
          </a:p>
          <a:p>
            <a:pPr indent="0" lvl="0" marL="0" rtl="0" algn="l">
              <a:spcBef>
                <a:spcPts val="0"/>
              </a:spcBef>
              <a:spcAft>
                <a:spcPts val="0"/>
              </a:spcAft>
              <a:buNone/>
            </a:pPr>
            <a:r>
              <a:rPr lang="en-US" sz="2200"/>
              <a:t>This table contains details aboutthe TV episode information.</a:t>
            </a:r>
            <a:endParaRPr sz="2200"/>
          </a:p>
          <a:p>
            <a:pPr indent="0" lvl="0" marL="0" rtl="0" algn="l">
              <a:spcBef>
                <a:spcPts val="0"/>
              </a:spcBef>
              <a:spcAft>
                <a:spcPts val="0"/>
              </a:spcAft>
              <a:buNone/>
            </a:pPr>
            <a:r>
              <a:rPr lang="en-US" sz="2200"/>
              <a:t>• tconst (string) → alphanumeric identifier of episode.</a:t>
            </a:r>
            <a:endParaRPr sz="2200"/>
          </a:p>
          <a:p>
            <a:pPr indent="0" lvl="0" marL="0" rtl="0" algn="l">
              <a:spcBef>
                <a:spcPts val="0"/>
              </a:spcBef>
              <a:spcAft>
                <a:spcPts val="0"/>
              </a:spcAft>
              <a:buNone/>
            </a:pPr>
            <a:r>
              <a:rPr lang="en-US" sz="2200"/>
              <a:t>• parentTconst (string) →alphanumeric identifier of the parent TV Series.</a:t>
            </a:r>
            <a:endParaRPr sz="2200"/>
          </a:p>
          <a:p>
            <a:pPr indent="0" lvl="0" marL="0" rtl="0" algn="l">
              <a:spcBef>
                <a:spcPts val="0"/>
              </a:spcBef>
              <a:spcAft>
                <a:spcPts val="0"/>
              </a:spcAft>
              <a:buNone/>
            </a:pPr>
            <a:r>
              <a:rPr lang="en-US" sz="2200"/>
              <a:t>• seasonNumber (integer) → season number the episode belongs to.</a:t>
            </a:r>
            <a:endParaRPr sz="2200"/>
          </a:p>
          <a:p>
            <a:pPr indent="0" lvl="0" marL="0" rtl="0" algn="l">
              <a:spcBef>
                <a:spcPts val="0"/>
              </a:spcBef>
              <a:spcAft>
                <a:spcPts val="0"/>
              </a:spcAft>
              <a:buNone/>
            </a:pPr>
            <a:r>
              <a:rPr lang="en-US" sz="2200"/>
              <a:t>• episodeNumber (integer) → episode number of the tconst in the TV series.</a:t>
            </a:r>
            <a:endParaRPr sz="22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ATTRIBUTES DESCRIPTION </a:t>
            </a:r>
            <a:endParaRPr/>
          </a:p>
        </p:txBody>
      </p:sp>
      <p:sp>
        <p:nvSpPr>
          <p:cNvPr id="130" name="Google Shape;130;p2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22"/>
          <p:cNvSpPr txBox="1"/>
          <p:nvPr/>
        </p:nvSpPr>
        <p:spPr>
          <a:xfrm>
            <a:off x="627900" y="2292325"/>
            <a:ext cx="10936200" cy="3571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US" sz="2200"/>
              <a:t>Title_Principal_Crew:</a:t>
            </a:r>
            <a:r>
              <a:rPr lang="en-US" sz="2200"/>
              <a:t> </a:t>
            </a:r>
            <a:endParaRPr sz="2200"/>
          </a:p>
          <a:p>
            <a:pPr indent="0" lvl="0" marL="0" rtl="0" algn="l">
              <a:spcBef>
                <a:spcPts val="0"/>
              </a:spcBef>
              <a:spcAft>
                <a:spcPts val="0"/>
              </a:spcAft>
              <a:buNone/>
            </a:pPr>
            <a:r>
              <a:rPr lang="en-US" sz="2200"/>
              <a:t>This table contains detailed information of the cast and crew of titles. </a:t>
            </a:r>
            <a:endParaRPr sz="2200"/>
          </a:p>
          <a:p>
            <a:pPr indent="0" lvl="0" marL="0" rtl="0" algn="l">
              <a:spcBef>
                <a:spcPts val="0"/>
              </a:spcBef>
              <a:spcAft>
                <a:spcPts val="0"/>
              </a:spcAft>
              <a:buNone/>
            </a:pPr>
            <a:r>
              <a:rPr lang="en-US" sz="2200"/>
              <a:t>• tconst (string) → alphanumeric unique identifier of the title. </a:t>
            </a:r>
            <a:endParaRPr sz="2200"/>
          </a:p>
          <a:p>
            <a:pPr indent="0" lvl="0" marL="0" rtl="0" algn="l">
              <a:spcBef>
                <a:spcPts val="0"/>
              </a:spcBef>
              <a:spcAft>
                <a:spcPts val="0"/>
              </a:spcAft>
              <a:buNone/>
            </a:pPr>
            <a:r>
              <a:rPr lang="en-US" sz="2200"/>
              <a:t>• ordering (integer) → a number to uniquely identify rows for a given titleId. </a:t>
            </a:r>
            <a:endParaRPr sz="2200"/>
          </a:p>
          <a:p>
            <a:pPr indent="0" lvl="0" marL="0" rtl="0" algn="l">
              <a:spcBef>
                <a:spcPts val="0"/>
              </a:spcBef>
              <a:spcAft>
                <a:spcPts val="0"/>
              </a:spcAft>
              <a:buNone/>
            </a:pPr>
            <a:r>
              <a:rPr lang="en-US" sz="2200"/>
              <a:t>• nconst (string) → alphanumeric unique identifier of the name/person. </a:t>
            </a:r>
            <a:endParaRPr sz="2200"/>
          </a:p>
          <a:p>
            <a:pPr indent="0" lvl="0" marL="0" rtl="0" algn="l">
              <a:spcBef>
                <a:spcPts val="0"/>
              </a:spcBef>
              <a:spcAft>
                <a:spcPts val="0"/>
              </a:spcAft>
              <a:buNone/>
            </a:pPr>
            <a:r>
              <a:rPr lang="en-US" sz="2200"/>
              <a:t>• category (string) → the category of job that person was in. </a:t>
            </a:r>
            <a:endParaRPr sz="2200"/>
          </a:p>
          <a:p>
            <a:pPr indent="0" lvl="0" marL="0" rtl="0" algn="l">
              <a:spcBef>
                <a:spcPts val="0"/>
              </a:spcBef>
              <a:spcAft>
                <a:spcPts val="0"/>
              </a:spcAft>
              <a:buNone/>
            </a:pPr>
            <a:r>
              <a:rPr lang="en-US" sz="2200"/>
              <a:t>• job (string) → the specific job title if applicable, else '\N'. </a:t>
            </a:r>
            <a:endParaRPr sz="2200"/>
          </a:p>
          <a:p>
            <a:pPr indent="0" lvl="0" marL="0" rtl="0" algn="l">
              <a:spcBef>
                <a:spcPts val="0"/>
              </a:spcBef>
              <a:spcAft>
                <a:spcPts val="0"/>
              </a:spcAft>
              <a:buNone/>
            </a:pPr>
            <a:r>
              <a:rPr lang="en-US" sz="2200"/>
              <a:t>• characters (string) → the name of the character played if applicable, else '\N'.</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