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60" r:id="rId3"/>
    <p:sldId id="261" r:id="rId4"/>
    <p:sldId id="262" r:id="rId5"/>
    <p:sldId id="263" r:id="rId6"/>
    <p:sldId id="264" r:id="rId7"/>
    <p:sldId id="271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FA089-0593-4261-9F60-66D01F5BE208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6EADD-4D06-46DC-876C-D0EE38315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9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computing</a:t>
            </a:r>
            <a:r>
              <a:rPr lang="en-US" baseline="0" dirty="0"/>
              <a:t> that is done in the cloud i.e. over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89398-162F-492E-A526-DCD2577323D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6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89398-162F-492E-A526-DCD2577323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2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FBDD-D5C4-4F57-A3B4-706EEE7B6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3F93C-E824-4FEC-AA8E-35C885FA4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98D4A-0241-4156-BDC4-46A09D33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7C8A-88D5-4083-8A80-392E8950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D0F2-5A0F-4225-938B-68B61F49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0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0085-40FD-4AF5-89F8-1EC4BA44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BC62D-F5FE-4465-8E45-5AECF5547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0C9B-EDFD-4757-A85E-9D36414E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5F9D-8FF1-4C27-97B3-B2746B1D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48E0-1BF8-40AE-8E8D-707DD3204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1FCC8-247B-48C0-8E2D-7E6D0B2DA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3835D-ADA1-4D02-90BB-0E092500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867CE-D3DE-4A5B-BF75-7CAB913C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ABB2-34BD-4F40-A08B-83F37C02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E993E-7BD4-4D61-B7AC-A04AEA7A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5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1FAA-CE0B-4A38-B8CE-395A14E1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BDE6-BB51-48A2-ACDB-98B6FE3C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973B7-8528-4839-9A6D-E8408BB4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E6522-6996-466F-979F-348BCE54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71CED-9A82-4861-958F-314D5439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72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707D-8550-4D09-81CE-1984FD3B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CC8EE-2FF6-4BBE-A9CD-41C9955A1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AB22-EE46-4550-9533-7CD64E0D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8C724-A84C-4E04-913C-5F99499B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7483-DAE6-4AC2-A8A3-898BDEA9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06B5-E5B9-4F45-B515-366F8E04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95C9B-604B-4EE5-B93C-09E76E59E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493C9-0E24-4673-8CD3-B81CB224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2BDFA-F37A-41D7-8E26-053BF7B68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6FDD5-3DDF-4B06-8D79-9A0CDCEA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185E-94B3-4520-B9FB-E7DDC6D2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DC4B-752D-4122-9574-969138F1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F549-2808-4D15-8903-DE23C445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3E6F4-4BBA-44A1-A69E-8F3F84441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94463-189C-4951-B4DD-8DAE1A4FA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6CF68-D67E-4D25-9FB7-EA61B4550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CFE9D-60DF-49D6-99A2-4585EBBA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1CB9A-039E-4FFF-86BD-CC5CD0AA2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8F7C2-0D54-4FFE-8795-4529FB32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85D6-AD22-4FC8-9A7F-3D0076E1B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D3E4A-60DE-496E-8916-8AB36352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F9615-9C44-4ECB-8BFD-5A5ABBC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CF210-7B16-4880-AAE2-BDFBFB66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4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CFD448-FD61-4519-B196-C0B92EF82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E7908-6C0B-429D-A028-05F51BB8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B1789-5650-4CDE-A6D4-A3D47B23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8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B791-44EA-469E-8357-355C1E4D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F4F24-7A4D-46A0-806A-9C721AB7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9E14D-24D1-4733-BD9D-EAF937489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6E633-6145-4EB2-8740-0DE3FC9D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D831-3801-4772-BC7D-EB880015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2097A-F213-4419-A6E4-41C66CD6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64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42FB-60F5-402A-BA11-E2AEC5B9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85FC4-EB5C-488F-B47A-460D80724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B38B0-BD6F-418A-A61C-A2BEC5A6D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73DA5-7AD5-410A-B461-1A2EC174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A4644-A0B9-4164-BC67-122C99FA4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780E-C8B0-4604-AE5A-80A4932D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8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E3D8D-640C-4DB5-AA0D-6396D944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6E3E-9645-4295-885A-4C3D012E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E975-71A1-4973-A680-6530A52AE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5CD78-1D64-40AA-B997-582FDA51BFD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ADCB-EC81-4A30-AB94-D8430C3C8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74D6-E0C9-4EEF-9DFF-CF3301A91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7B536-74A9-4AF1-971A-16F320C7E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1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2" y="609602"/>
            <a:ext cx="6447501" cy="704045"/>
          </a:xfrm>
        </p:spPr>
        <p:txBody>
          <a:bodyPr>
            <a:normAutofit/>
          </a:bodyPr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2" y="1313647"/>
            <a:ext cx="6447501" cy="4727717"/>
          </a:xfrm>
        </p:spPr>
        <p:txBody>
          <a:bodyPr/>
          <a:lstStyle/>
          <a:p>
            <a:r>
              <a:rPr lang="en-US" dirty="0"/>
              <a:t>Cloud computing is something that </a:t>
            </a:r>
          </a:p>
          <a:p>
            <a:pPr lvl="1"/>
            <a:r>
              <a:rPr lang="en-US" dirty="0"/>
              <a:t>An approach to computing that’s about having the right resources at the right time, and connecting to a variety of devices and endpoints.</a:t>
            </a:r>
          </a:p>
          <a:p>
            <a:pPr lvl="1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47498" y="2861097"/>
            <a:ext cx="6432005" cy="34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1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PAAS </a:t>
            </a:r>
            <a:r>
              <a:rPr lang="en-US" dirty="0"/>
              <a:t>(PLATFORM AS A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 of tools and services designed to make coding and deploying those applications quick and efficient.</a:t>
            </a:r>
          </a:p>
          <a:p>
            <a:r>
              <a:rPr lang="en-US" dirty="0"/>
              <a:t>Everything (Patching, security of instance, etc.) is maintained by service provider. You only deploy code and run your application in the cloud.</a:t>
            </a:r>
          </a:p>
          <a:p>
            <a:r>
              <a:rPr lang="en-US" dirty="0"/>
              <a:t>• Web based user interface creation tools help to create, modify, test and deploy different UI scenarios </a:t>
            </a:r>
            <a:br>
              <a:rPr lang="en-US" dirty="0"/>
            </a:br>
            <a:r>
              <a:rPr lang="en-US" dirty="0"/>
              <a:t>• Multi-tenant architecture where multiple concurrent users utilize the same development application </a:t>
            </a:r>
            <a:br>
              <a:rPr lang="en-US" dirty="0"/>
            </a:br>
            <a:r>
              <a:rPr lang="en-US" dirty="0"/>
              <a:t>• Built in scalability of deployed software including load balancing and failover </a:t>
            </a:r>
            <a:br>
              <a:rPr lang="en-US" dirty="0"/>
            </a:br>
            <a:r>
              <a:rPr lang="en-US" dirty="0"/>
              <a:t>• Integration with web services and databases via common standards </a:t>
            </a:r>
          </a:p>
          <a:p>
            <a:r>
              <a:rPr lang="en-US" dirty="0"/>
              <a:t>Example: Web service in Azure, </a:t>
            </a:r>
            <a:r>
              <a:rPr lang="en-US" dirty="0" err="1"/>
              <a:t>ElasticBeansTalk</a:t>
            </a:r>
            <a:r>
              <a:rPr lang="en-US" dirty="0"/>
              <a:t> in AWS</a:t>
            </a:r>
          </a:p>
        </p:txBody>
      </p:sp>
    </p:spTree>
    <p:extLst>
      <p:ext uri="{BB962C8B-B14F-4D97-AF65-F5344CB8AC3E}">
        <p14:creationId xmlns:p14="http://schemas.microsoft.com/office/powerpoint/2010/main" val="199752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IAAS (Infrastructure as a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0"/>
            <a:ext cx="8229600" cy="5486400"/>
          </a:xfrm>
        </p:spPr>
        <p:txBody>
          <a:bodyPr/>
          <a:lstStyle/>
          <a:p>
            <a:pPr indent="-457200">
              <a:lnSpc>
                <a:spcPct val="130000"/>
              </a:lnSpc>
              <a:buFont typeface="Wingdings" pitchFamily="2" charset="2"/>
              <a:buChar char="§"/>
            </a:pPr>
            <a:endParaRPr lang="en-US" sz="1700" dirty="0"/>
          </a:p>
          <a:p>
            <a:pPr indent="-45720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700" dirty="0"/>
              <a:t>IaaS is hardware and software that powers it all – servers, storage, networks, operating systems. Everything is provided by service provider and maintaining the infrastructure including patching, security patches is customer responsibility.</a:t>
            </a:r>
          </a:p>
          <a:p>
            <a:pPr indent="-457200">
              <a:lnSpc>
                <a:spcPct val="130000"/>
              </a:lnSpc>
              <a:buNone/>
            </a:pPr>
            <a:endParaRPr lang="en-US" sz="1700" dirty="0"/>
          </a:p>
          <a:p>
            <a:pPr indent="-457200">
              <a:lnSpc>
                <a:spcPct val="130000"/>
              </a:lnSpc>
              <a:buNone/>
            </a:pPr>
            <a:endParaRPr lang="en-US" sz="1700" dirty="0"/>
          </a:p>
          <a:p>
            <a:pPr indent="-457200">
              <a:lnSpc>
                <a:spcPct val="130000"/>
              </a:lnSpc>
              <a:buNone/>
            </a:pPr>
            <a:endParaRPr lang="en-US" sz="1700" dirty="0"/>
          </a:p>
          <a:p>
            <a:pPr indent="-45720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1700" dirty="0"/>
              <a:t>Resources are distributed as a service </a:t>
            </a:r>
            <a:br>
              <a:rPr lang="en-US" sz="1700" dirty="0"/>
            </a:br>
            <a:r>
              <a:rPr lang="en-US" sz="1700" dirty="0"/>
              <a:t>• Allows for dynamic scaling </a:t>
            </a:r>
            <a:br>
              <a:rPr lang="en-US" sz="1700" dirty="0"/>
            </a:br>
            <a:r>
              <a:rPr lang="en-US" sz="1700" dirty="0"/>
              <a:t>• Has a variable cost, utility pricing model </a:t>
            </a:r>
            <a:br>
              <a:rPr lang="en-US" sz="1700" dirty="0"/>
            </a:br>
            <a:r>
              <a:rPr lang="en-US" sz="1700" dirty="0"/>
              <a:t>• Generally includes multiple users on a single piece of hardware</a:t>
            </a:r>
          </a:p>
        </p:txBody>
      </p:sp>
    </p:spTree>
    <p:extLst>
      <p:ext uri="{BB962C8B-B14F-4D97-AF65-F5344CB8AC3E}">
        <p14:creationId xmlns:p14="http://schemas.microsoft.com/office/powerpoint/2010/main" val="1174432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IN" dirty="0"/>
              <a:t>Trade Capital Expense for Variable Expense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Traditional on premise </a:t>
            </a:r>
            <a:r>
              <a:rPr lang="en-IN" dirty="0" err="1"/>
              <a:t>datacenters</a:t>
            </a:r>
            <a:r>
              <a:rPr lang="en-IN" dirty="0"/>
              <a:t> require upfront heavy capital investment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With cloud, you pay only when you consume resources and pay only for how much you consume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IN" dirty="0"/>
              <a:t>Benefit from massive economies of scale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Shared Infrastructure used by hundreds of thousands of customers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Lower pay-as-you-go prices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Lower variable cost with cloud computing than traditional on-premise data </a:t>
            </a:r>
            <a:r>
              <a:rPr lang="en-IN" dirty="0" err="1"/>
              <a:t>centers</a:t>
            </a:r>
            <a:endParaRPr lang="en-IN" dirty="0"/>
          </a:p>
          <a:p>
            <a:pPr marL="457200" indent="-457200">
              <a:buFont typeface="Wingdings" pitchFamily="2" charset="2"/>
              <a:buChar char="§"/>
            </a:pPr>
            <a:r>
              <a:rPr lang="en-IN" dirty="0"/>
              <a:t>Stop guessing about capacity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Eliminate guessing on your infrastructure capacity needs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Capacity decision prior to deploying an application often results in over capacity with idle resources or under capacity with constrained resources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With Cloud, you can scale up or down with only a few minutes notice</a:t>
            </a:r>
          </a:p>
          <a:p>
            <a:pPr marL="457200" indent="-457200"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IN" dirty="0"/>
              <a:t>Increase Speed and Agility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In cloud, new resources and just a click away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Developers can get resources in minutes instead of waiting for weeks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Cost to experiment and develop is significantly lower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Hourly pricing model - try new products at very low cost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IN" dirty="0"/>
              <a:t>Stop spending money running and maintaining data </a:t>
            </a:r>
            <a:r>
              <a:rPr lang="en-IN" dirty="0" err="1"/>
              <a:t>centers</a:t>
            </a:r>
            <a:endParaRPr lang="en-IN" dirty="0"/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Avoid undifferentiated heavy lifting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Focus on projects that differentiate your business, not infrastructure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IN" dirty="0"/>
              <a:t>Go Global in minutes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Easily deploy multiple applications in multiple regions around the world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Keep resources near the customer for lower latency and compliance requirements</a:t>
            </a:r>
          </a:p>
          <a:p>
            <a:pPr marL="630936" lvl="1" indent="-457200">
              <a:buFont typeface="Wingdings" pitchFamily="2" charset="2"/>
              <a:buChar char="§"/>
            </a:pPr>
            <a:r>
              <a:rPr lang="en-IN" dirty="0"/>
              <a:t>Better end user experience at minimal cost</a:t>
            </a:r>
          </a:p>
          <a:p>
            <a:pPr marL="457200" indent="-457200">
              <a:buFont typeface="Wingdings" pitchFamily="2" charset="2"/>
              <a:buChar char="§"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2" y="1050879"/>
            <a:ext cx="7416799" cy="52737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7200" dirty="0"/>
              <a:t>		“        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		Its all about </a:t>
            </a: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Services!</a:t>
            </a:r>
          </a:p>
          <a:p>
            <a:pPr marL="914400" lvl="2" indent="0">
              <a:buNone/>
            </a:pPr>
            <a:r>
              <a:rPr lang="en-US" sz="3200" dirty="0"/>
              <a:t>				Not just about servers</a:t>
            </a:r>
          </a:p>
          <a:p>
            <a:pPr marL="914400" lvl="2" indent="0">
              <a:buNone/>
            </a:pPr>
            <a:r>
              <a:rPr lang="en-US" sz="8000" dirty="0"/>
              <a:t>”</a:t>
            </a:r>
          </a:p>
          <a:p>
            <a:pPr marL="914400" lvl="2" indent="0">
              <a:buNone/>
            </a:pPr>
            <a:r>
              <a:rPr lang="en-US" sz="3200" dirty="0"/>
              <a:t>															</a:t>
            </a:r>
          </a:p>
          <a:p>
            <a:pPr marL="914400" lvl="2" indent="0">
              <a:buNone/>
            </a:pPr>
            <a:r>
              <a:rPr lang="en-US" sz="3200" dirty="0"/>
              <a:t>															</a:t>
            </a:r>
            <a:r>
              <a:rPr lang="en-US" sz="7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367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Delivering computing services like servers, storage databases, networking, software, analytics and more over internet.</a:t>
            </a:r>
          </a:p>
          <a:p>
            <a:r>
              <a:rPr lang="en-US" dirty="0"/>
              <a:t>Types of cloud computing</a:t>
            </a:r>
          </a:p>
          <a:p>
            <a:r>
              <a:rPr lang="en-US" dirty="0"/>
              <a:t>A. Infrastructure as a Service</a:t>
            </a:r>
          </a:p>
          <a:p>
            <a:r>
              <a:rPr lang="en-US" dirty="0"/>
              <a:t>B. Platform as a Service</a:t>
            </a:r>
          </a:p>
          <a:p>
            <a:r>
              <a:rPr lang="en-US" dirty="0"/>
              <a:t>C. Software as a Service</a:t>
            </a:r>
          </a:p>
        </p:txBody>
      </p:sp>
    </p:spTree>
    <p:extLst>
      <p:ext uri="{BB962C8B-B14F-4D97-AF65-F5344CB8AC3E}">
        <p14:creationId xmlns:p14="http://schemas.microsoft.com/office/powerpoint/2010/main" val="414166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70" y="715618"/>
            <a:ext cx="7481680" cy="5593108"/>
          </a:xfrm>
        </p:spPr>
      </p:pic>
    </p:spTree>
    <p:extLst>
      <p:ext uri="{BB962C8B-B14F-4D97-AF65-F5344CB8AC3E}">
        <p14:creationId xmlns:p14="http://schemas.microsoft.com/office/powerpoint/2010/main" val="221186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097" y="914400"/>
            <a:ext cx="7290054" cy="5394326"/>
          </a:xfrm>
        </p:spPr>
      </p:pic>
    </p:spTree>
    <p:extLst>
      <p:ext uri="{BB962C8B-B14F-4D97-AF65-F5344CB8AC3E}">
        <p14:creationId xmlns:p14="http://schemas.microsoft.com/office/powerpoint/2010/main" val="306008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09" y="1007166"/>
            <a:ext cx="7374834" cy="4761810"/>
          </a:xfrm>
        </p:spPr>
      </p:pic>
    </p:spTree>
    <p:extLst>
      <p:ext uri="{BB962C8B-B14F-4D97-AF65-F5344CB8AC3E}">
        <p14:creationId xmlns:p14="http://schemas.microsoft.com/office/powerpoint/2010/main" val="405509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9449-880F-4E61-B57D-FF3D7F320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286000"/>
            <a:ext cx="4800600" cy="4023360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10000"/>
              </a:lnSpc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Private Cloud: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600" dirty="0">
                <a:latin typeface="Calibri" panose="020F0502020204030204" pitchFamily="34" charset="0"/>
                <a:cs typeface="Calibri" panose="020F0502020204030204" pitchFamily="34" charset="0"/>
              </a:rPr>
              <a:t>Supports all users from within company itself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600" dirty="0">
                <a:latin typeface="Calibri" panose="020F0502020204030204" pitchFamily="34" charset="0"/>
                <a:cs typeface="Calibri" panose="020F0502020204030204" pitchFamily="34" charset="0"/>
              </a:rPr>
              <a:t>Managed by the organization itself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600" dirty="0">
                <a:latin typeface="Calibri" panose="020F0502020204030204" pitchFamily="34" charset="0"/>
                <a:cs typeface="Calibri" panose="020F0502020204030204" pitchFamily="34" charset="0"/>
              </a:rPr>
              <a:t>More expensive than public clouds due to the capital expenditure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600" dirty="0">
                <a:latin typeface="Calibri" panose="020F0502020204030204" pitchFamily="34" charset="0"/>
                <a:cs typeface="Calibri" panose="020F0502020204030204" pitchFamily="34" charset="0"/>
              </a:rPr>
              <a:t>Able to address the security and privacy concerns of organizations today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Public Cloud: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600" dirty="0">
                <a:latin typeface="Calibri" panose="020F0502020204030204" pitchFamily="34" charset="0"/>
                <a:cs typeface="Calibri" panose="020F0502020204030204" pitchFamily="34" charset="0"/>
              </a:rPr>
              <a:t>Supports all users who want to make use of a computing resource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600" dirty="0">
                <a:latin typeface="Calibri" panose="020F0502020204030204" pitchFamily="34" charset="0"/>
                <a:cs typeface="Calibri" panose="020F0502020204030204" pitchFamily="34" charset="0"/>
              </a:rPr>
              <a:t>Subscription is required for signup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600" dirty="0">
                <a:latin typeface="Calibri" panose="020F0502020204030204" pitchFamily="34" charset="0"/>
                <a:cs typeface="Calibri" panose="020F0502020204030204" pitchFamily="34" charset="0"/>
              </a:rPr>
              <a:t>Pay as you go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7600" dirty="0">
                <a:latin typeface="Calibri" panose="020F0502020204030204" pitchFamily="34" charset="0"/>
                <a:cs typeface="Calibri" panose="020F0502020204030204" pitchFamily="34" charset="0"/>
              </a:rPr>
              <a:t>Increase capacity as and when needed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9C47505-0B49-4FC9-8C3A-5A1CC6B4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095" y="585216"/>
            <a:ext cx="8587939" cy="42194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Cloud Deployment models characteristics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902026-2624-4016-9184-79C84DB66E32}"/>
              </a:ext>
            </a:extLst>
          </p:cNvPr>
          <p:cNvSpPr txBox="1">
            <a:spLocks/>
          </p:cNvSpPr>
          <p:nvPr/>
        </p:nvSpPr>
        <p:spPr>
          <a:xfrm>
            <a:off x="6934200" y="2296551"/>
            <a:ext cx="2965705" cy="4023360"/>
          </a:xfrm>
          <a:prstGeom prst="rect">
            <a:avLst/>
          </a:prstGeom>
        </p:spPr>
        <p:txBody>
          <a:bodyPr vert="horz" lIns="45720" tIns="45720" rIns="4572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Community cloud: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Supports multiple organizations sharing computing resources that are part of a community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Access to a community cloud environment is typically restricted to the members of the community</a:t>
            </a:r>
          </a:p>
          <a:p>
            <a:pPr marL="0" indent="0" algn="ctr">
              <a:buNone/>
            </a:pPr>
            <a:r>
              <a:rPr lang="en-US" b="1" dirty="0"/>
              <a:t>Hybrid cloud: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organization makes use of interconnected private and public cloud infrastructure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8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09" y="742124"/>
            <a:ext cx="7792279" cy="5566603"/>
          </a:xfrm>
        </p:spPr>
      </p:pic>
    </p:spTree>
    <p:extLst>
      <p:ext uri="{BB962C8B-B14F-4D97-AF65-F5344CB8AC3E}">
        <p14:creationId xmlns:p14="http://schemas.microsoft.com/office/powerpoint/2010/main" val="39511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SaaS (Software as a service)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Software as a service applications are designed for end users, delivered over internet.</a:t>
            </a:r>
          </a:p>
          <a:p>
            <a:r>
              <a:rPr lang="en-US" sz="1700" dirty="0"/>
              <a:t>• Web access to commercial software </a:t>
            </a:r>
            <a:br>
              <a:rPr lang="en-US" sz="1700" dirty="0"/>
            </a:br>
            <a:r>
              <a:rPr lang="en-US" sz="1700" dirty="0"/>
              <a:t>• Software is managed from a central location </a:t>
            </a:r>
            <a:br>
              <a:rPr lang="en-US" sz="1700" dirty="0"/>
            </a:br>
            <a:r>
              <a:rPr lang="en-US" sz="1700" dirty="0"/>
              <a:t>• Software delivered in a “one to many” model </a:t>
            </a:r>
            <a:br>
              <a:rPr lang="en-US" sz="1700" dirty="0"/>
            </a:br>
            <a:r>
              <a:rPr lang="en-US" sz="1700" dirty="0"/>
              <a:t>• Users not required to handle software upgrades and patches </a:t>
            </a:r>
          </a:p>
          <a:p>
            <a:r>
              <a:rPr lang="en-US" sz="1700" dirty="0"/>
              <a:t>Examples of SaaS: Office 365, </a:t>
            </a:r>
            <a:r>
              <a:rPr lang="en-US" sz="1700" dirty="0" err="1"/>
              <a:t>ServiceNow</a:t>
            </a:r>
            <a:r>
              <a:rPr lang="en-US" sz="1700" dirty="0"/>
              <a:t>, </a:t>
            </a:r>
            <a:r>
              <a:rPr lang="en-US" sz="1700" dirty="0" err="1"/>
              <a:t>SalesForce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99573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743</Words>
  <Application>Microsoft Office PowerPoint</Application>
  <PresentationFormat>Widescreen</PresentationFormat>
  <Paragraphs>75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What is cloud computing?</vt:lpstr>
      <vt:lpstr>PowerPoint Presentation</vt:lpstr>
      <vt:lpstr>Cloud computing?</vt:lpstr>
      <vt:lpstr>PowerPoint Presentation</vt:lpstr>
      <vt:lpstr>PowerPoint Presentation</vt:lpstr>
      <vt:lpstr>PowerPoint Presentation</vt:lpstr>
      <vt:lpstr>Cloud Deployment models characteristics</vt:lpstr>
      <vt:lpstr>PowerPoint Presentation</vt:lpstr>
      <vt:lpstr>SaaS (Software as a service)</vt:lpstr>
      <vt:lpstr>PAAS (PLATFORM AS A SERVICE)</vt:lpstr>
      <vt:lpstr>IAAS (Infrastructure as a service)</vt:lpstr>
      <vt:lpstr>Benefits of cloud computing</vt:lpstr>
      <vt:lpstr>Benefits of cloud computing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Solutions Architect</dc:title>
  <dc:creator>Pravinkumar Menghani</dc:creator>
  <cp:lastModifiedBy>Purshottam Assudani</cp:lastModifiedBy>
  <cp:revision>15</cp:revision>
  <dcterms:created xsi:type="dcterms:W3CDTF">2020-06-18T02:03:26Z</dcterms:created>
  <dcterms:modified xsi:type="dcterms:W3CDTF">2024-09-04T18:01:20Z</dcterms:modified>
</cp:coreProperties>
</file>