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82" r:id="rId3"/>
    <p:sldId id="438" r:id="rId4"/>
    <p:sldId id="446" r:id="rId5"/>
    <p:sldId id="489" r:id="rId6"/>
    <p:sldId id="483" r:id="rId7"/>
    <p:sldId id="484" r:id="rId8"/>
    <p:sldId id="478" r:id="rId9"/>
    <p:sldId id="485" r:id="rId10"/>
    <p:sldId id="486" r:id="rId11"/>
    <p:sldId id="479" r:id="rId12"/>
    <p:sldId id="488" r:id="rId13"/>
    <p:sldId id="480" r:id="rId14"/>
    <p:sldId id="48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uganti Venkata Ramana Murthy (EEE)" initials="OVRM(" lastIdx="1" clrIdx="0">
    <p:extLst>
      <p:ext uri="{19B8F6BF-5375-455C-9EA6-DF929625EA0E}">
        <p15:presenceInfo xmlns:p15="http://schemas.microsoft.com/office/powerpoint/2012/main" userId="Oruganti Venkata Ramana Murthy (E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p:cViewPr varScale="1">
        <p:scale>
          <a:sx n="86" d="100"/>
          <a:sy n="86" d="100"/>
        </p:scale>
        <p:origin x="1493"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D635B1-8450-4877-A09F-E97F2A1C3D61}" type="datetimeFigureOut">
              <a:rPr lang="en-AU" smtClean="0"/>
              <a:t>13/11/2022</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8114-D8E1-4094-AA5C-10DF3764AAE1}" type="slidenum">
              <a:rPr lang="en-AU" smtClean="0"/>
              <a:t>‹#›</a:t>
            </a:fld>
            <a:endParaRPr lang="en-AU" dirty="0"/>
          </a:p>
        </p:txBody>
      </p:sp>
    </p:spTree>
    <p:extLst>
      <p:ext uri="{BB962C8B-B14F-4D97-AF65-F5344CB8AC3E}">
        <p14:creationId xmlns:p14="http://schemas.microsoft.com/office/powerpoint/2010/main" val="2156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F388114-D8E1-4094-AA5C-10DF3764AAE1}" type="slidenum">
              <a:rPr lang="en-AU" smtClean="0"/>
              <a:t>1</a:t>
            </a:fld>
            <a:endParaRPr lang="en-AU" dirty="0"/>
          </a:p>
        </p:txBody>
      </p:sp>
    </p:spTree>
    <p:extLst>
      <p:ext uri="{BB962C8B-B14F-4D97-AF65-F5344CB8AC3E}">
        <p14:creationId xmlns:p14="http://schemas.microsoft.com/office/powerpoint/2010/main" val="24612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CEBF4DB-FC9F-4982-8AD7-03AAB605F78B}" type="datetime1">
              <a:rPr lang="en-AU" smtClean="0"/>
              <a:t>13/11/2022</a:t>
            </a:fld>
            <a:endParaRPr lang="en-AU" dirty="0"/>
          </a:p>
        </p:txBody>
      </p:sp>
      <p:sp>
        <p:nvSpPr>
          <p:cNvPr id="17" name="Footer Placeholder 16"/>
          <p:cNvSpPr>
            <a:spLocks noGrp="1"/>
          </p:cNvSpPr>
          <p:nvPr>
            <p:ph type="ftr" sz="quarter" idx="11"/>
          </p:nvPr>
        </p:nvSpPr>
        <p:spPr/>
        <p:txBody>
          <a:bodyPr/>
          <a:lstStyle/>
          <a:p>
            <a:endParaRPr lang="en-AU"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6FAF37D-EBC2-4BA4-A38F-5BDBB1D0CF51}" type="slidenum">
              <a:rPr lang="en-AU" smtClean="0"/>
              <a:t>‹#›</a:t>
            </a:fld>
            <a:endParaRPr lang="en-AU"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A9BD43-E712-45ED-BDFB-0B599E78C364}"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BD7E4A-B8CB-468E-A2A3-B4B0B68A7898}"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D0549CE-E155-477D-8105-88614B66DC9A}" type="datetime1">
              <a:rPr lang="en-AU" smtClean="0"/>
              <a:t>13/11/2022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56FAF37D-EBC2-4BA4-A38F-5BDBB1D0CF51}" type="slidenum">
              <a:rPr lang="en-AU" smtClean="0"/>
              <a:t>‹#›</a:t>
            </a:fld>
            <a:endParaRPr lang="en-AU"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001CD62-5064-4ED6-9280-D9E8BE225715}" type="datetime1">
              <a:rPr lang="en-AU" smtClean="0"/>
              <a:t>13/11/2022</a:t>
            </a:fld>
            <a:endParaRPr lang="en-AU" dirty="0"/>
          </a:p>
        </p:txBody>
      </p:sp>
      <p:sp>
        <p:nvSpPr>
          <p:cNvPr id="5" name="Footer Placeholder 4"/>
          <p:cNvSpPr>
            <a:spLocks noGrp="1"/>
          </p:cNvSpPr>
          <p:nvPr>
            <p:ph type="ftr" sz="quarter" idx="11"/>
          </p:nvPr>
        </p:nvSpPr>
        <p:spPr>
          <a:xfrm>
            <a:off x="800100" y="6172200"/>
            <a:ext cx="4000500" cy="457200"/>
          </a:xfrm>
        </p:spPr>
        <p:txBody>
          <a:bodyPr/>
          <a:lstStyle/>
          <a:p>
            <a:endParaRPr lang="en-AU"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D9893D0-80D2-4502-B897-960990FA7931}"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644CE74-AFC4-4D94-9CC0-143CC99827C8}" type="datetime1">
              <a:rPr lang="en-AU" smtClean="0"/>
              <a:t>13/11/2022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6E2DC8A-38DC-479E-8D1D-149918AE4C7B}" type="datetime1">
              <a:rPr lang="en-AU" smtClean="0"/>
              <a:t>13/11/2022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D70FE-B6AB-4896-80AB-B2BCD29328CB}" type="datetime1">
              <a:rPr lang="en-AU" smtClean="0"/>
              <a:t>13/11/2022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56FAF37D-EBC2-4BA4-A38F-5BDBB1D0CF51}"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E9E49B-753E-4F92-B25B-5E6ABD00738A}" type="datetime1">
              <a:rPr lang="en-AU" smtClean="0"/>
              <a:t>13/11/2022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56FAF37D-EBC2-4BA4-A38F-5BDBB1D0CF51}" type="slidenum">
              <a:rPr lang="en-AU" smtClean="0"/>
              <a:t>‹#›</a:t>
            </a:fld>
            <a:endParaRPr lang="en-AU"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3549EA-1E6B-4F73-8E4F-0F77DF558B1F}" type="datetime1">
              <a:rPr lang="en-AU" smtClean="0"/>
              <a:t>13/11/2022</a:t>
            </a:fld>
            <a:endParaRPr lang="en-AU" dirty="0"/>
          </a:p>
        </p:txBody>
      </p:sp>
      <p:sp>
        <p:nvSpPr>
          <p:cNvPr id="6" name="Footer Placeholder 5"/>
          <p:cNvSpPr>
            <a:spLocks noGrp="1"/>
          </p:cNvSpPr>
          <p:nvPr>
            <p:ph type="ftr" sz="quarter" idx="11"/>
          </p:nvPr>
        </p:nvSpPr>
        <p:spPr>
          <a:xfrm>
            <a:off x="914400" y="6172200"/>
            <a:ext cx="3886200" cy="457200"/>
          </a:xfrm>
        </p:spPr>
        <p:txBody>
          <a:bodyPr/>
          <a:lstStyle/>
          <a:p>
            <a:endParaRPr lang="en-AU" dirty="0"/>
          </a:p>
        </p:txBody>
      </p:sp>
      <p:sp>
        <p:nvSpPr>
          <p:cNvPr id="7" name="Slide Number Placeholder 6"/>
          <p:cNvSpPr>
            <a:spLocks noGrp="1"/>
          </p:cNvSpPr>
          <p:nvPr>
            <p:ph type="sldNum" sz="quarter" idx="12"/>
          </p:nvPr>
        </p:nvSpPr>
        <p:spPr>
          <a:xfrm>
            <a:off x="146304" y="6208776"/>
            <a:ext cx="457200" cy="457200"/>
          </a:xfrm>
        </p:spPr>
        <p:txBody>
          <a:bodyPr/>
          <a:lstStyle/>
          <a:p>
            <a:fld id="{56FAF37D-EBC2-4BA4-A38F-5BDBB1D0CF51}" type="slidenum">
              <a:rPr lang="en-AU" smtClean="0"/>
              <a:t>‹#›</a:t>
            </a:fld>
            <a:endParaRPr lang="en-AU"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F8D765-93C9-4F2E-BF8D-E8FAB1C60CB7}" type="datetime1">
              <a:rPr lang="en-AU" smtClean="0"/>
              <a:t>13/11/2022</a:t>
            </a:fld>
            <a:endParaRPr lang="en-AU"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AU"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FAF37D-EBC2-4BA4-A38F-5BDBB1D0CF51}" type="slidenum">
              <a:rPr lang="en-AU" smtClean="0"/>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how-to-convert-categorical-string-data-into-numeric-in-python/" TargetMode="External"/><Relationship Id="rId2" Type="http://schemas.openxmlformats.org/officeDocument/2006/relationships/hyperlink" Target="https://www.kaggle.com/datasets/saurabhshahane/classification-of-malwa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0" y="1526927"/>
            <a:ext cx="91440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i="0" dirty="0">
                <a:solidFill>
                  <a:schemeClr val="bg1"/>
                </a:solidFill>
                <a:effectLst/>
                <a:latin typeface="+mn-lt"/>
              </a:rPr>
              <a:t>Classification of Malwares</a:t>
            </a:r>
            <a:endParaRPr lang="en-US" sz="4000" b="1" dirty="0">
              <a:solidFill>
                <a:schemeClr val="bg1"/>
              </a:solidFill>
              <a:latin typeface="+mn-lt"/>
              <a:cs typeface="Times New Roman" pitchFamily="18" charset="0"/>
            </a:endParaRPr>
          </a:p>
        </p:txBody>
      </p:sp>
      <p:sp>
        <p:nvSpPr>
          <p:cNvPr id="12" name="Subtitle 2"/>
          <p:cNvSpPr txBox="1">
            <a:spLocks/>
          </p:cNvSpPr>
          <p:nvPr/>
        </p:nvSpPr>
        <p:spPr>
          <a:xfrm>
            <a:off x="928662" y="3501008"/>
            <a:ext cx="7286676" cy="122356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IN" sz="2400" b="1" dirty="0">
                <a:solidFill>
                  <a:schemeClr val="tx1"/>
                </a:solidFill>
              </a:rPr>
              <a:t>B Prem Sundar (CB.EN.U4ELC20051)</a:t>
            </a:r>
          </a:p>
          <a:p>
            <a:r>
              <a:rPr lang="en-IN" sz="2400" b="1" dirty="0">
                <a:solidFill>
                  <a:schemeClr val="tx1"/>
                </a:solidFill>
              </a:rPr>
              <a:t>Sagi Sriyank (CB.EN.U4ELC20061)</a:t>
            </a:r>
          </a:p>
          <a:p>
            <a:r>
              <a:rPr lang="en-IN" sz="2400" b="1" dirty="0">
                <a:solidFill>
                  <a:schemeClr val="tx1"/>
                </a:solidFill>
              </a:rPr>
              <a:t> Laxmi Ganesh(CB.EN.U4ELC20048)</a:t>
            </a:r>
            <a:endParaRPr lang="en-AU" sz="2400"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14F33F43-AF0F-4F08-9F4F-753264D731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044" y="4869160"/>
            <a:ext cx="3779912" cy="1889956"/>
          </a:xfrm>
          <a:prstGeom prst="rect">
            <a:avLst/>
          </a:prstGeom>
        </p:spPr>
      </p:pic>
    </p:spTree>
    <p:extLst>
      <p:ext uri="{BB962C8B-B14F-4D97-AF65-F5344CB8AC3E}">
        <p14:creationId xmlns:p14="http://schemas.microsoft.com/office/powerpoint/2010/main" val="193081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56CD65-135F-BCEC-2FF6-CE25646B725B}"/>
              </a:ext>
            </a:extLst>
          </p:cNvPr>
          <p:cNvSpPr>
            <a:spLocks noGrp="1"/>
          </p:cNvSpPr>
          <p:nvPr>
            <p:ph type="sldNum" sz="quarter" idx="12"/>
          </p:nvPr>
        </p:nvSpPr>
        <p:spPr/>
        <p:txBody>
          <a:bodyPr/>
          <a:lstStyle/>
          <a:p>
            <a:fld id="{56FAF37D-EBC2-4BA4-A38F-5BDBB1D0CF51}" type="slidenum">
              <a:rPr lang="en-AU" smtClean="0"/>
              <a:t>10</a:t>
            </a:fld>
            <a:endParaRPr lang="en-AU" dirty="0"/>
          </a:p>
        </p:txBody>
      </p:sp>
      <p:pic>
        <p:nvPicPr>
          <p:cNvPr id="6" name="Content Placeholder 5">
            <a:extLst>
              <a:ext uri="{FF2B5EF4-FFF2-40B4-BE49-F238E27FC236}">
                <a16:creationId xmlns:a16="http://schemas.microsoft.com/office/drawing/2014/main" id="{B2D2B2BF-37FF-4157-A8D5-4EE09BA0022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620688"/>
            <a:ext cx="7772400" cy="1263015"/>
          </a:xfrm>
        </p:spPr>
      </p:pic>
      <p:pic>
        <p:nvPicPr>
          <p:cNvPr id="8" name="Picture 7">
            <a:extLst>
              <a:ext uri="{FF2B5EF4-FFF2-40B4-BE49-F238E27FC236}">
                <a16:creationId xmlns:a16="http://schemas.microsoft.com/office/drawing/2014/main" id="{38E2672A-E321-193D-5207-AA9603344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060848"/>
            <a:ext cx="8386136" cy="3228975"/>
          </a:xfrm>
          <a:prstGeom prst="rect">
            <a:avLst/>
          </a:prstGeom>
        </p:spPr>
      </p:pic>
      <p:sp>
        <p:nvSpPr>
          <p:cNvPr id="10" name="TextBox 9">
            <a:extLst>
              <a:ext uri="{FF2B5EF4-FFF2-40B4-BE49-F238E27FC236}">
                <a16:creationId xmlns:a16="http://schemas.microsoft.com/office/drawing/2014/main" id="{60F6A81A-D74D-BEA7-79F3-6F7B741DE8E8}"/>
              </a:ext>
            </a:extLst>
          </p:cNvPr>
          <p:cNvSpPr txBox="1"/>
          <p:nvPr/>
        </p:nvSpPr>
        <p:spPr>
          <a:xfrm>
            <a:off x="700172" y="5553063"/>
            <a:ext cx="7488832" cy="461665"/>
          </a:xfrm>
          <a:prstGeom prst="rect">
            <a:avLst/>
          </a:prstGeom>
          <a:noFill/>
        </p:spPr>
        <p:txBody>
          <a:bodyPr wrap="square">
            <a:spAutoFit/>
          </a:bodyPr>
          <a:lstStyle/>
          <a:p>
            <a:r>
              <a:rPr lang="en-US" sz="2400" dirty="0"/>
              <a:t>▪ The corresponding confusion matrix has been printed</a:t>
            </a:r>
            <a:endParaRPr lang="en-IN" sz="2400" dirty="0"/>
          </a:p>
        </p:txBody>
      </p:sp>
    </p:spTree>
    <p:extLst>
      <p:ext uri="{BB962C8B-B14F-4D97-AF65-F5344CB8AC3E}">
        <p14:creationId xmlns:p14="http://schemas.microsoft.com/office/powerpoint/2010/main" val="237160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1A25-6E53-3252-CF5A-EB64D1846BEF}"/>
              </a:ext>
            </a:extLst>
          </p:cNvPr>
          <p:cNvSpPr>
            <a:spLocks noGrp="1"/>
          </p:cNvSpPr>
          <p:nvPr>
            <p:ph type="title"/>
          </p:nvPr>
        </p:nvSpPr>
        <p:spPr/>
        <p:txBody>
          <a:bodyPr/>
          <a:lstStyle/>
          <a:p>
            <a:r>
              <a:rPr lang="en-US" dirty="0"/>
              <a:t>Normalization (2 marks)</a:t>
            </a:r>
          </a:p>
        </p:txBody>
      </p:sp>
      <p:sp>
        <p:nvSpPr>
          <p:cNvPr id="3" name="Slide Number Placeholder 2">
            <a:extLst>
              <a:ext uri="{FF2B5EF4-FFF2-40B4-BE49-F238E27FC236}">
                <a16:creationId xmlns:a16="http://schemas.microsoft.com/office/drawing/2014/main" id="{A7D62650-2421-DCEA-B638-68AB674FFEFE}"/>
              </a:ext>
            </a:extLst>
          </p:cNvPr>
          <p:cNvSpPr>
            <a:spLocks noGrp="1"/>
          </p:cNvSpPr>
          <p:nvPr>
            <p:ph type="sldNum" sz="quarter" idx="12"/>
          </p:nvPr>
        </p:nvSpPr>
        <p:spPr/>
        <p:txBody>
          <a:bodyPr/>
          <a:lstStyle/>
          <a:p>
            <a:fld id="{56FAF37D-EBC2-4BA4-A38F-5BDBB1D0CF51}" type="slidenum">
              <a:rPr lang="en-AU" smtClean="0"/>
              <a:t>11</a:t>
            </a:fld>
            <a:endParaRPr lang="en-AU" dirty="0"/>
          </a:p>
        </p:txBody>
      </p:sp>
      <p:pic>
        <p:nvPicPr>
          <p:cNvPr id="6" name="Content Placeholder 5">
            <a:extLst>
              <a:ext uri="{FF2B5EF4-FFF2-40B4-BE49-F238E27FC236}">
                <a16:creationId xmlns:a16="http://schemas.microsoft.com/office/drawing/2014/main" id="{1784A23A-C810-99A0-E4FF-6CAD66716B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890891"/>
            <a:ext cx="7772400" cy="3685817"/>
          </a:xfrm>
        </p:spPr>
      </p:pic>
    </p:spTree>
    <p:extLst>
      <p:ext uri="{BB962C8B-B14F-4D97-AF65-F5344CB8AC3E}">
        <p14:creationId xmlns:p14="http://schemas.microsoft.com/office/powerpoint/2010/main" val="67793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97FA0A-E8FF-0CEC-E22E-7D58F7241E5F}"/>
              </a:ext>
            </a:extLst>
          </p:cNvPr>
          <p:cNvSpPr>
            <a:spLocks noGrp="1"/>
          </p:cNvSpPr>
          <p:nvPr>
            <p:ph type="sldNum" sz="quarter" idx="12"/>
          </p:nvPr>
        </p:nvSpPr>
        <p:spPr/>
        <p:txBody>
          <a:bodyPr/>
          <a:lstStyle/>
          <a:p>
            <a:fld id="{56FAF37D-EBC2-4BA4-A38F-5BDBB1D0CF51}" type="slidenum">
              <a:rPr lang="en-AU" smtClean="0"/>
              <a:t>12</a:t>
            </a:fld>
            <a:endParaRPr lang="en-AU" dirty="0"/>
          </a:p>
        </p:txBody>
      </p:sp>
      <p:pic>
        <p:nvPicPr>
          <p:cNvPr id="6" name="Content Placeholder 5">
            <a:extLst>
              <a:ext uri="{FF2B5EF4-FFF2-40B4-BE49-F238E27FC236}">
                <a16:creationId xmlns:a16="http://schemas.microsoft.com/office/drawing/2014/main" id="{5035570F-7169-56D0-78BE-7E8177E549B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916832"/>
            <a:ext cx="7772400" cy="4340884"/>
          </a:xfrm>
        </p:spPr>
      </p:pic>
      <p:pic>
        <p:nvPicPr>
          <p:cNvPr id="8" name="Picture 7">
            <a:extLst>
              <a:ext uri="{FF2B5EF4-FFF2-40B4-BE49-F238E27FC236}">
                <a16:creationId xmlns:a16="http://schemas.microsoft.com/office/drawing/2014/main" id="{95C8B507-89E0-10C6-F9D6-7E625BFE8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0" y="190500"/>
            <a:ext cx="7992888" cy="1464469"/>
          </a:xfrm>
          <a:prstGeom prst="rect">
            <a:avLst/>
          </a:prstGeom>
        </p:spPr>
      </p:pic>
    </p:spTree>
    <p:extLst>
      <p:ext uri="{BB962C8B-B14F-4D97-AF65-F5344CB8AC3E}">
        <p14:creationId xmlns:p14="http://schemas.microsoft.com/office/powerpoint/2010/main" val="386339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DA50-2307-4A62-CC21-E4AF791D63EF}"/>
              </a:ext>
            </a:extLst>
          </p:cNvPr>
          <p:cNvSpPr>
            <a:spLocks noGrp="1"/>
          </p:cNvSpPr>
          <p:nvPr>
            <p:ph type="title"/>
          </p:nvPr>
        </p:nvSpPr>
        <p:spPr/>
        <p:txBody>
          <a:bodyPr/>
          <a:lstStyle/>
          <a:p>
            <a:r>
              <a:rPr lang="en-US" dirty="0"/>
              <a:t>Inference (3 marks)</a:t>
            </a:r>
          </a:p>
        </p:txBody>
      </p:sp>
      <p:sp>
        <p:nvSpPr>
          <p:cNvPr id="3" name="Slide Number Placeholder 2">
            <a:extLst>
              <a:ext uri="{FF2B5EF4-FFF2-40B4-BE49-F238E27FC236}">
                <a16:creationId xmlns:a16="http://schemas.microsoft.com/office/drawing/2014/main" id="{54A399E0-048F-BCC9-24B9-18B155D24878}"/>
              </a:ext>
            </a:extLst>
          </p:cNvPr>
          <p:cNvSpPr>
            <a:spLocks noGrp="1"/>
          </p:cNvSpPr>
          <p:nvPr>
            <p:ph type="sldNum" sz="quarter" idx="12"/>
          </p:nvPr>
        </p:nvSpPr>
        <p:spPr/>
        <p:txBody>
          <a:bodyPr/>
          <a:lstStyle/>
          <a:p>
            <a:fld id="{56FAF37D-EBC2-4BA4-A38F-5BDBB1D0CF51}" type="slidenum">
              <a:rPr lang="en-AU" smtClean="0"/>
              <a:t>13</a:t>
            </a:fld>
            <a:endParaRPr lang="en-AU" dirty="0"/>
          </a:p>
        </p:txBody>
      </p:sp>
      <p:sp>
        <p:nvSpPr>
          <p:cNvPr id="4" name="Content Placeholder 3">
            <a:extLst>
              <a:ext uri="{FF2B5EF4-FFF2-40B4-BE49-F238E27FC236}">
                <a16:creationId xmlns:a16="http://schemas.microsoft.com/office/drawing/2014/main" id="{4FF93368-CCCF-1EAB-386D-5535A4CAE361}"/>
              </a:ext>
            </a:extLst>
          </p:cNvPr>
          <p:cNvSpPr>
            <a:spLocks noGrp="1"/>
          </p:cNvSpPr>
          <p:nvPr>
            <p:ph sz="quarter" idx="1"/>
          </p:nvPr>
        </p:nvSpPr>
        <p:spPr>
          <a:xfrm>
            <a:off x="827584" y="1638300"/>
            <a:ext cx="7772400" cy="4572000"/>
          </a:xfrm>
        </p:spPr>
        <p:txBody>
          <a:bodyPr>
            <a:normAutofit/>
          </a:bodyPr>
          <a:lstStyle/>
          <a:p>
            <a:r>
              <a:rPr lang="en-US" sz="2800" dirty="0"/>
              <a:t>Before normalization of the data set the accuracy was 92% , after normalization of data set it increased to 97%. </a:t>
            </a:r>
          </a:p>
          <a:p>
            <a:r>
              <a:rPr lang="en-US" sz="2800" dirty="0"/>
              <a:t> We used MinMaxScaler for Normalising the data set which scaled all the features within the range of [0,1]. </a:t>
            </a:r>
          </a:p>
          <a:p>
            <a:r>
              <a:rPr lang="en-US" sz="2800" dirty="0"/>
              <a:t>The accuracy when compared to KNN classifier after the normalization is increased by 5%</a:t>
            </a:r>
          </a:p>
          <a:p>
            <a:r>
              <a:rPr lang="en-US" sz="2800" dirty="0"/>
              <a:t>It is important that during the preprocessing of data , we convert the datatypes to integer for applying the knn algorithm</a:t>
            </a:r>
          </a:p>
        </p:txBody>
      </p:sp>
    </p:spTree>
    <p:extLst>
      <p:ext uri="{BB962C8B-B14F-4D97-AF65-F5344CB8AC3E}">
        <p14:creationId xmlns:p14="http://schemas.microsoft.com/office/powerpoint/2010/main" val="1486266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63239-D392-A8AE-21D2-87C13BA4A427}"/>
              </a:ext>
            </a:extLst>
          </p:cNvPr>
          <p:cNvSpPr>
            <a:spLocks noGrp="1"/>
          </p:cNvSpPr>
          <p:nvPr>
            <p:ph type="title"/>
          </p:nvPr>
        </p:nvSpPr>
        <p:spPr/>
        <p:txBody>
          <a:bodyPr/>
          <a:lstStyle/>
          <a:p>
            <a:r>
              <a:rPr lang="en-US" dirty="0"/>
              <a:t>Miscellaneous (5 marks)</a:t>
            </a:r>
          </a:p>
        </p:txBody>
      </p:sp>
      <p:sp>
        <p:nvSpPr>
          <p:cNvPr id="3" name="Slide Number Placeholder 2">
            <a:extLst>
              <a:ext uri="{FF2B5EF4-FFF2-40B4-BE49-F238E27FC236}">
                <a16:creationId xmlns:a16="http://schemas.microsoft.com/office/drawing/2014/main" id="{C8591398-0AA9-010D-9D75-4E09ED13E919}"/>
              </a:ext>
            </a:extLst>
          </p:cNvPr>
          <p:cNvSpPr>
            <a:spLocks noGrp="1"/>
          </p:cNvSpPr>
          <p:nvPr>
            <p:ph type="sldNum" sz="quarter" idx="12"/>
          </p:nvPr>
        </p:nvSpPr>
        <p:spPr/>
        <p:txBody>
          <a:bodyPr/>
          <a:lstStyle/>
          <a:p>
            <a:fld id="{56FAF37D-EBC2-4BA4-A38F-5BDBB1D0CF51}" type="slidenum">
              <a:rPr lang="en-AU" smtClean="0"/>
              <a:t>14</a:t>
            </a:fld>
            <a:endParaRPr lang="en-AU" dirty="0"/>
          </a:p>
        </p:txBody>
      </p:sp>
      <p:sp>
        <p:nvSpPr>
          <p:cNvPr id="4" name="Content Placeholder 3">
            <a:extLst>
              <a:ext uri="{FF2B5EF4-FFF2-40B4-BE49-F238E27FC236}">
                <a16:creationId xmlns:a16="http://schemas.microsoft.com/office/drawing/2014/main" id="{E8B7AE01-16E7-E439-7CF8-DBB0FDC69CE1}"/>
              </a:ext>
            </a:extLst>
          </p:cNvPr>
          <p:cNvSpPr>
            <a:spLocks noGrp="1"/>
          </p:cNvSpPr>
          <p:nvPr>
            <p:ph sz="quarter" idx="1"/>
          </p:nvPr>
        </p:nvSpPr>
        <p:spPr/>
        <p:txBody>
          <a:bodyPr>
            <a:normAutofit/>
          </a:bodyPr>
          <a:lstStyle/>
          <a:p>
            <a:pPr algn="just"/>
            <a:r>
              <a:rPr lang="en-US" dirty="0"/>
              <a:t>Through this project we have got the basic understanding of python libraries like pandas,matplotlib,numpy and seikitlearn </a:t>
            </a:r>
          </a:p>
          <a:p>
            <a:pPr algn="just"/>
            <a:r>
              <a:rPr lang="en-US" dirty="0"/>
              <a:t>We learnt how to convert data-types of objects to data types of integer during the pre processing.</a:t>
            </a:r>
          </a:p>
          <a:p>
            <a:pPr algn="just"/>
            <a:r>
              <a:rPr lang="en-US" dirty="0"/>
              <a:t>To accomplish the above we have used the label encoder module from the sklearn.preprocessing library.</a:t>
            </a:r>
          </a:p>
          <a:p>
            <a:pPr algn="just"/>
            <a:r>
              <a:rPr lang="en-US" dirty="0"/>
              <a:t>We have used .fit_transform method to do so.</a:t>
            </a:r>
          </a:p>
          <a:p>
            <a:pPr algn="just"/>
            <a:r>
              <a:rPr lang="en-US" dirty="0"/>
              <a:t>We also learnt how to normalize data through the “Min –Max scaler method which has helped us to improve the accuracy of the model.</a:t>
            </a:r>
          </a:p>
          <a:p>
            <a:pPr algn="just"/>
            <a:endParaRPr lang="en-US" dirty="0"/>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59789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Slide Number Placeholder 2"/>
          <p:cNvSpPr>
            <a:spLocks noGrp="1"/>
          </p:cNvSpPr>
          <p:nvPr>
            <p:ph type="sldNum" sz="quarter" idx="12"/>
          </p:nvPr>
        </p:nvSpPr>
        <p:spPr/>
        <p:txBody>
          <a:bodyPr/>
          <a:lstStyle/>
          <a:p>
            <a:fld id="{56FAF37D-EBC2-4BA4-A38F-5BDBB1D0CF51}" type="slidenum">
              <a:rPr lang="en-AU" smtClean="0"/>
              <a:t>2</a:t>
            </a:fld>
            <a:endParaRPr lang="en-AU" dirty="0"/>
          </a:p>
        </p:txBody>
      </p:sp>
      <p:sp>
        <p:nvSpPr>
          <p:cNvPr id="4" name="Content Placeholder 3"/>
          <p:cNvSpPr>
            <a:spLocks noGrp="1"/>
          </p:cNvSpPr>
          <p:nvPr>
            <p:ph sz="quarter" idx="1"/>
          </p:nvPr>
        </p:nvSpPr>
        <p:spPr>
          <a:xfrm>
            <a:off x="914400" y="1916832"/>
            <a:ext cx="7772400" cy="4637108"/>
          </a:xfrm>
        </p:spPr>
        <p:txBody>
          <a:bodyPr>
            <a:normAutofit/>
          </a:bodyPr>
          <a:lstStyle/>
          <a:p>
            <a:r>
              <a:rPr lang="fi-FI" sz="3600" dirty="0"/>
              <a:t>Dataset:</a:t>
            </a:r>
          </a:p>
          <a:p>
            <a:pPr marL="0" indent="0">
              <a:buNone/>
            </a:pPr>
            <a:r>
              <a:rPr lang="en-US" sz="3600" dirty="0">
                <a:hlinkClick r:id="rId2"/>
              </a:rPr>
              <a:t>https://www.kaggle.com/datasets/saurabhshahane/classification-of-malwares</a:t>
            </a:r>
            <a:endParaRPr lang="en-US" sz="3600" dirty="0"/>
          </a:p>
          <a:p>
            <a:r>
              <a:rPr lang="en-US" sz="3600" dirty="0"/>
              <a:t>Label encoder reference:</a:t>
            </a:r>
          </a:p>
          <a:p>
            <a:pPr marL="0" indent="0">
              <a:buNone/>
            </a:pPr>
            <a:r>
              <a:rPr lang="en-US" sz="3600" dirty="0">
                <a:hlinkClick r:id="rId3"/>
              </a:rPr>
              <a:t>https://www.geeksforgeeks.org/how-to-convert-categorical-string-data-into-numeric-in-python/</a:t>
            </a:r>
            <a:endParaRPr lang="en-US" sz="3600" dirty="0"/>
          </a:p>
          <a:p>
            <a:endParaRPr lang="en-US" sz="4000" dirty="0"/>
          </a:p>
          <a:p>
            <a:endParaRPr lang="en-US" sz="3600" dirty="0"/>
          </a:p>
          <a:p>
            <a:endParaRPr lang="en-US" sz="3600" dirty="0"/>
          </a:p>
          <a:p>
            <a:endParaRPr lang="fi-FI" sz="3600" dirty="0"/>
          </a:p>
          <a:p>
            <a:pPr marL="514350" indent="-514350">
              <a:buAutoNum type="arabicPeriod"/>
            </a:pPr>
            <a:endParaRPr lang="fi-FI" sz="3600" dirty="0"/>
          </a:p>
          <a:p>
            <a:pPr marL="0" indent="0">
              <a:buNone/>
            </a:pPr>
            <a:endParaRPr lang="fi-FI" sz="3600" dirty="0"/>
          </a:p>
          <a:p>
            <a:pPr marL="514350" indent="-514350">
              <a:buAutoNum type="arabicPeriod"/>
            </a:pPr>
            <a:endParaRPr lang="fi-FI" sz="3600" dirty="0"/>
          </a:p>
          <a:p>
            <a:pPr marL="514350" indent="-514350">
              <a:buAutoNum type="arabicPeriod"/>
            </a:pPr>
            <a:endParaRPr lang="fi-FI" sz="3600" dirty="0"/>
          </a:p>
          <a:p>
            <a:pPr marL="0" indent="0">
              <a:buNone/>
            </a:pPr>
            <a:endParaRPr lang="en-US" sz="3200" dirty="0"/>
          </a:p>
          <a:p>
            <a:endParaRPr lang="fi-FI" sz="3600" dirty="0"/>
          </a:p>
          <a:p>
            <a:endParaRPr lang="fi-FI" sz="3600" dirty="0"/>
          </a:p>
          <a:p>
            <a:endParaRPr lang="en-US" sz="3600" dirty="0"/>
          </a:p>
          <a:p>
            <a:pPr marL="0" indent="0">
              <a:buNone/>
            </a:pPr>
            <a:endParaRPr lang="en-US" sz="3600" dirty="0"/>
          </a:p>
        </p:txBody>
      </p:sp>
    </p:spTree>
    <p:extLst>
      <p:ext uri="{BB962C8B-B14F-4D97-AF65-F5344CB8AC3E}">
        <p14:creationId xmlns:p14="http://schemas.microsoft.com/office/powerpoint/2010/main" val="228110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B16-DA1A-4718-83CF-04181A6CC8AE}"/>
              </a:ext>
            </a:extLst>
          </p:cNvPr>
          <p:cNvSpPr>
            <a:spLocks noGrp="1"/>
          </p:cNvSpPr>
          <p:nvPr>
            <p:ph type="title"/>
          </p:nvPr>
        </p:nvSpPr>
        <p:spPr/>
        <p:txBody>
          <a:bodyPr/>
          <a:lstStyle/>
          <a:p>
            <a:r>
              <a:rPr lang="en-US" dirty="0"/>
              <a:t>Problem Formulation (3 marks)</a:t>
            </a:r>
          </a:p>
        </p:txBody>
      </p:sp>
      <p:sp>
        <p:nvSpPr>
          <p:cNvPr id="3" name="Slide Number Placeholder 2">
            <a:extLst>
              <a:ext uri="{FF2B5EF4-FFF2-40B4-BE49-F238E27FC236}">
                <a16:creationId xmlns:a16="http://schemas.microsoft.com/office/drawing/2014/main" id="{DABCE4D3-D732-4399-A0D3-ECF5E8D1A74A}"/>
              </a:ext>
            </a:extLst>
          </p:cNvPr>
          <p:cNvSpPr>
            <a:spLocks noGrp="1"/>
          </p:cNvSpPr>
          <p:nvPr>
            <p:ph type="sldNum" sz="quarter" idx="12"/>
          </p:nvPr>
        </p:nvSpPr>
        <p:spPr/>
        <p:txBody>
          <a:bodyPr/>
          <a:lstStyle/>
          <a:p>
            <a:fld id="{56FAF37D-EBC2-4BA4-A38F-5BDBB1D0CF51}" type="slidenum">
              <a:rPr lang="en-AU" smtClean="0"/>
              <a:t>3</a:t>
            </a:fld>
            <a:endParaRPr lang="en-AU" dirty="0"/>
          </a:p>
        </p:txBody>
      </p:sp>
      <p:sp>
        <p:nvSpPr>
          <p:cNvPr id="4" name="Content Placeholder 3">
            <a:extLst>
              <a:ext uri="{FF2B5EF4-FFF2-40B4-BE49-F238E27FC236}">
                <a16:creationId xmlns:a16="http://schemas.microsoft.com/office/drawing/2014/main" id="{3BD73B17-BE3C-45C4-86E0-82A802138182}"/>
              </a:ext>
            </a:extLst>
          </p:cNvPr>
          <p:cNvSpPr>
            <a:spLocks noGrp="1"/>
          </p:cNvSpPr>
          <p:nvPr>
            <p:ph sz="quarter" idx="1"/>
          </p:nvPr>
        </p:nvSpPr>
        <p:spPr>
          <a:xfrm>
            <a:off x="914400" y="1447800"/>
            <a:ext cx="7772400" cy="5135562"/>
          </a:xfrm>
        </p:spPr>
        <p:txBody>
          <a:bodyPr>
            <a:normAutofit/>
          </a:bodyPr>
          <a:lstStyle/>
          <a:p>
            <a:pPr marL="0" indent="0" algn="just">
              <a:buNone/>
            </a:pPr>
            <a:r>
              <a:rPr lang="en-US" b="1" u="sng" dirty="0"/>
              <a:t>Objective</a:t>
            </a:r>
            <a:r>
              <a:rPr lang="en-US" dirty="0"/>
              <a:t>: Classification of Malwares (CLaMP)</a:t>
            </a:r>
          </a:p>
          <a:p>
            <a:pPr marL="0" indent="0" algn="just">
              <a:buNone/>
            </a:pPr>
            <a:endParaRPr lang="en-US" dirty="0"/>
          </a:p>
          <a:p>
            <a:pPr marL="0" indent="0" algn="just">
              <a:buNone/>
            </a:pPr>
            <a:r>
              <a:rPr lang="en-US" b="1" u="sng" dirty="0"/>
              <a:t>Dataset details</a:t>
            </a:r>
            <a:r>
              <a:rPr lang="en-US" dirty="0"/>
              <a:t>:</a:t>
            </a:r>
          </a:p>
          <a:p>
            <a:pPr algn="just"/>
            <a:r>
              <a:rPr lang="en-US" dirty="0"/>
              <a:t> No. of rows: 5184</a:t>
            </a:r>
          </a:p>
          <a:p>
            <a:pPr algn="just"/>
            <a:r>
              <a:rPr lang="en-US" dirty="0"/>
              <a:t> No. of columns: 69</a:t>
            </a:r>
          </a:p>
          <a:p>
            <a:pPr algn="just"/>
            <a:r>
              <a:rPr lang="en-IN" dirty="0"/>
              <a:t>No. of classes: 2</a:t>
            </a:r>
            <a:endParaRPr lang="en-US" dirty="0"/>
          </a:p>
          <a:p>
            <a:pPr algn="just"/>
            <a:endParaRPr lang="en-US" dirty="0"/>
          </a:p>
          <a:p>
            <a:pPr algn="just"/>
            <a:r>
              <a:rPr lang="en-US" b="1" u="sng" dirty="0"/>
              <a:t>Assumptions</a:t>
            </a:r>
            <a:r>
              <a:rPr lang="en-US" u="sng" dirty="0"/>
              <a:t>:</a:t>
            </a:r>
            <a:r>
              <a:rPr lang="en-US" dirty="0"/>
              <a:t> </a:t>
            </a:r>
            <a:endParaRPr lang="en-US" i="1" dirty="0"/>
          </a:p>
          <a:p>
            <a:pPr algn="just"/>
            <a:r>
              <a:rPr lang="en-US" dirty="0"/>
              <a:t>The data set “</a:t>
            </a:r>
            <a:r>
              <a:rPr lang="en-IN" sz="1800" i="0" dirty="0">
                <a:solidFill>
                  <a:srgbClr val="202124"/>
                </a:solidFill>
                <a:effectLst/>
                <a:latin typeface="Inter"/>
              </a:rPr>
              <a:t>ClaMP_Integrated-5184.csv</a:t>
            </a:r>
            <a:r>
              <a:rPr lang="en-US" dirty="0"/>
              <a:t>” was considered for solving where in we have 54 raw features and 15 derived features</a:t>
            </a:r>
          </a:p>
        </p:txBody>
      </p:sp>
    </p:spTree>
    <p:extLst>
      <p:ext uri="{BB962C8B-B14F-4D97-AF65-F5344CB8AC3E}">
        <p14:creationId xmlns:p14="http://schemas.microsoft.com/office/powerpoint/2010/main" val="31071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6FE-34C4-4A34-9C8E-70C76B30D05E}"/>
              </a:ext>
            </a:extLst>
          </p:cNvPr>
          <p:cNvSpPr>
            <a:spLocks noGrp="1"/>
          </p:cNvSpPr>
          <p:nvPr>
            <p:ph type="title"/>
          </p:nvPr>
        </p:nvSpPr>
        <p:spPr>
          <a:xfrm>
            <a:off x="685800" y="246269"/>
            <a:ext cx="7772400" cy="796950"/>
          </a:xfrm>
        </p:spPr>
        <p:txBody>
          <a:bodyPr>
            <a:normAutofit/>
          </a:bodyPr>
          <a:lstStyle/>
          <a:p>
            <a:r>
              <a:rPr lang="en-US" dirty="0"/>
              <a:t>Feature Description (2 marks)</a:t>
            </a:r>
          </a:p>
        </p:txBody>
      </p:sp>
      <p:sp>
        <p:nvSpPr>
          <p:cNvPr id="3" name="Slide Number Placeholder 2">
            <a:extLst>
              <a:ext uri="{FF2B5EF4-FFF2-40B4-BE49-F238E27FC236}">
                <a16:creationId xmlns:a16="http://schemas.microsoft.com/office/drawing/2014/main" id="{BFD0D71C-8637-4422-8E6B-9581660A88CB}"/>
              </a:ext>
            </a:extLst>
          </p:cNvPr>
          <p:cNvSpPr>
            <a:spLocks noGrp="1"/>
          </p:cNvSpPr>
          <p:nvPr>
            <p:ph type="sldNum" sz="quarter" idx="12"/>
          </p:nvPr>
        </p:nvSpPr>
        <p:spPr/>
        <p:txBody>
          <a:bodyPr/>
          <a:lstStyle/>
          <a:p>
            <a:fld id="{56FAF37D-EBC2-4BA4-A38F-5BDBB1D0CF51}" type="slidenum">
              <a:rPr lang="en-AU" smtClean="0"/>
              <a:t>4</a:t>
            </a:fld>
            <a:endParaRPr lang="en-AU" dirty="0"/>
          </a:p>
        </p:txBody>
      </p:sp>
      <p:sp>
        <p:nvSpPr>
          <p:cNvPr id="4" name="Content Placeholder 3">
            <a:extLst>
              <a:ext uri="{FF2B5EF4-FFF2-40B4-BE49-F238E27FC236}">
                <a16:creationId xmlns:a16="http://schemas.microsoft.com/office/drawing/2014/main" id="{D2019C04-620E-4825-AAF0-180BC624C568}"/>
              </a:ext>
            </a:extLst>
          </p:cNvPr>
          <p:cNvSpPr>
            <a:spLocks noGrp="1"/>
          </p:cNvSpPr>
          <p:nvPr>
            <p:ph sz="quarter" idx="1"/>
          </p:nvPr>
        </p:nvSpPr>
        <p:spPr>
          <a:xfrm>
            <a:off x="603504" y="1340768"/>
            <a:ext cx="8288976" cy="5326732"/>
          </a:xfrm>
        </p:spPr>
        <p:txBody>
          <a:bodyPr>
            <a:noAutofit/>
          </a:bodyPr>
          <a:lstStyle/>
          <a:p>
            <a:pPr marL="0" indent="0">
              <a:buNone/>
            </a:pP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p>
        </p:txBody>
      </p:sp>
      <p:sp>
        <p:nvSpPr>
          <p:cNvPr id="5" name="Content Placeholder 3">
            <a:extLst>
              <a:ext uri="{FF2B5EF4-FFF2-40B4-BE49-F238E27FC236}">
                <a16:creationId xmlns:a16="http://schemas.microsoft.com/office/drawing/2014/main" id="{8B431309-0B48-4973-990E-0263A10161E5}"/>
              </a:ext>
            </a:extLst>
          </p:cNvPr>
          <p:cNvSpPr txBox="1">
            <a:spLocks/>
          </p:cNvSpPr>
          <p:nvPr/>
        </p:nvSpPr>
        <p:spPr>
          <a:xfrm>
            <a:off x="971600" y="1074738"/>
            <a:ext cx="7772400" cy="5135562"/>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548640" lvl="2" indent="0">
              <a:buNone/>
            </a:pPr>
            <a:r>
              <a:rPr lang="en-US" sz="1400" dirty="0"/>
              <a:t>Emagic       : Magic number</a:t>
            </a:r>
          </a:p>
          <a:p>
            <a:pPr marL="548640" lvl="2" indent="0">
              <a:buNone/>
            </a:pPr>
            <a:r>
              <a:rPr lang="en-US" sz="1400" dirty="0"/>
              <a:t>Ecblp          :Bytes on last page of file</a:t>
            </a:r>
          </a:p>
          <a:p>
            <a:pPr marL="548640" lvl="2" indent="0">
              <a:buNone/>
            </a:pPr>
            <a:r>
              <a:rPr lang="en-US" sz="1400" dirty="0"/>
              <a:t>Ecp             :Pages in file</a:t>
            </a:r>
          </a:p>
          <a:p>
            <a:pPr marL="548640" lvl="2" indent="0">
              <a:buNone/>
            </a:pPr>
            <a:r>
              <a:rPr lang="en-US" sz="1400" dirty="0"/>
              <a:t>ECrlc          :Relocations</a:t>
            </a:r>
          </a:p>
          <a:p>
            <a:pPr marL="548640" lvl="2" indent="0">
              <a:buNone/>
            </a:pPr>
            <a:r>
              <a:rPr lang="en-US" sz="1400" dirty="0"/>
              <a:t>ECparhdr   :Size of header in paragraphs</a:t>
            </a:r>
          </a:p>
          <a:p>
            <a:pPr marL="548640" lvl="2" indent="0">
              <a:buNone/>
            </a:pPr>
            <a:r>
              <a:rPr lang="en-US" sz="1400" dirty="0"/>
              <a:t>EMinalloc  :Minimum extra paragraphs needed</a:t>
            </a:r>
          </a:p>
          <a:p>
            <a:pPr marL="548640" lvl="2" indent="0">
              <a:buNone/>
            </a:pPr>
            <a:r>
              <a:rPr lang="en-US" sz="1400" dirty="0"/>
              <a:t>Emaxalloc  :Maximum extra paragraphs needed</a:t>
            </a:r>
          </a:p>
          <a:p>
            <a:pPr marL="548640" lvl="2" indent="0">
              <a:buNone/>
            </a:pPr>
            <a:r>
              <a:rPr lang="en-US" sz="1400" dirty="0"/>
              <a:t>ESs             :Initial (relative) SS value</a:t>
            </a:r>
          </a:p>
          <a:p>
            <a:pPr marL="548640" lvl="2" indent="0">
              <a:buNone/>
            </a:pPr>
            <a:r>
              <a:rPr lang="en-US" sz="1400" dirty="0"/>
              <a:t>ESs             :Initial SP value</a:t>
            </a:r>
          </a:p>
          <a:p>
            <a:pPr marL="548640" lvl="2" indent="0">
              <a:buNone/>
            </a:pPr>
            <a:r>
              <a:rPr lang="en-US" sz="1400" dirty="0"/>
              <a:t>ECsum       :Checksum</a:t>
            </a:r>
          </a:p>
          <a:p>
            <a:pPr marL="548640" lvl="2" indent="0">
              <a:buNone/>
            </a:pPr>
            <a:r>
              <a:rPr lang="en-US" sz="1400" dirty="0"/>
              <a:t>EIp             :Initial IP value</a:t>
            </a:r>
          </a:p>
          <a:p>
            <a:pPr marL="548640" lvl="2" indent="0">
              <a:buNone/>
            </a:pPr>
            <a:r>
              <a:rPr lang="en-US" sz="1400" dirty="0"/>
              <a:t>ECs            :Initial (relative) CS value</a:t>
            </a:r>
          </a:p>
          <a:p>
            <a:pPr marL="548640" lvl="2" indent="0">
              <a:buNone/>
            </a:pPr>
            <a:r>
              <a:rPr lang="en-US" sz="1400" dirty="0"/>
              <a:t>ELfarlc       :File address of relocation table</a:t>
            </a:r>
          </a:p>
          <a:p>
            <a:pPr marL="548640" lvl="2" indent="0">
              <a:buNone/>
            </a:pPr>
            <a:r>
              <a:rPr lang="en-US" sz="1400" dirty="0"/>
              <a:t>EOvno       :overlay number</a:t>
            </a:r>
          </a:p>
          <a:p>
            <a:pPr marL="548640" lvl="2" indent="0">
              <a:buNone/>
            </a:pPr>
            <a:r>
              <a:rPr lang="en-US" sz="1400" dirty="0"/>
              <a:t>ERes          :Reserved uint16s</a:t>
            </a:r>
          </a:p>
          <a:p>
            <a:pPr marL="548640" lvl="2" indent="0">
              <a:buNone/>
            </a:pPr>
            <a:r>
              <a:rPr lang="en-US" sz="1400" dirty="0"/>
              <a:t>EOemid       :OEM identifier (for e_oeminfo)</a:t>
            </a:r>
          </a:p>
          <a:p>
            <a:pPr marL="548640" lvl="2" indent="0">
              <a:buNone/>
            </a:pPr>
            <a:r>
              <a:rPr lang="en-US" sz="1400" dirty="0"/>
              <a:t>EOeminfo    :OEM information; e_oemid specific</a:t>
            </a:r>
          </a:p>
          <a:p>
            <a:pPr marL="548640" lvl="2" indent="0">
              <a:buNone/>
            </a:pPr>
            <a:r>
              <a:rPr lang="en-US" sz="1400" dirty="0"/>
              <a:t>ERes2          :Reserved uint16s</a:t>
            </a:r>
          </a:p>
          <a:p>
            <a:pPr marL="548640" lvl="2" indent="0">
              <a:buNone/>
            </a:pPr>
            <a:r>
              <a:rPr lang="en-US" sz="1400" dirty="0"/>
              <a:t>ELfanew       :File address of new exe header</a:t>
            </a:r>
          </a:p>
          <a:p>
            <a:pPr marL="0" indent="0">
              <a:buFont typeface="Wingdings 2"/>
              <a:buNone/>
            </a:pPr>
            <a:endParaRPr lang="en-US" sz="1200" dirty="0"/>
          </a:p>
        </p:txBody>
      </p:sp>
    </p:spTree>
    <p:extLst>
      <p:ext uri="{BB962C8B-B14F-4D97-AF65-F5344CB8AC3E}">
        <p14:creationId xmlns:p14="http://schemas.microsoft.com/office/powerpoint/2010/main" val="41989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06B055F-4C4D-5E9C-4E82-7EFA6CD5F108}"/>
              </a:ext>
            </a:extLst>
          </p:cNvPr>
          <p:cNvSpPr>
            <a:spLocks noGrp="1"/>
          </p:cNvSpPr>
          <p:nvPr>
            <p:ph type="sldNum" sz="quarter" idx="12"/>
          </p:nvPr>
        </p:nvSpPr>
        <p:spPr/>
        <p:txBody>
          <a:bodyPr/>
          <a:lstStyle/>
          <a:p>
            <a:fld id="{56FAF37D-EBC2-4BA4-A38F-5BDBB1D0CF51}" type="slidenum">
              <a:rPr lang="en-AU" smtClean="0"/>
              <a:t>5</a:t>
            </a:fld>
            <a:endParaRPr lang="en-AU" dirty="0"/>
          </a:p>
        </p:txBody>
      </p:sp>
      <p:sp>
        <p:nvSpPr>
          <p:cNvPr id="4" name="Content Placeholder 3">
            <a:extLst>
              <a:ext uri="{FF2B5EF4-FFF2-40B4-BE49-F238E27FC236}">
                <a16:creationId xmlns:a16="http://schemas.microsoft.com/office/drawing/2014/main" id="{BFD97442-D981-B5F8-37B2-1B1F08C2E678}"/>
              </a:ext>
            </a:extLst>
          </p:cNvPr>
          <p:cNvSpPr>
            <a:spLocks noGrp="1"/>
          </p:cNvSpPr>
          <p:nvPr>
            <p:ph sz="quarter" idx="1"/>
          </p:nvPr>
        </p:nvSpPr>
        <p:spPr>
          <a:xfrm>
            <a:off x="616024" y="476672"/>
            <a:ext cx="7772400" cy="5832648"/>
          </a:xfrm>
        </p:spPr>
        <p:txBody>
          <a:bodyPr>
            <a:normAutofit/>
          </a:bodyPr>
          <a:lstStyle/>
          <a:p>
            <a:r>
              <a:rPr lang="en-IN" sz="1700" dirty="0"/>
              <a:t>FILE_HEADER:</a:t>
            </a:r>
          </a:p>
          <a:p>
            <a:r>
              <a:rPr lang="en-US" sz="1700" dirty="0"/>
              <a:t>Machine,NumberOfSections , CreationYear</a:t>
            </a:r>
          </a:p>
          <a:p>
            <a:r>
              <a:rPr lang="en-US" sz="1700" dirty="0"/>
              <a:t>PointerToSymbolTable,NumberOfSymbols</a:t>
            </a:r>
          </a:p>
          <a:p>
            <a:r>
              <a:rPr lang="en-US" sz="1700" dirty="0"/>
              <a:t>SizeOfOptionalHeader,Characteristics.</a:t>
            </a:r>
            <a:endParaRPr lang="en-IN" sz="1700" dirty="0"/>
          </a:p>
          <a:p>
            <a:pPr marL="0" indent="0">
              <a:buNone/>
            </a:pPr>
            <a:endParaRPr lang="en-IN" sz="1700" dirty="0"/>
          </a:p>
          <a:p>
            <a:pPr marL="0" indent="0">
              <a:buNone/>
            </a:pPr>
            <a:r>
              <a:rPr lang="en-IN" sz="1700" dirty="0"/>
              <a:t>OPTIONAL_HEADER :</a:t>
            </a:r>
          </a:p>
          <a:p>
            <a:r>
              <a:rPr lang="en-IN" sz="1700" dirty="0"/>
              <a:t>Magic, MajorLinkerVersion, MinorLinkerVersion, SizeOfCode, SizeOfInitializedData,SizeOfUninitializedData, AddressOfEntryPoint,BaseOfCode, BaseOfData, ImageBase, SectionAlignment, FileAlignment","MajorOperatingSystemVersion.</a:t>
            </a:r>
          </a:p>
          <a:p>
            <a:r>
              <a:rPr lang="en-IN" sz="1700" dirty="0"/>
              <a:t>MinorOperatingSystemVersion, MajorImageVersion, MinorImageVersion, MajorSubsystemVersion, MinorSubsystemVersion, SizeOfImage, SizeOfHeaders, CheckSum,Subsystem, DllCharacteristics, SizeOfStackReserve, SizeOfStackCommit,SizeOfHeapReserve, SizeOfHeapCommit, LoaderFlags, NumberOfRvaAndSizes</a:t>
            </a:r>
            <a:r>
              <a:rPr lang="en-IN" sz="2000" dirty="0"/>
              <a:t>.</a:t>
            </a:r>
          </a:p>
        </p:txBody>
      </p:sp>
    </p:spTree>
    <p:extLst>
      <p:ext uri="{BB962C8B-B14F-4D97-AF65-F5344CB8AC3E}">
        <p14:creationId xmlns:p14="http://schemas.microsoft.com/office/powerpoint/2010/main" val="63696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782615" y="112614"/>
            <a:ext cx="7772400" cy="65209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6</a:t>
            </a:fld>
            <a:endParaRPr lang="en-AU" dirty="0"/>
          </a:p>
        </p:txBody>
      </p:sp>
      <p:pic>
        <p:nvPicPr>
          <p:cNvPr id="10" name="Content Placeholder 9">
            <a:extLst>
              <a:ext uri="{FF2B5EF4-FFF2-40B4-BE49-F238E27FC236}">
                <a16:creationId xmlns:a16="http://schemas.microsoft.com/office/drawing/2014/main" id="{90D7E4D8-F99D-E8EA-DFD0-0945B9ABED4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88985" y="999638"/>
            <a:ext cx="7800018" cy="1656184"/>
          </a:xfrm>
        </p:spPr>
      </p:pic>
      <p:pic>
        <p:nvPicPr>
          <p:cNvPr id="12" name="Picture 11">
            <a:extLst>
              <a:ext uri="{FF2B5EF4-FFF2-40B4-BE49-F238E27FC236}">
                <a16:creationId xmlns:a16="http://schemas.microsoft.com/office/drawing/2014/main" id="{162C9211-AD42-BC1C-D52A-798A8EC32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5" y="2618003"/>
            <a:ext cx="7772400" cy="1584176"/>
          </a:xfrm>
          <a:prstGeom prst="rect">
            <a:avLst/>
          </a:prstGeom>
        </p:spPr>
      </p:pic>
      <p:pic>
        <p:nvPicPr>
          <p:cNvPr id="14" name="Picture 13">
            <a:extLst>
              <a:ext uri="{FF2B5EF4-FFF2-40B4-BE49-F238E27FC236}">
                <a16:creationId xmlns:a16="http://schemas.microsoft.com/office/drawing/2014/main" id="{244BDE68-6B92-397B-CAD0-0A9699E31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367" y="4202179"/>
            <a:ext cx="7792125" cy="1814513"/>
          </a:xfrm>
          <a:prstGeom prst="rect">
            <a:avLst/>
          </a:prstGeom>
        </p:spPr>
      </p:pic>
    </p:spTree>
    <p:extLst>
      <p:ext uri="{BB962C8B-B14F-4D97-AF65-F5344CB8AC3E}">
        <p14:creationId xmlns:p14="http://schemas.microsoft.com/office/powerpoint/2010/main" val="300443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70C3-BADF-D488-E7F6-BA83C5DF9875}"/>
              </a:ext>
            </a:extLst>
          </p:cNvPr>
          <p:cNvSpPr>
            <a:spLocks noGrp="1"/>
          </p:cNvSpPr>
          <p:nvPr>
            <p:ph type="title"/>
          </p:nvPr>
        </p:nvSpPr>
        <p:spPr>
          <a:xfrm>
            <a:off x="685800" y="260648"/>
            <a:ext cx="7772400" cy="796950"/>
          </a:xfrm>
        </p:spPr>
        <p:txBody>
          <a:bodyPr>
            <a:normAutofit fontScale="90000"/>
          </a:bodyPr>
          <a:lstStyle/>
          <a:p>
            <a:r>
              <a:rPr lang="en-US" dirty="0"/>
              <a:t>Common in all methods/calculations </a:t>
            </a:r>
            <a:endParaRPr lang="en-IN" dirty="0"/>
          </a:p>
        </p:txBody>
      </p:sp>
      <p:sp>
        <p:nvSpPr>
          <p:cNvPr id="3" name="Slide Number Placeholder 2">
            <a:extLst>
              <a:ext uri="{FF2B5EF4-FFF2-40B4-BE49-F238E27FC236}">
                <a16:creationId xmlns:a16="http://schemas.microsoft.com/office/drawing/2014/main" id="{F4E9AA06-047A-CB29-962A-34F874FF7D6D}"/>
              </a:ext>
            </a:extLst>
          </p:cNvPr>
          <p:cNvSpPr>
            <a:spLocks noGrp="1"/>
          </p:cNvSpPr>
          <p:nvPr>
            <p:ph type="sldNum" sz="quarter" idx="12"/>
          </p:nvPr>
        </p:nvSpPr>
        <p:spPr/>
        <p:txBody>
          <a:bodyPr/>
          <a:lstStyle/>
          <a:p>
            <a:fld id="{56FAF37D-EBC2-4BA4-A38F-5BDBB1D0CF51}" type="slidenum">
              <a:rPr lang="en-AU" smtClean="0"/>
              <a:t>7</a:t>
            </a:fld>
            <a:endParaRPr lang="en-AU" dirty="0"/>
          </a:p>
        </p:txBody>
      </p:sp>
      <p:pic>
        <p:nvPicPr>
          <p:cNvPr id="6" name="Content Placeholder 5">
            <a:extLst>
              <a:ext uri="{FF2B5EF4-FFF2-40B4-BE49-F238E27FC236}">
                <a16:creationId xmlns:a16="http://schemas.microsoft.com/office/drawing/2014/main" id="{F6FF0EDE-EB37-2D03-AABD-22EED0B905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4" y="1083486"/>
            <a:ext cx="7772400" cy="2192059"/>
          </a:xfrm>
        </p:spPr>
      </p:pic>
      <p:pic>
        <p:nvPicPr>
          <p:cNvPr id="5" name="Picture 4">
            <a:extLst>
              <a:ext uri="{FF2B5EF4-FFF2-40B4-BE49-F238E27FC236}">
                <a16:creationId xmlns:a16="http://schemas.microsoft.com/office/drawing/2014/main" id="{B7265660-0C36-1016-1041-EC05B9C76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446332"/>
            <a:ext cx="8424936" cy="2593181"/>
          </a:xfrm>
          <a:prstGeom prst="rect">
            <a:avLst/>
          </a:prstGeom>
        </p:spPr>
      </p:pic>
    </p:spTree>
    <p:extLst>
      <p:ext uri="{BB962C8B-B14F-4D97-AF65-F5344CB8AC3E}">
        <p14:creationId xmlns:p14="http://schemas.microsoft.com/office/powerpoint/2010/main" val="3448183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D545-9BFD-48AC-82EF-1A3A35A6282A}"/>
              </a:ext>
            </a:extLst>
          </p:cNvPr>
          <p:cNvSpPr>
            <a:spLocks noGrp="1"/>
          </p:cNvSpPr>
          <p:nvPr>
            <p:ph type="title"/>
          </p:nvPr>
        </p:nvSpPr>
        <p:spPr/>
        <p:txBody>
          <a:bodyPr/>
          <a:lstStyle/>
          <a:p>
            <a:r>
              <a:rPr lang="en-US" dirty="0"/>
              <a:t>Knn classifier (5 marks)</a:t>
            </a:r>
          </a:p>
        </p:txBody>
      </p:sp>
      <p:sp>
        <p:nvSpPr>
          <p:cNvPr id="3" name="Slide Number Placeholder 2">
            <a:extLst>
              <a:ext uri="{FF2B5EF4-FFF2-40B4-BE49-F238E27FC236}">
                <a16:creationId xmlns:a16="http://schemas.microsoft.com/office/drawing/2014/main" id="{A20C0932-50C6-4F15-9B87-23C3C4737B0F}"/>
              </a:ext>
            </a:extLst>
          </p:cNvPr>
          <p:cNvSpPr>
            <a:spLocks noGrp="1"/>
          </p:cNvSpPr>
          <p:nvPr>
            <p:ph type="sldNum" sz="quarter" idx="12"/>
          </p:nvPr>
        </p:nvSpPr>
        <p:spPr/>
        <p:txBody>
          <a:bodyPr/>
          <a:lstStyle/>
          <a:p>
            <a:fld id="{56FAF37D-EBC2-4BA4-A38F-5BDBB1D0CF51}" type="slidenum">
              <a:rPr lang="en-AU" smtClean="0"/>
              <a:t>8</a:t>
            </a:fld>
            <a:endParaRPr lang="en-AU" dirty="0"/>
          </a:p>
        </p:txBody>
      </p:sp>
      <p:sp>
        <p:nvSpPr>
          <p:cNvPr id="4" name="Content Placeholder 3">
            <a:extLst>
              <a:ext uri="{FF2B5EF4-FFF2-40B4-BE49-F238E27FC236}">
                <a16:creationId xmlns:a16="http://schemas.microsoft.com/office/drawing/2014/main" id="{EE726AB8-CE94-42C9-856B-2249CB3E92C8}"/>
              </a:ext>
            </a:extLst>
          </p:cNvPr>
          <p:cNvSpPr>
            <a:spLocks noGrp="1"/>
          </p:cNvSpPr>
          <p:nvPr>
            <p:ph sz="quarter" idx="1"/>
          </p:nvPr>
        </p:nvSpPr>
        <p:spPr/>
        <p:txBody>
          <a:bodyPr>
            <a:normAutofit/>
          </a:bodyPr>
          <a:lstStyle/>
          <a:p>
            <a:r>
              <a:rPr lang="en-US" dirty="0"/>
              <a:t>Minkowski Distance is the distance metric utilized in this approach</a:t>
            </a:r>
          </a:p>
          <a:p>
            <a:r>
              <a:rPr lang="en-US" dirty="0"/>
              <a:t>The data set is divided into 30% for testing and 70% for training.</a:t>
            </a:r>
          </a:p>
          <a:p>
            <a:r>
              <a:rPr lang="en-US" dirty="0"/>
              <a:t>The entire dataset has been divided into five groups because the cv value for this model is 5. The model is tested using the first fold, and trained using the next four folds. </a:t>
            </a:r>
          </a:p>
          <a:p>
            <a:r>
              <a:rPr lang="en-US" dirty="0"/>
              <a:t>In the second model, the second fold serves as a testing set while the remaining folds are used for training. This technique is performed for each fold</a:t>
            </a:r>
          </a:p>
        </p:txBody>
      </p:sp>
    </p:spTree>
    <p:extLst>
      <p:ext uri="{BB962C8B-B14F-4D97-AF65-F5344CB8AC3E}">
        <p14:creationId xmlns:p14="http://schemas.microsoft.com/office/powerpoint/2010/main" val="21314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C5310B-5B81-3510-6173-28E87B787C3D}"/>
              </a:ext>
            </a:extLst>
          </p:cNvPr>
          <p:cNvSpPr>
            <a:spLocks noGrp="1"/>
          </p:cNvSpPr>
          <p:nvPr>
            <p:ph type="sldNum" sz="quarter" idx="12"/>
          </p:nvPr>
        </p:nvSpPr>
        <p:spPr/>
        <p:txBody>
          <a:bodyPr/>
          <a:lstStyle/>
          <a:p>
            <a:fld id="{56FAF37D-EBC2-4BA4-A38F-5BDBB1D0CF51}" type="slidenum">
              <a:rPr lang="en-AU" smtClean="0"/>
              <a:t>9</a:t>
            </a:fld>
            <a:endParaRPr lang="en-AU" dirty="0"/>
          </a:p>
        </p:txBody>
      </p:sp>
      <p:pic>
        <p:nvPicPr>
          <p:cNvPr id="6" name="Content Placeholder 5">
            <a:extLst>
              <a:ext uri="{FF2B5EF4-FFF2-40B4-BE49-F238E27FC236}">
                <a16:creationId xmlns:a16="http://schemas.microsoft.com/office/drawing/2014/main" id="{A8B2EB76-8639-0BAB-D7D1-C1DF3771DEA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9552" y="1052736"/>
            <a:ext cx="7772400" cy="4536504"/>
          </a:xfrm>
        </p:spPr>
      </p:pic>
    </p:spTree>
    <p:extLst>
      <p:ext uri="{BB962C8B-B14F-4D97-AF65-F5344CB8AC3E}">
        <p14:creationId xmlns:p14="http://schemas.microsoft.com/office/powerpoint/2010/main" val="322331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CA1_knn</Template>
  <TotalTime>223</TotalTime>
  <Words>647</Words>
  <Application>Microsoft Office PowerPoint</Application>
  <PresentationFormat>On-screen Show (4:3)</PresentationFormat>
  <Paragraphs>97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Courier New</vt:lpstr>
      <vt:lpstr>Franklin Gothic Book</vt:lpstr>
      <vt:lpstr>Inter</vt:lpstr>
      <vt:lpstr>Perpetua</vt:lpstr>
      <vt:lpstr>Times New Roman</vt:lpstr>
      <vt:lpstr>Wingdings 2</vt:lpstr>
      <vt:lpstr>Equity</vt:lpstr>
      <vt:lpstr>PowerPoint Presentation</vt:lpstr>
      <vt:lpstr>References:</vt:lpstr>
      <vt:lpstr>Problem Formulation (3 marks)</vt:lpstr>
      <vt:lpstr>Feature Description (2 marks)</vt:lpstr>
      <vt:lpstr>PowerPoint Presentation</vt:lpstr>
      <vt:lpstr>Common in all methods/calculations </vt:lpstr>
      <vt:lpstr>Common in all methods/calculations </vt:lpstr>
      <vt:lpstr>Knn classifier (5 marks)</vt:lpstr>
      <vt:lpstr>PowerPoint Presentation</vt:lpstr>
      <vt:lpstr>PowerPoint Presentation</vt:lpstr>
      <vt:lpstr>Normalization (2 marks)</vt:lpstr>
      <vt:lpstr>PowerPoint Presentation</vt:lpstr>
      <vt:lpstr>Inference (3 marks)</vt:lpstr>
      <vt:lpstr>Miscellaneous (5 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Sagi Sriyank - [CB.EN.U4ELC20061]</dc:creator>
  <cp:lastModifiedBy>Sagi Sriyank - [CB.EN.U4ELC20061]</cp:lastModifiedBy>
  <cp:revision>35</cp:revision>
  <dcterms:created xsi:type="dcterms:W3CDTF">2022-11-13T05:50:34Z</dcterms:created>
  <dcterms:modified xsi:type="dcterms:W3CDTF">2022-11-13T10:39:55Z</dcterms:modified>
</cp:coreProperties>
</file>