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319" r:id="rId3"/>
    <p:sldId id="355" r:id="rId4"/>
    <p:sldId id="320" r:id="rId5"/>
    <p:sldId id="329" r:id="rId6"/>
    <p:sldId id="326" r:id="rId7"/>
    <p:sldId id="356" r:id="rId8"/>
    <p:sldId id="321" r:id="rId9"/>
    <p:sldId id="330" r:id="rId10"/>
    <p:sldId id="357" r:id="rId11"/>
    <p:sldId id="360" r:id="rId12"/>
    <p:sldId id="358" r:id="rId13"/>
    <p:sldId id="274" r:id="rId14"/>
    <p:sldId id="335" r:id="rId15"/>
    <p:sldId id="336" r:id="rId16"/>
    <p:sldId id="361" r:id="rId17"/>
    <p:sldId id="362" r:id="rId18"/>
    <p:sldId id="273" r:id="rId19"/>
    <p:sldId id="340" r:id="rId20"/>
    <p:sldId id="359" r:id="rId21"/>
    <p:sldId id="325" r:id="rId22"/>
    <p:sldId id="331" r:id="rId23"/>
    <p:sldId id="364" r:id="rId24"/>
    <p:sldId id="261" r:id="rId25"/>
    <p:sldId id="344" r:id="rId26"/>
    <p:sldId id="345" r:id="rId27"/>
    <p:sldId id="346" r:id="rId28"/>
    <p:sldId id="34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2F5597"/>
    <a:srgbClr val="5B9BD5"/>
    <a:srgbClr val="000000"/>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49" autoAdjust="0"/>
    <p:restoredTop sz="76736" autoAdjust="0"/>
  </p:normalViewPr>
  <p:slideViewPr>
    <p:cSldViewPr snapToGrid="0">
      <p:cViewPr varScale="1">
        <p:scale>
          <a:sx n="48" d="100"/>
          <a:sy n="48" d="100"/>
        </p:scale>
        <p:origin x="175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865E2B-AF78-4372-8169-65744FE8CD62}" type="datetimeFigureOut">
              <a:rPr lang="en-US" smtClean="0"/>
              <a:t>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E08713-308C-4512-99D3-AC91EBED4B73}" type="slidenum">
              <a:rPr lang="en-US" smtClean="0"/>
              <a:t>‹#›</a:t>
            </a:fld>
            <a:endParaRPr lang="en-US"/>
          </a:p>
        </p:txBody>
      </p:sp>
    </p:spTree>
    <p:extLst>
      <p:ext uri="{BB962C8B-B14F-4D97-AF65-F5344CB8AC3E}">
        <p14:creationId xmlns:p14="http://schemas.microsoft.com/office/powerpoint/2010/main" val="3203328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F7B1D556-5396-4983-838B-3EF41D5F5D87}" type="slidenum">
              <a:rPr lang="en-US" altLang="en-US" smtClean="0"/>
              <a:pPr>
                <a:spcBef>
                  <a:spcPct val="0"/>
                </a:spcBef>
              </a:pPr>
              <a:t>1</a:t>
            </a:fld>
            <a:endParaRPr lang="en-US" altLang="en-US"/>
          </a:p>
        </p:txBody>
      </p:sp>
    </p:spTree>
    <p:extLst>
      <p:ext uri="{BB962C8B-B14F-4D97-AF65-F5344CB8AC3E}">
        <p14:creationId xmlns:p14="http://schemas.microsoft.com/office/powerpoint/2010/main" val="6837867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E08713-308C-4512-99D3-AC91EBED4B73}" type="slidenum">
              <a:rPr lang="en-US" smtClean="0"/>
              <a:t>11</a:t>
            </a:fld>
            <a:endParaRPr lang="en-US"/>
          </a:p>
        </p:txBody>
      </p:sp>
    </p:spTree>
    <p:extLst>
      <p:ext uri="{BB962C8B-B14F-4D97-AF65-F5344CB8AC3E}">
        <p14:creationId xmlns:p14="http://schemas.microsoft.com/office/powerpoint/2010/main" val="1855845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DC9CD8E7-CB72-403A-8117-A7CB0232D98D}" type="slidenum">
              <a:rPr lang="en-US" smtClean="0"/>
              <a:t>13</a:t>
            </a:fld>
            <a:endParaRPr lang="en-US"/>
          </a:p>
        </p:txBody>
      </p:sp>
    </p:spTree>
    <p:extLst>
      <p:ext uri="{BB962C8B-B14F-4D97-AF65-F5344CB8AC3E}">
        <p14:creationId xmlns:p14="http://schemas.microsoft.com/office/powerpoint/2010/main" val="3872042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E08713-308C-4512-99D3-AC91EBED4B73}" type="slidenum">
              <a:rPr lang="en-US" smtClean="0"/>
              <a:t>14</a:t>
            </a:fld>
            <a:endParaRPr lang="en-US"/>
          </a:p>
        </p:txBody>
      </p:sp>
    </p:spTree>
    <p:extLst>
      <p:ext uri="{BB962C8B-B14F-4D97-AF65-F5344CB8AC3E}">
        <p14:creationId xmlns:p14="http://schemas.microsoft.com/office/powerpoint/2010/main" val="1407259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E08713-308C-4512-99D3-AC91EBED4B73}" type="slidenum">
              <a:rPr lang="en-US" smtClean="0"/>
              <a:t>15</a:t>
            </a:fld>
            <a:endParaRPr lang="en-US"/>
          </a:p>
        </p:txBody>
      </p:sp>
    </p:spTree>
    <p:extLst>
      <p:ext uri="{BB962C8B-B14F-4D97-AF65-F5344CB8AC3E}">
        <p14:creationId xmlns:p14="http://schemas.microsoft.com/office/powerpoint/2010/main" val="37672127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DC9CD8E7-CB72-403A-8117-A7CB0232D98D}" type="slidenum">
              <a:rPr lang="en-US" smtClean="0"/>
              <a:t>16</a:t>
            </a:fld>
            <a:endParaRPr lang="en-US"/>
          </a:p>
        </p:txBody>
      </p:sp>
    </p:spTree>
    <p:extLst>
      <p:ext uri="{BB962C8B-B14F-4D97-AF65-F5344CB8AC3E}">
        <p14:creationId xmlns:p14="http://schemas.microsoft.com/office/powerpoint/2010/main" val="21351994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E08713-308C-4512-99D3-AC91EBED4B73}" type="slidenum">
              <a:rPr lang="en-US" smtClean="0"/>
              <a:t>17</a:t>
            </a:fld>
            <a:endParaRPr lang="en-US"/>
          </a:p>
        </p:txBody>
      </p:sp>
    </p:spTree>
    <p:extLst>
      <p:ext uri="{BB962C8B-B14F-4D97-AF65-F5344CB8AC3E}">
        <p14:creationId xmlns:p14="http://schemas.microsoft.com/office/powerpoint/2010/main" val="7229363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E08713-308C-4512-99D3-AC91EBED4B73}" type="slidenum">
              <a:rPr lang="en-US" smtClean="0"/>
              <a:t>18</a:t>
            </a:fld>
            <a:endParaRPr lang="en-US"/>
          </a:p>
        </p:txBody>
      </p:sp>
    </p:spTree>
    <p:extLst>
      <p:ext uri="{BB962C8B-B14F-4D97-AF65-F5344CB8AC3E}">
        <p14:creationId xmlns:p14="http://schemas.microsoft.com/office/powerpoint/2010/main" val="33542899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E08713-308C-4512-99D3-AC91EBED4B73}" type="slidenum">
              <a:rPr lang="en-US" smtClean="0"/>
              <a:t>21</a:t>
            </a:fld>
            <a:endParaRPr lang="en-US"/>
          </a:p>
        </p:txBody>
      </p:sp>
    </p:spTree>
    <p:extLst>
      <p:ext uri="{BB962C8B-B14F-4D97-AF65-F5344CB8AC3E}">
        <p14:creationId xmlns:p14="http://schemas.microsoft.com/office/powerpoint/2010/main" val="32345008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Cam to facilitate (call out questions from chat box, time check, </a:t>
            </a:r>
            <a:r>
              <a:rPr lang="en-US" dirty="0" err="1"/>
              <a:t>etc</a:t>
            </a:r>
            <a:r>
              <a:rPr lang="en-US" dirty="0"/>
              <a:t>). All are encouraged to discuss and answer questions. </a:t>
            </a:r>
          </a:p>
          <a:p>
            <a:endParaRPr lang="en-US" dirty="0"/>
          </a:p>
        </p:txBody>
      </p:sp>
      <p:sp>
        <p:nvSpPr>
          <p:cNvPr id="4" name="Slide Number Placeholder 3"/>
          <p:cNvSpPr>
            <a:spLocks noGrp="1"/>
          </p:cNvSpPr>
          <p:nvPr>
            <p:ph type="sldNum" sz="quarter" idx="5"/>
          </p:nvPr>
        </p:nvSpPr>
        <p:spPr/>
        <p:txBody>
          <a:bodyPr/>
          <a:lstStyle/>
          <a:p>
            <a:fld id="{80E08713-308C-4512-99D3-AC91EBED4B73}" type="slidenum">
              <a:rPr lang="en-US" smtClean="0"/>
              <a:t>26</a:t>
            </a:fld>
            <a:endParaRPr lang="en-US"/>
          </a:p>
        </p:txBody>
      </p:sp>
    </p:spTree>
    <p:extLst>
      <p:ext uri="{BB962C8B-B14F-4D97-AF65-F5344CB8AC3E}">
        <p14:creationId xmlns:p14="http://schemas.microsoft.com/office/powerpoint/2010/main" val="6275138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the discussion. Moving on to next steps:</a:t>
            </a:r>
          </a:p>
          <a:p>
            <a:endParaRPr lang="en-US" dirty="0"/>
          </a:p>
          <a:p>
            <a:r>
              <a:rPr lang="en-US" dirty="0" err="1"/>
              <a:t>CHiR</a:t>
            </a:r>
            <a:r>
              <a:rPr lang="en-US" dirty="0"/>
              <a:t> will run the modified methodology to determine a Y5 baseline for each organizations. </a:t>
            </a:r>
          </a:p>
          <a:p>
            <a:endParaRPr lang="en-US" dirty="0"/>
          </a:p>
          <a:p>
            <a:r>
              <a:rPr lang="en-US" dirty="0"/>
              <a:t>AHCCCS and </a:t>
            </a:r>
            <a:r>
              <a:rPr lang="en-US" dirty="0" err="1"/>
              <a:t>CHiR</a:t>
            </a:r>
            <a:r>
              <a:rPr lang="en-US" dirty="0"/>
              <a:t> will evaluate organization-specific targets and communicate them to each organizations as soon as possible. </a:t>
            </a:r>
          </a:p>
          <a:p>
            <a:endParaRPr lang="en-US" dirty="0"/>
          </a:p>
          <a:p>
            <a:r>
              <a:rPr lang="en-US" dirty="0"/>
              <a:t>In the meantime, please continue sending TIP Justice referral lists to </a:t>
            </a:r>
            <a:r>
              <a:rPr lang="en-US" dirty="0" err="1"/>
              <a:t>CHiR</a:t>
            </a:r>
            <a:r>
              <a:rPr lang="en-US" dirty="0"/>
              <a:t>. Reminder these are due on the 15</a:t>
            </a:r>
            <a:r>
              <a:rPr lang="en-US" baseline="30000" dirty="0"/>
              <a:t>th</a:t>
            </a:r>
            <a:r>
              <a:rPr lang="en-US" dirty="0"/>
              <a:t> of each month. </a:t>
            </a:r>
          </a:p>
          <a:p>
            <a:endParaRPr lang="en-US" dirty="0"/>
          </a:p>
          <a:p>
            <a:r>
              <a:rPr lang="en-US" dirty="0"/>
              <a:t>Please email tipqic@asu.edu and targetedinvestments@azahcccs.gov know if you have follow-up questions or want to schedule a technical assistance meeting. We will schedule as soon as possible.</a:t>
            </a:r>
          </a:p>
        </p:txBody>
      </p:sp>
      <p:sp>
        <p:nvSpPr>
          <p:cNvPr id="4" name="Slide Number Placeholder 3"/>
          <p:cNvSpPr>
            <a:spLocks noGrp="1"/>
          </p:cNvSpPr>
          <p:nvPr>
            <p:ph type="sldNum" sz="quarter" idx="5"/>
          </p:nvPr>
        </p:nvSpPr>
        <p:spPr/>
        <p:txBody>
          <a:bodyPr/>
          <a:lstStyle/>
          <a:p>
            <a:fld id="{80E08713-308C-4512-99D3-AC91EBED4B73}" type="slidenum">
              <a:rPr lang="en-US" smtClean="0"/>
              <a:t>27</a:t>
            </a:fld>
            <a:endParaRPr lang="en-US"/>
          </a:p>
        </p:txBody>
      </p:sp>
    </p:spTree>
    <p:extLst>
      <p:ext uri="{BB962C8B-B14F-4D97-AF65-F5344CB8AC3E}">
        <p14:creationId xmlns:p14="http://schemas.microsoft.com/office/powerpoint/2010/main" val="1548411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Cam- 1 minute</a:t>
            </a:r>
          </a:p>
          <a:p>
            <a:endParaRPr lang="en-US" dirty="0"/>
          </a:p>
          <a:p>
            <a:r>
              <a:rPr lang="en-US" dirty="0"/>
              <a:t>Attendees from ASU/ </a:t>
            </a:r>
            <a:r>
              <a:rPr lang="en-US" dirty="0" err="1"/>
              <a:t>CHiR</a:t>
            </a:r>
            <a:r>
              <a:rPr lang="en-US" dirty="0"/>
              <a:t>, AHCCCS, each of the TIP Justice organizations, and the MCOs (NO TIME FOR ATTENDANCE)</a:t>
            </a:r>
          </a:p>
          <a:p>
            <a:endParaRPr lang="en-US" dirty="0"/>
          </a:p>
          <a:p>
            <a:r>
              <a:rPr lang="en-US" dirty="0"/>
              <a:t>As the TIP Y5 first Justice QIC session, want to remind everyone the meeting is recorded and will be posted to the TIPQIC website.</a:t>
            </a:r>
          </a:p>
          <a:p>
            <a:endParaRPr lang="en-US" dirty="0"/>
          </a:p>
          <a:p>
            <a:r>
              <a:rPr lang="en-US" dirty="0"/>
              <a:t>We have a lot to get through in the hour, so please mute your phones unless speaking. We encourage participants to enter questions and comments into the </a:t>
            </a:r>
            <a:r>
              <a:rPr lang="en-US" dirty="0" err="1"/>
              <a:t>chatbox</a:t>
            </a:r>
            <a:r>
              <a:rPr lang="en-US" dirty="0"/>
              <a:t>.</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0E08713-308C-4512-99D3-AC91EBED4B73}" type="slidenum">
              <a:rPr lang="en-US" smtClean="0"/>
              <a:t>3</a:t>
            </a:fld>
            <a:endParaRPr lang="en-US"/>
          </a:p>
        </p:txBody>
      </p:sp>
    </p:spTree>
    <p:extLst>
      <p:ext uri="{BB962C8B-B14F-4D97-AF65-F5344CB8AC3E}">
        <p14:creationId xmlns:p14="http://schemas.microsoft.com/office/powerpoint/2010/main" val="37766697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E08713-308C-4512-99D3-AC91EBED4B73}" type="slidenum">
              <a:rPr lang="en-US" smtClean="0"/>
              <a:t>28</a:t>
            </a:fld>
            <a:endParaRPr lang="en-US"/>
          </a:p>
        </p:txBody>
      </p:sp>
    </p:spTree>
    <p:extLst>
      <p:ext uri="{BB962C8B-B14F-4D97-AF65-F5344CB8AC3E}">
        <p14:creationId xmlns:p14="http://schemas.microsoft.com/office/powerpoint/2010/main" val="2710991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Cam- 3 minutes</a:t>
            </a:r>
          </a:p>
          <a:p>
            <a:endParaRPr lang="en-US" dirty="0"/>
          </a:p>
          <a:p>
            <a:r>
              <a:rPr lang="en-US" dirty="0"/>
              <a:t>To </a:t>
            </a:r>
            <a:r>
              <a:rPr lang="en-US" dirty="0" err="1"/>
              <a:t>levelset</a:t>
            </a:r>
            <a:r>
              <a:rPr lang="en-US" dirty="0"/>
              <a:t>, recall that all TIP incentives must be based in performance measures for the final year of the program.</a:t>
            </a:r>
          </a:p>
          <a:p>
            <a:endParaRPr lang="en-US" dirty="0"/>
          </a:p>
          <a:p>
            <a:r>
              <a:rPr lang="en-US" dirty="0"/>
              <a:t>It’s imperative the measured performance is meaningful to all involved stakeholders, which is why we’ve engaged many of you from the start. </a:t>
            </a:r>
          </a:p>
          <a:p>
            <a:endParaRPr lang="en-US" dirty="0"/>
          </a:p>
          <a:p>
            <a:r>
              <a:rPr lang="en-US" dirty="0"/>
              <a:t>Recall a focus group selected the 7 justice-related performance measures from several atlases more than a year ago. </a:t>
            </a:r>
          </a:p>
          <a:p>
            <a:endParaRPr lang="en-US" dirty="0"/>
          </a:p>
          <a:p>
            <a:r>
              <a:rPr lang="en-US" dirty="0"/>
              <a:t>We needed a HIPAA-compliant, transparent way of determining which members each TIP Justice org would be responsible for. This group worked through 5 iterations of the attribution methodology, finally settling on the members referred to each TIP Justice organization</a:t>
            </a:r>
          </a:p>
          <a:p>
            <a:endParaRPr lang="en-US" dirty="0"/>
          </a:p>
          <a:p>
            <a:r>
              <a:rPr lang="en-US" dirty="0"/>
              <a:t>Understanding the nuances of TIP Justice AHCCCS enrollment and TIP Justice org’s diverse engagement methods and justice-referral partnerships, you’ve helped us identify concerns with the conventional measurement criteria that prevent meaningful measurement.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We’ve discussed these concerns and proposed HEDIS modifications these past few weeks. </a:t>
            </a:r>
          </a:p>
          <a:p>
            <a:endParaRPr lang="en-US" dirty="0"/>
          </a:p>
          <a:p>
            <a:r>
              <a:rPr lang="en-US" dirty="0"/>
              <a:t>We will begin this meeting by reviewing those concerns as they relate to available data and policies. We will quickly summarize the final modification, then discuss in an open forum to ensure clarity. We will end the meeting with next steps. </a:t>
            </a:r>
          </a:p>
        </p:txBody>
      </p:sp>
      <p:sp>
        <p:nvSpPr>
          <p:cNvPr id="4" name="Slide Number Placeholder 3"/>
          <p:cNvSpPr>
            <a:spLocks noGrp="1"/>
          </p:cNvSpPr>
          <p:nvPr>
            <p:ph type="sldNum" sz="quarter" idx="5"/>
          </p:nvPr>
        </p:nvSpPr>
        <p:spPr/>
        <p:txBody>
          <a:bodyPr/>
          <a:lstStyle/>
          <a:p>
            <a:fld id="{80E08713-308C-4512-99D3-AC91EBED4B73}" type="slidenum">
              <a:rPr lang="en-US" smtClean="0"/>
              <a:t>4</a:t>
            </a:fld>
            <a:endParaRPr lang="en-US"/>
          </a:p>
        </p:txBody>
      </p:sp>
    </p:spTree>
    <p:extLst>
      <p:ext uri="{BB962C8B-B14F-4D97-AF65-F5344CB8AC3E}">
        <p14:creationId xmlns:p14="http://schemas.microsoft.com/office/powerpoint/2010/main" val="2168213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Cam- 1 minute</a:t>
            </a:r>
          </a:p>
          <a:p>
            <a:endParaRPr lang="en-US" dirty="0"/>
          </a:p>
          <a:p>
            <a:r>
              <a:rPr lang="en-US" dirty="0"/>
              <a:t>Before we get started, general reminder that NCQA HEDIS was developed for all insured Americans- across all lines of business, used as a standardized performance measurement tool to compare and pay for performance.</a:t>
            </a:r>
          </a:p>
          <a:p>
            <a:endParaRPr lang="en-US" dirty="0"/>
          </a:p>
          <a:p>
            <a:r>
              <a:rPr lang="en-US" dirty="0"/>
              <a:t>To increase alignment with this external performance measurement, it’s critical to only modify methodologies when necessary to consider state-specific policies and programs. As far as we know, this is the nation’s first attempt at modifying HEDIS criteria to best measure healthcare quality of justice-involved members. </a:t>
            </a:r>
          </a:p>
          <a:p>
            <a:endParaRPr lang="en-US" dirty="0"/>
          </a:p>
          <a:p>
            <a:r>
              <a:rPr lang="en-US" dirty="0"/>
              <a:t>We truly appreciate your patience and participation in refining these modifications and making the measurement as meaningful as possible</a:t>
            </a:r>
          </a:p>
          <a:p>
            <a:endParaRPr lang="en-US" dirty="0"/>
          </a:p>
        </p:txBody>
      </p:sp>
      <p:sp>
        <p:nvSpPr>
          <p:cNvPr id="4" name="Slide Number Placeholder 3"/>
          <p:cNvSpPr>
            <a:spLocks noGrp="1"/>
          </p:cNvSpPr>
          <p:nvPr>
            <p:ph type="sldNum" sz="quarter" idx="5"/>
          </p:nvPr>
        </p:nvSpPr>
        <p:spPr/>
        <p:txBody>
          <a:bodyPr/>
          <a:lstStyle/>
          <a:p>
            <a:fld id="{80E08713-308C-4512-99D3-AC91EBED4B73}" type="slidenum">
              <a:rPr lang="en-US" smtClean="0"/>
              <a:t>5</a:t>
            </a:fld>
            <a:endParaRPr lang="en-US"/>
          </a:p>
        </p:txBody>
      </p:sp>
    </p:spTree>
    <p:extLst>
      <p:ext uri="{BB962C8B-B14F-4D97-AF65-F5344CB8AC3E}">
        <p14:creationId xmlns:p14="http://schemas.microsoft.com/office/powerpoint/2010/main" val="2571213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Cam: 30 seconds</a:t>
            </a:r>
          </a:p>
          <a:p>
            <a:endParaRPr lang="en-US" dirty="0"/>
          </a:p>
          <a:p>
            <a:r>
              <a:rPr lang="en-US" dirty="0"/>
              <a:t>We’ve grouped stakeholder feedback to best evaluate how to address concerns.</a:t>
            </a:r>
          </a:p>
          <a:p>
            <a:endParaRPr lang="en-US" dirty="0"/>
          </a:p>
          <a:p>
            <a:r>
              <a:rPr lang="en-US" dirty="0"/>
              <a:t>Common concerns, typically affecting PM of all justice-involved AHCCCS members, will be addressed through modified HEDIS criteria. </a:t>
            </a:r>
          </a:p>
          <a:p>
            <a:endParaRPr lang="en-US" dirty="0"/>
          </a:p>
          <a:p>
            <a:r>
              <a:rPr lang="en-US" dirty="0"/>
              <a:t>Special concerns, affecting some TIP Justice orgs more than others, will be implied in the organization-specific target setting. </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0E08713-308C-4512-99D3-AC91EBED4B73}" type="slidenum">
              <a:rPr lang="en-US" smtClean="0"/>
              <a:t>6</a:t>
            </a:fld>
            <a:endParaRPr lang="en-US"/>
          </a:p>
        </p:txBody>
      </p:sp>
    </p:spTree>
    <p:extLst>
      <p:ext uri="{BB962C8B-B14F-4D97-AF65-F5344CB8AC3E}">
        <p14:creationId xmlns:p14="http://schemas.microsoft.com/office/powerpoint/2010/main" val="4214313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Cam- 3 minutes</a:t>
            </a:r>
          </a:p>
          <a:p>
            <a:endParaRPr lang="en-US" dirty="0"/>
          </a:p>
          <a:p>
            <a:r>
              <a:rPr lang="en-US" dirty="0"/>
              <a:t>Competing concerns demonstrate the complexity of modifying HEDIS enrollment criteria for this population. </a:t>
            </a:r>
          </a:p>
          <a:p>
            <a:endParaRPr lang="en-US" dirty="0"/>
          </a:p>
          <a:p>
            <a:r>
              <a:rPr lang="en-US" dirty="0"/>
              <a:t>Some measures require enrollment before a qualifying incident as a proxy for care management. We’ve waived these requirements understanding that 1) Justice-involved members don’t have eligible enrollment until after release and 2) most pre-release care coordination is handled by the detention center and reach-in services. This satisfies the intent of the measure while increasing alignment with TIP Justice program goals: immediate engagement after release from incarceration.</a:t>
            </a:r>
          </a:p>
          <a:p>
            <a:endParaRPr lang="en-US" dirty="0"/>
          </a:p>
          <a:p>
            <a:r>
              <a:rPr lang="en-US" dirty="0"/>
              <a:t>To ensure time for numerator-qualifying services to occur, all measures typically require enrollment after a qualifying incident. On one hand, these requirements preserve providers’ confidence in performance measurement, because they aren’t held accountable for disenrolled members (i.e. deceased, immediately re-incarcerated, </a:t>
            </a:r>
            <a:r>
              <a:rPr lang="en-US" dirty="0" err="1"/>
              <a:t>etc</a:t>
            </a:r>
            <a:r>
              <a:rPr lang="en-US" dirty="0"/>
              <a:t>). On the other hand, this competes with probation and parole employment requirements. </a:t>
            </a:r>
          </a:p>
          <a:p>
            <a:endParaRPr lang="en-US" dirty="0"/>
          </a:p>
          <a:p>
            <a:r>
              <a:rPr lang="en-US" dirty="0"/>
              <a:t>It’s possible a justice-involved member is referred to a TIP justice clinic, meets denominator qualifications, and gets a job exceeding AHCCCS income eligibility requirements. However, understanding AHCCCS enrollment largely operates on a monthly basis and AHCCCS adverse enrollment policy largely protects 30 days of enrollment, this concern only applies to one measure. </a:t>
            </a:r>
          </a:p>
          <a:p>
            <a:endParaRPr lang="en-US" dirty="0"/>
          </a:p>
          <a:p>
            <a:r>
              <a:rPr lang="en-US" dirty="0"/>
              <a:t>To be meaningful, TIP Justice organizations must also be aware of the members they are responsible for. We accomplish this by attributing all members referred to the TIP justice organization in the past two years. Providers can maintain this line of sight by adding new referrals to the list of historical referrals that AHCCCS validated and returned in October and filtering the “date referred” column accordingly. </a:t>
            </a:r>
          </a:p>
          <a:p>
            <a:endParaRPr lang="en-US" dirty="0"/>
          </a:p>
        </p:txBody>
      </p:sp>
      <p:sp>
        <p:nvSpPr>
          <p:cNvPr id="4" name="Slide Number Placeholder 3"/>
          <p:cNvSpPr>
            <a:spLocks noGrp="1"/>
          </p:cNvSpPr>
          <p:nvPr>
            <p:ph type="sldNum" sz="quarter" idx="5"/>
          </p:nvPr>
        </p:nvSpPr>
        <p:spPr/>
        <p:txBody>
          <a:bodyPr/>
          <a:lstStyle/>
          <a:p>
            <a:fld id="{80E08713-308C-4512-99D3-AC91EBED4B73}" type="slidenum">
              <a:rPr lang="en-US" smtClean="0"/>
              <a:t>7</a:t>
            </a:fld>
            <a:endParaRPr lang="en-US"/>
          </a:p>
        </p:txBody>
      </p:sp>
    </p:spTree>
    <p:extLst>
      <p:ext uri="{BB962C8B-B14F-4D97-AF65-F5344CB8AC3E}">
        <p14:creationId xmlns:p14="http://schemas.microsoft.com/office/powerpoint/2010/main" val="420894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Cam: 1 minute</a:t>
            </a:r>
          </a:p>
          <a:p>
            <a:endParaRPr lang="en-US" dirty="0"/>
          </a:p>
          <a:p>
            <a:r>
              <a:rPr lang="en-US" dirty="0"/>
              <a:t>Understanding the varying methods of service delivery and diversity of population served, some participants raised concerns unique to their organization. Presuming these organization-unique concerns do not also vary greatly over the past two years, each organization’s baseline and subsequent target will consider these concerns.</a:t>
            </a:r>
          </a:p>
          <a:p>
            <a:endParaRPr lang="en-US" dirty="0"/>
          </a:p>
          <a:p>
            <a:r>
              <a:rPr lang="en-US" dirty="0"/>
              <a:t>Because a member’s AHCCCS benefits cannot be suspended during ADCRR incarceration, TIP justice orgs that serve </a:t>
            </a:r>
            <a:r>
              <a:rPr lang="en-US" dirty="0" err="1"/>
              <a:t>parollees</a:t>
            </a:r>
            <a:r>
              <a:rPr lang="en-US" dirty="0"/>
              <a:t> face an additional challenge in engaging members to complete the application. This was hindered by the ADCRR system change that prevented identification of inmates 30 days before release for a few months. Members released during this period are included in the baseline and performance year.  </a:t>
            </a:r>
          </a:p>
          <a:p>
            <a:endParaRPr lang="en-US" dirty="0"/>
          </a:p>
          <a:p>
            <a:r>
              <a:rPr lang="en-US" dirty="0"/>
              <a:t>A TIP Justice organization near the border expressed engagement concerns with members that lose their enrollment after seeking hospital treatment in another state. Although we haven’t run data on this yet, it’s plausible this year’s events decreased the amount of traveling.</a:t>
            </a:r>
          </a:p>
          <a:p>
            <a:endParaRPr lang="en-US" dirty="0"/>
          </a:p>
          <a:p>
            <a:r>
              <a:rPr lang="en-US" dirty="0"/>
              <a:t>Some TIP Justice organizations target slightly different populations. Whether this reflects a disproportionate amount of SMI folk or only those with high criminogenic needs, each organization will need to reach an individual target that considers their members’ characteristics. </a:t>
            </a:r>
          </a:p>
          <a:p>
            <a:endParaRPr lang="en-US" dirty="0"/>
          </a:p>
          <a:p>
            <a:r>
              <a:rPr lang="en-US" dirty="0" err="1"/>
              <a:t>CHiR</a:t>
            </a:r>
            <a:r>
              <a:rPr lang="en-US" dirty="0"/>
              <a:t> will next summarize the criteria modifications as they relate to each measure. We appreciate you submitting questions through chat so we can address them at the end. </a:t>
            </a:r>
          </a:p>
        </p:txBody>
      </p:sp>
      <p:sp>
        <p:nvSpPr>
          <p:cNvPr id="4" name="Slide Number Placeholder 3"/>
          <p:cNvSpPr>
            <a:spLocks noGrp="1"/>
          </p:cNvSpPr>
          <p:nvPr>
            <p:ph type="sldNum" sz="quarter" idx="5"/>
          </p:nvPr>
        </p:nvSpPr>
        <p:spPr/>
        <p:txBody>
          <a:bodyPr/>
          <a:lstStyle/>
          <a:p>
            <a:fld id="{80E08713-308C-4512-99D3-AC91EBED4B73}" type="slidenum">
              <a:rPr lang="en-US" smtClean="0"/>
              <a:t>8</a:t>
            </a:fld>
            <a:endParaRPr lang="en-US"/>
          </a:p>
        </p:txBody>
      </p:sp>
    </p:spTree>
    <p:extLst>
      <p:ext uri="{BB962C8B-B14F-4D97-AF65-F5344CB8AC3E}">
        <p14:creationId xmlns:p14="http://schemas.microsoft.com/office/powerpoint/2010/main" val="6796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E08713-308C-4512-99D3-AC91EBED4B73}" type="slidenum">
              <a:rPr lang="en-US" smtClean="0"/>
              <a:t>9</a:t>
            </a:fld>
            <a:endParaRPr lang="en-US"/>
          </a:p>
        </p:txBody>
      </p:sp>
    </p:spTree>
    <p:extLst>
      <p:ext uri="{BB962C8B-B14F-4D97-AF65-F5344CB8AC3E}">
        <p14:creationId xmlns:p14="http://schemas.microsoft.com/office/powerpoint/2010/main" val="5786608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E08713-308C-4512-99D3-AC91EBED4B73}" type="slidenum">
              <a:rPr lang="en-US" smtClean="0"/>
              <a:t>10</a:t>
            </a:fld>
            <a:endParaRPr lang="en-US"/>
          </a:p>
        </p:txBody>
      </p:sp>
    </p:spTree>
    <p:extLst>
      <p:ext uri="{BB962C8B-B14F-4D97-AF65-F5344CB8AC3E}">
        <p14:creationId xmlns:p14="http://schemas.microsoft.com/office/powerpoint/2010/main" val="19405319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p:cNvSpPr>
            <a:spLocks noGrp="1"/>
          </p:cNvSpPr>
          <p:nvPr>
            <p:ph type="sldNum" sz="quarter" idx="12"/>
          </p:nvPr>
        </p:nvSpPr>
        <p:spPr/>
        <p:txBody>
          <a:bodyPr/>
          <a:lstStyle/>
          <a:p>
            <a:fld id="{5F69B499-218F-4A3D-B36D-ECB1D95BC72B}" type="slidenum">
              <a:rPr lang="en-US" smtClean="0"/>
              <a:t>‹#›</a:t>
            </a:fld>
            <a:endParaRPr lang="en-US"/>
          </a:p>
        </p:txBody>
      </p:sp>
      <p:sp>
        <p:nvSpPr>
          <p:cNvPr id="9" name="Date Placeholder 3">
            <a:extLst>
              <a:ext uri="{FF2B5EF4-FFF2-40B4-BE49-F238E27FC236}">
                <a16:creationId xmlns:a16="http://schemas.microsoft.com/office/drawing/2014/main" id="{B63A6AC3-3061-4C1B-89AC-D855248BB725}"/>
              </a:ext>
            </a:extLst>
          </p:cNvPr>
          <p:cNvSpPr txBox="1">
            <a:spLocks/>
          </p:cNvSpPr>
          <p:nvPr userDrawn="1"/>
        </p:nvSpPr>
        <p:spPr>
          <a:xfrm>
            <a:off x="5638800" y="6492875"/>
            <a:ext cx="994913"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DB62F759-3580-4F07-973A-D24A7CA72404}" type="datetimeFigureOut">
              <a:rPr lang="en-US" altLang="en-US" smtClean="0"/>
              <a:pPr>
                <a:defRPr/>
              </a:pPr>
              <a:t>1/6/2021</a:t>
            </a:fld>
            <a:endParaRPr lang="en-US" altLang="en-US" dirty="0"/>
          </a:p>
        </p:txBody>
      </p:sp>
      <p:sp>
        <p:nvSpPr>
          <p:cNvPr id="10" name="Slide Number Placeholder 5">
            <a:extLst>
              <a:ext uri="{FF2B5EF4-FFF2-40B4-BE49-F238E27FC236}">
                <a16:creationId xmlns:a16="http://schemas.microsoft.com/office/drawing/2014/main" id="{CABD1BDB-5850-4BED-8194-C9CE880BA06B}"/>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F13769A-18BD-4F93-9B8B-0BD846C62251}" type="slidenum">
              <a:rPr lang="en-US" altLang="en-US" smtClean="0"/>
              <a:pPr>
                <a:defRPr/>
              </a:pPr>
              <a:t>‹#›</a:t>
            </a:fld>
            <a:endParaRPr lang="en-US" altLang="en-US"/>
          </a:p>
        </p:txBody>
      </p:sp>
      <p:pic>
        <p:nvPicPr>
          <p:cNvPr id="12" name="Picture 11" descr="A picture containing drawing&#10;&#10;Description automatically generated">
            <a:extLst>
              <a:ext uri="{FF2B5EF4-FFF2-40B4-BE49-F238E27FC236}">
                <a16:creationId xmlns:a16="http://schemas.microsoft.com/office/drawing/2014/main" id="{CE5A3429-DE39-4874-B42A-2C78C59FB6A3}"/>
              </a:ext>
            </a:extLst>
          </p:cNvPr>
          <p:cNvPicPr>
            <a:picLocks noChangeAspect="1"/>
          </p:cNvPicPr>
          <p:nvPr userDrawn="1"/>
        </p:nvPicPr>
        <p:blipFill>
          <a:blip r:embed="rId2"/>
          <a:stretch>
            <a:fillRect/>
          </a:stretch>
        </p:blipFill>
        <p:spPr>
          <a:xfrm>
            <a:off x="8153400" y="5815143"/>
            <a:ext cx="4038600" cy="1133475"/>
          </a:xfrm>
          <a:prstGeom prst="rect">
            <a:avLst/>
          </a:prstGeom>
        </p:spPr>
      </p:pic>
      <p:pic>
        <p:nvPicPr>
          <p:cNvPr id="14" name="Picture 13" descr="A close up of a logo&#10;&#10;Description automatically generated">
            <a:extLst>
              <a:ext uri="{FF2B5EF4-FFF2-40B4-BE49-F238E27FC236}">
                <a16:creationId xmlns:a16="http://schemas.microsoft.com/office/drawing/2014/main" id="{9F890580-E11F-48BC-83D0-9564E848601E}"/>
              </a:ext>
            </a:extLst>
          </p:cNvPr>
          <p:cNvPicPr>
            <a:picLocks noChangeAspect="1"/>
          </p:cNvPicPr>
          <p:nvPr userDrawn="1"/>
        </p:nvPicPr>
        <p:blipFill>
          <a:blip r:embed="rId3"/>
          <a:stretch>
            <a:fillRect/>
          </a:stretch>
        </p:blipFill>
        <p:spPr>
          <a:xfrm>
            <a:off x="594171" y="5722691"/>
            <a:ext cx="2732348" cy="915729"/>
          </a:xfrm>
          <a:prstGeom prst="rect">
            <a:avLst/>
          </a:prstGeom>
        </p:spPr>
      </p:pic>
    </p:spTree>
    <p:extLst>
      <p:ext uri="{BB962C8B-B14F-4D97-AF65-F5344CB8AC3E}">
        <p14:creationId xmlns:p14="http://schemas.microsoft.com/office/powerpoint/2010/main" val="3998341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1CBFB-E6B3-4A7D-823C-032B52FDFFB3}" type="datetimeFigureOut">
              <a:rPr lang="en-US" smtClean="0"/>
              <a:t>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9B499-218F-4A3D-B36D-ECB1D95BC72B}" type="slidenum">
              <a:rPr lang="en-US" smtClean="0"/>
              <a:t>‹#›</a:t>
            </a:fld>
            <a:endParaRPr lang="en-US"/>
          </a:p>
        </p:txBody>
      </p:sp>
    </p:spTree>
    <p:extLst>
      <p:ext uri="{BB962C8B-B14F-4D97-AF65-F5344CB8AC3E}">
        <p14:creationId xmlns:p14="http://schemas.microsoft.com/office/powerpoint/2010/main" val="2905026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1CBFB-E6B3-4A7D-823C-032B52FDFFB3}" type="datetimeFigureOut">
              <a:rPr lang="en-US" smtClean="0"/>
              <a:t>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9B499-218F-4A3D-B36D-ECB1D95BC72B}" type="slidenum">
              <a:rPr lang="en-US" smtClean="0"/>
              <a:t>‹#›</a:t>
            </a:fld>
            <a:endParaRPr lang="en-US"/>
          </a:p>
        </p:txBody>
      </p:sp>
    </p:spTree>
    <p:extLst>
      <p:ext uri="{BB962C8B-B14F-4D97-AF65-F5344CB8AC3E}">
        <p14:creationId xmlns:p14="http://schemas.microsoft.com/office/powerpoint/2010/main" val="3255007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1CBFB-E6B3-4A7D-823C-032B52FDFFB3}" type="datetimeFigureOut">
              <a:rPr lang="en-US" smtClean="0"/>
              <a:t>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9B499-218F-4A3D-B36D-ECB1D95BC72B}" type="slidenum">
              <a:rPr lang="en-US" smtClean="0"/>
              <a:t>‹#›</a:t>
            </a:fld>
            <a:endParaRPr lang="en-US"/>
          </a:p>
        </p:txBody>
      </p:sp>
    </p:spTree>
    <p:extLst>
      <p:ext uri="{BB962C8B-B14F-4D97-AF65-F5344CB8AC3E}">
        <p14:creationId xmlns:p14="http://schemas.microsoft.com/office/powerpoint/2010/main" val="2895403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D1CBFB-E6B3-4A7D-823C-032B52FDFFB3}" type="datetimeFigureOut">
              <a:rPr lang="en-US" smtClean="0"/>
              <a:t>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9B499-218F-4A3D-B36D-ECB1D95BC72B}" type="slidenum">
              <a:rPr lang="en-US" smtClean="0"/>
              <a:t>‹#›</a:t>
            </a:fld>
            <a:endParaRPr lang="en-US"/>
          </a:p>
        </p:txBody>
      </p:sp>
    </p:spTree>
    <p:extLst>
      <p:ext uri="{BB962C8B-B14F-4D97-AF65-F5344CB8AC3E}">
        <p14:creationId xmlns:p14="http://schemas.microsoft.com/office/powerpoint/2010/main" val="1708778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D1CBFB-E6B3-4A7D-823C-032B52FDFFB3}" type="datetimeFigureOut">
              <a:rPr lang="en-US" smtClean="0"/>
              <a:t>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69B499-218F-4A3D-B36D-ECB1D95BC72B}" type="slidenum">
              <a:rPr lang="en-US" smtClean="0"/>
              <a:t>‹#›</a:t>
            </a:fld>
            <a:endParaRPr lang="en-US"/>
          </a:p>
        </p:txBody>
      </p:sp>
    </p:spTree>
    <p:extLst>
      <p:ext uri="{BB962C8B-B14F-4D97-AF65-F5344CB8AC3E}">
        <p14:creationId xmlns:p14="http://schemas.microsoft.com/office/powerpoint/2010/main" val="1274902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D1CBFB-E6B3-4A7D-823C-032B52FDFFB3}" type="datetimeFigureOut">
              <a:rPr lang="en-US" smtClean="0"/>
              <a:t>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69B499-218F-4A3D-B36D-ECB1D95BC72B}" type="slidenum">
              <a:rPr lang="en-US" smtClean="0"/>
              <a:t>‹#›</a:t>
            </a:fld>
            <a:endParaRPr lang="en-US"/>
          </a:p>
        </p:txBody>
      </p:sp>
    </p:spTree>
    <p:extLst>
      <p:ext uri="{BB962C8B-B14F-4D97-AF65-F5344CB8AC3E}">
        <p14:creationId xmlns:p14="http://schemas.microsoft.com/office/powerpoint/2010/main" val="3943339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D1CBFB-E6B3-4A7D-823C-032B52FDFFB3}" type="datetimeFigureOut">
              <a:rPr lang="en-US" smtClean="0"/>
              <a:t>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69B499-218F-4A3D-B36D-ECB1D95BC72B}" type="slidenum">
              <a:rPr lang="en-US" smtClean="0"/>
              <a:t>‹#›</a:t>
            </a:fld>
            <a:endParaRPr lang="en-US"/>
          </a:p>
        </p:txBody>
      </p:sp>
    </p:spTree>
    <p:extLst>
      <p:ext uri="{BB962C8B-B14F-4D97-AF65-F5344CB8AC3E}">
        <p14:creationId xmlns:p14="http://schemas.microsoft.com/office/powerpoint/2010/main" val="1277371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D1CBFB-E6B3-4A7D-823C-032B52FDFFB3}" type="datetimeFigureOut">
              <a:rPr lang="en-US" smtClean="0"/>
              <a:t>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69B499-218F-4A3D-B36D-ECB1D95BC72B}" type="slidenum">
              <a:rPr lang="en-US" smtClean="0"/>
              <a:t>‹#›</a:t>
            </a:fld>
            <a:endParaRPr lang="en-US"/>
          </a:p>
        </p:txBody>
      </p:sp>
    </p:spTree>
    <p:extLst>
      <p:ext uri="{BB962C8B-B14F-4D97-AF65-F5344CB8AC3E}">
        <p14:creationId xmlns:p14="http://schemas.microsoft.com/office/powerpoint/2010/main" val="3780217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3D1CBFB-E6B3-4A7D-823C-032B52FDFFB3}" type="datetimeFigureOut">
              <a:rPr lang="en-US" smtClean="0"/>
              <a:t>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69B499-218F-4A3D-B36D-ECB1D95BC72B}" type="slidenum">
              <a:rPr lang="en-US" smtClean="0"/>
              <a:t>‹#›</a:t>
            </a:fld>
            <a:endParaRPr lang="en-US"/>
          </a:p>
        </p:txBody>
      </p:sp>
    </p:spTree>
    <p:extLst>
      <p:ext uri="{BB962C8B-B14F-4D97-AF65-F5344CB8AC3E}">
        <p14:creationId xmlns:p14="http://schemas.microsoft.com/office/powerpoint/2010/main" val="2992389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3D1CBFB-E6B3-4A7D-823C-032B52FDFFB3}" type="datetimeFigureOut">
              <a:rPr lang="en-US" smtClean="0"/>
              <a:t>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69B499-218F-4A3D-B36D-ECB1D95BC72B}" type="slidenum">
              <a:rPr lang="en-US" smtClean="0"/>
              <a:t>‹#›</a:t>
            </a:fld>
            <a:endParaRPr lang="en-US"/>
          </a:p>
        </p:txBody>
      </p:sp>
    </p:spTree>
    <p:extLst>
      <p:ext uri="{BB962C8B-B14F-4D97-AF65-F5344CB8AC3E}">
        <p14:creationId xmlns:p14="http://schemas.microsoft.com/office/powerpoint/2010/main" val="1195103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D1CBFB-E6B3-4A7D-823C-032B52FDFFB3}" type="datetimeFigureOut">
              <a:rPr lang="en-US" smtClean="0"/>
              <a:t>1/6/2021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69B499-218F-4A3D-B36D-ECB1D95BC72B}" type="slidenum">
              <a:rPr lang="en-US" smtClean="0"/>
              <a:t>‹#›</a:t>
            </a:fld>
            <a:endParaRPr lang="en-US"/>
          </a:p>
        </p:txBody>
      </p:sp>
    </p:spTree>
    <p:extLst>
      <p:ext uri="{BB962C8B-B14F-4D97-AF65-F5344CB8AC3E}">
        <p14:creationId xmlns:p14="http://schemas.microsoft.com/office/powerpoint/2010/main" val="1761031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mailto:TIPQIC@asu.edu"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mailto:TargetedInvestments@azahcccs.gov"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5"/>
          <p:cNvSpPr>
            <a:spLocks noChangeArrowheads="1"/>
          </p:cNvSpPr>
          <p:nvPr/>
        </p:nvSpPr>
        <p:spPr bwMode="auto">
          <a:xfrm>
            <a:off x="611187" y="2087385"/>
            <a:ext cx="11223761" cy="875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5pPr>
            <a:lvl6pPr marL="2514600" indent="-228600" defTabSz="457200" fontAlgn="base">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6pPr>
            <a:lvl7pPr marL="2971800" indent="-228600" defTabSz="457200" fontAlgn="base">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7pPr>
            <a:lvl8pPr marL="3429000" indent="-228600" defTabSz="457200" fontAlgn="base">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8pPr>
            <a:lvl9pPr marL="3886200" indent="-228600" defTabSz="457200" fontAlgn="base">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9pPr>
          </a:lstStyle>
          <a:p>
            <a:pPr eaLnBrk="1" hangingPunct="1">
              <a:lnSpc>
                <a:spcPts val="6500"/>
              </a:lnSpc>
              <a:spcBef>
                <a:spcPct val="0"/>
              </a:spcBef>
              <a:buFont typeface="Arial" panose="020B0604020202020204" pitchFamily="34" charset="0"/>
              <a:buNone/>
            </a:pPr>
            <a:r>
              <a:rPr lang="en-US" sz="5400" b="1" dirty="0"/>
              <a:t>TI Program Justice QIC</a:t>
            </a:r>
            <a:endParaRPr lang="en-US" altLang="en-US" sz="2800" b="1" dirty="0"/>
          </a:p>
        </p:txBody>
      </p:sp>
      <p:sp>
        <p:nvSpPr>
          <p:cNvPr id="3075" name="TextBox 11"/>
          <p:cNvSpPr txBox="1">
            <a:spLocks noChangeArrowheads="1"/>
          </p:cNvSpPr>
          <p:nvPr/>
        </p:nvSpPr>
        <p:spPr bwMode="auto">
          <a:xfrm>
            <a:off x="611188" y="1723701"/>
            <a:ext cx="5616191" cy="369332"/>
          </a:xfrm>
          <a:prstGeom prst="rect">
            <a:avLst/>
          </a:prstGeom>
          <a:solidFill>
            <a:srgbClr val="FFC62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5pPr>
            <a:lvl6pPr marL="2514600" indent="-228600" defTabSz="457200" fontAlgn="base">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6pPr>
            <a:lvl7pPr marL="2971800" indent="-228600" defTabSz="457200" fontAlgn="base">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7pPr>
            <a:lvl8pPr marL="3429000" indent="-228600" defTabSz="457200" fontAlgn="base">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8pPr>
            <a:lvl9pPr marL="3886200" indent="-228600" defTabSz="457200" fontAlgn="base">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9pPr>
          </a:lstStyle>
          <a:p>
            <a:pPr eaLnBrk="1" hangingPunct="1">
              <a:spcBef>
                <a:spcPct val="0"/>
              </a:spcBef>
              <a:buFontTx/>
              <a:buNone/>
            </a:pPr>
            <a:r>
              <a:rPr lang="en-US" altLang="en-US" sz="1800" b="1" dirty="0"/>
              <a:t>AHCCCS Targeted Investments Program</a:t>
            </a:r>
          </a:p>
        </p:txBody>
      </p:sp>
      <p:sp>
        <p:nvSpPr>
          <p:cNvPr id="4" name="Subtitle 2">
            <a:extLst>
              <a:ext uri="{FF2B5EF4-FFF2-40B4-BE49-F238E27FC236}">
                <a16:creationId xmlns:a16="http://schemas.microsoft.com/office/drawing/2014/main" id="{70265EDC-0009-4EB3-BB71-76DA5140800E}"/>
              </a:ext>
            </a:extLst>
          </p:cNvPr>
          <p:cNvSpPr txBox="1">
            <a:spLocks/>
          </p:cNvSpPr>
          <p:nvPr/>
        </p:nvSpPr>
        <p:spPr>
          <a:xfrm>
            <a:off x="1258383" y="2954372"/>
            <a:ext cx="6435634" cy="5312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TIP Justice Performance Measures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F979E-B5C7-451B-984E-EE99672BE02F}"/>
              </a:ext>
            </a:extLst>
          </p:cNvPr>
          <p:cNvSpPr>
            <a:spLocks noGrp="1"/>
          </p:cNvSpPr>
          <p:nvPr>
            <p:ph type="title"/>
          </p:nvPr>
        </p:nvSpPr>
        <p:spPr/>
        <p:txBody>
          <a:bodyPr>
            <a:normAutofit/>
          </a:bodyPr>
          <a:lstStyle/>
          <a:p>
            <a:r>
              <a:rPr lang="en-US" dirty="0"/>
              <a:t>Alcohol and Other Drug Abuse (AOD): Episode Definition and HEDIS Criteria</a:t>
            </a:r>
          </a:p>
        </p:txBody>
      </p:sp>
      <p:sp>
        <p:nvSpPr>
          <p:cNvPr id="3" name="Content Placeholder 2">
            <a:extLst>
              <a:ext uri="{FF2B5EF4-FFF2-40B4-BE49-F238E27FC236}">
                <a16:creationId xmlns:a16="http://schemas.microsoft.com/office/drawing/2014/main" id="{F39B84C4-240F-4444-96E3-9A55B8087582}"/>
              </a:ext>
            </a:extLst>
          </p:cNvPr>
          <p:cNvSpPr>
            <a:spLocks noGrp="1"/>
          </p:cNvSpPr>
          <p:nvPr>
            <p:ph idx="1"/>
          </p:nvPr>
        </p:nvSpPr>
        <p:spPr>
          <a:xfrm>
            <a:off x="838200" y="1759211"/>
            <a:ext cx="10515600" cy="4394453"/>
          </a:xfrm>
        </p:spPr>
        <p:txBody>
          <a:bodyPr>
            <a:normAutofit fontScale="92500" lnSpcReduction="10000"/>
          </a:bodyPr>
          <a:lstStyle/>
          <a:p>
            <a:pPr marL="285750" indent="-285750">
              <a:buFont typeface="Arial" panose="020B0604020202020204" pitchFamily="34" charset="0"/>
              <a:buChar char="•"/>
            </a:pPr>
            <a:r>
              <a:rPr lang="en-US" dirty="0"/>
              <a:t>Software defines start of episode as the earliest claim with an AOD diagnosis and qualifying service</a:t>
            </a:r>
          </a:p>
          <a:p>
            <a:pPr marL="742950" lvl="1" indent="-285750">
              <a:buFont typeface="Arial" panose="020B0604020202020204" pitchFamily="34" charset="0"/>
              <a:buChar char="•"/>
            </a:pPr>
            <a:r>
              <a:rPr lang="en-US" dirty="0"/>
              <a:t>This claim can be either inpatient or outpatient</a:t>
            </a:r>
          </a:p>
          <a:p>
            <a:pPr marL="742950" lvl="1" indent="-285750">
              <a:buFont typeface="Arial" panose="020B0604020202020204" pitchFamily="34" charset="0"/>
              <a:buChar char="•"/>
            </a:pPr>
            <a:r>
              <a:rPr lang="en-US" dirty="0"/>
              <a:t>Only one episode is recognized per member per measurement year</a:t>
            </a:r>
          </a:p>
          <a:p>
            <a:pPr marL="285750" indent="-285750">
              <a:buFont typeface="Arial" panose="020B0604020202020204" pitchFamily="34" charset="0"/>
              <a:buChar char="•"/>
            </a:pPr>
            <a:r>
              <a:rPr lang="en-US" dirty="0"/>
              <a:t>Software then defines a 60-day lookback period and a 48-day follow-up period around the earliest qualifying claim</a:t>
            </a:r>
          </a:p>
          <a:p>
            <a:pPr marL="285750" indent="-285750">
              <a:buFont typeface="Arial" panose="020B0604020202020204" pitchFamily="34" charset="0"/>
              <a:buChar char="•"/>
            </a:pPr>
            <a:r>
              <a:rPr lang="en-US" dirty="0"/>
              <a:t>To qualify for the denominator, members must be enrolled throughout the 60-day lookback and 48-day follow-up periods with no breaks in enrollment</a:t>
            </a:r>
          </a:p>
          <a:p>
            <a:pPr marL="285750" indent="-285750">
              <a:buFont typeface="Arial" panose="020B0604020202020204" pitchFamily="34" charset="0"/>
              <a:buChar char="•"/>
            </a:pPr>
            <a:r>
              <a:rPr lang="en-US" dirty="0"/>
              <a:t>To qualify for the numerator, members must have at least 1 visit within 14 days of the episode (initiation of treatment), and 2 visits within 34 days of the initiation visit (engagement of treatment)</a:t>
            </a:r>
          </a:p>
        </p:txBody>
      </p:sp>
    </p:spTree>
    <p:extLst>
      <p:ext uri="{BB962C8B-B14F-4D97-AF65-F5344CB8AC3E}">
        <p14:creationId xmlns:p14="http://schemas.microsoft.com/office/powerpoint/2010/main" val="3615951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587A1E87-264B-4428-A0A9-A1222B5C533F}"/>
              </a:ext>
            </a:extLst>
          </p:cNvPr>
          <p:cNvSpPr txBox="1"/>
          <p:nvPr/>
        </p:nvSpPr>
        <p:spPr>
          <a:xfrm>
            <a:off x="6201429" y="3052866"/>
            <a:ext cx="2141960" cy="369332"/>
          </a:xfrm>
          <a:prstGeom prst="rect">
            <a:avLst/>
          </a:prstGeom>
          <a:noFill/>
        </p:spPr>
        <p:txBody>
          <a:bodyPr wrap="square" rtlCol="0">
            <a:spAutoFit/>
          </a:bodyPr>
          <a:lstStyle/>
          <a:p>
            <a:r>
              <a:rPr lang="en-US" dirty="0"/>
              <a:t>Break</a:t>
            </a:r>
          </a:p>
        </p:txBody>
      </p:sp>
      <p:sp>
        <p:nvSpPr>
          <p:cNvPr id="2" name="Title 1">
            <a:extLst>
              <a:ext uri="{FF2B5EF4-FFF2-40B4-BE49-F238E27FC236}">
                <a16:creationId xmlns:a16="http://schemas.microsoft.com/office/drawing/2014/main" id="{FF642B14-3BD5-4395-BD09-F9F8AF7FF96D}"/>
              </a:ext>
            </a:extLst>
          </p:cNvPr>
          <p:cNvSpPr>
            <a:spLocks noGrp="1"/>
          </p:cNvSpPr>
          <p:nvPr>
            <p:ph type="title"/>
          </p:nvPr>
        </p:nvSpPr>
        <p:spPr/>
        <p:txBody>
          <a:bodyPr/>
          <a:lstStyle/>
          <a:p>
            <a:r>
              <a:rPr lang="en-US" dirty="0"/>
              <a:t>AOD: Typical Episode Timeline</a:t>
            </a:r>
          </a:p>
        </p:txBody>
      </p:sp>
      <p:sp>
        <p:nvSpPr>
          <p:cNvPr id="4" name="TextBox 3">
            <a:extLst>
              <a:ext uri="{FF2B5EF4-FFF2-40B4-BE49-F238E27FC236}">
                <a16:creationId xmlns:a16="http://schemas.microsoft.com/office/drawing/2014/main" id="{11FB4C0C-9430-4133-AEA9-580044C10CC7}"/>
              </a:ext>
            </a:extLst>
          </p:cNvPr>
          <p:cNvSpPr txBox="1"/>
          <p:nvPr/>
        </p:nvSpPr>
        <p:spPr>
          <a:xfrm>
            <a:off x="4408672" y="5327302"/>
            <a:ext cx="1899531" cy="369332"/>
          </a:xfrm>
          <a:prstGeom prst="rect">
            <a:avLst/>
          </a:prstGeom>
          <a:noFill/>
        </p:spPr>
        <p:txBody>
          <a:bodyPr wrap="square" rtlCol="0">
            <a:spAutoFit/>
          </a:bodyPr>
          <a:lstStyle/>
          <a:p>
            <a:r>
              <a:rPr lang="en-US" dirty="0">
                <a:solidFill>
                  <a:schemeClr val="accent6"/>
                </a:solidFill>
              </a:rPr>
              <a:t>48-day follow-up</a:t>
            </a:r>
          </a:p>
        </p:txBody>
      </p:sp>
      <p:sp>
        <p:nvSpPr>
          <p:cNvPr id="5" name="TextBox 4">
            <a:extLst>
              <a:ext uri="{FF2B5EF4-FFF2-40B4-BE49-F238E27FC236}">
                <a16:creationId xmlns:a16="http://schemas.microsoft.com/office/drawing/2014/main" id="{106D1EB7-BBE8-4C00-8FDA-1A19652F69A3}"/>
              </a:ext>
            </a:extLst>
          </p:cNvPr>
          <p:cNvSpPr txBox="1"/>
          <p:nvPr/>
        </p:nvSpPr>
        <p:spPr>
          <a:xfrm>
            <a:off x="2472197" y="5319895"/>
            <a:ext cx="1762855" cy="369332"/>
          </a:xfrm>
          <a:prstGeom prst="rect">
            <a:avLst/>
          </a:prstGeom>
          <a:noFill/>
        </p:spPr>
        <p:txBody>
          <a:bodyPr wrap="square" rtlCol="0">
            <a:spAutoFit/>
          </a:bodyPr>
          <a:lstStyle/>
          <a:p>
            <a:pPr algn="ctr"/>
            <a:r>
              <a:rPr lang="en-US" dirty="0">
                <a:solidFill>
                  <a:schemeClr val="accent2"/>
                </a:solidFill>
              </a:rPr>
              <a:t>60-day lookback</a:t>
            </a:r>
          </a:p>
        </p:txBody>
      </p:sp>
      <p:cxnSp>
        <p:nvCxnSpPr>
          <p:cNvPr id="6" name="Straight Connector 5">
            <a:extLst>
              <a:ext uri="{FF2B5EF4-FFF2-40B4-BE49-F238E27FC236}">
                <a16:creationId xmlns:a16="http://schemas.microsoft.com/office/drawing/2014/main" id="{D9E1203B-3E10-4CED-9219-C0C902093603}"/>
              </a:ext>
            </a:extLst>
          </p:cNvPr>
          <p:cNvCxnSpPr>
            <a:cxnSpLocks/>
          </p:cNvCxnSpPr>
          <p:nvPr/>
        </p:nvCxnSpPr>
        <p:spPr>
          <a:xfrm>
            <a:off x="2797417" y="2274330"/>
            <a:ext cx="7582617" cy="0"/>
          </a:xfrm>
          <a:prstGeom prst="line">
            <a:avLst/>
          </a:prstGeom>
          <a:ln w="38100">
            <a:solidFill>
              <a:schemeClr val="bg1">
                <a:lumMod val="65000"/>
              </a:schemeClr>
            </a:solidFill>
          </a:ln>
        </p:spPr>
        <p:style>
          <a:lnRef idx="3">
            <a:schemeClr val="accent5"/>
          </a:lnRef>
          <a:fillRef idx="0">
            <a:schemeClr val="accent5"/>
          </a:fillRef>
          <a:effectRef idx="2">
            <a:schemeClr val="accent5"/>
          </a:effectRef>
          <a:fontRef idx="minor">
            <a:schemeClr val="tx1"/>
          </a:fontRef>
        </p:style>
      </p:cxnSp>
      <p:sp>
        <p:nvSpPr>
          <p:cNvPr id="7" name="TextBox 6">
            <a:extLst>
              <a:ext uri="{FF2B5EF4-FFF2-40B4-BE49-F238E27FC236}">
                <a16:creationId xmlns:a16="http://schemas.microsoft.com/office/drawing/2014/main" id="{9192D77F-133C-4557-A897-9F4D27B37ADA}"/>
              </a:ext>
            </a:extLst>
          </p:cNvPr>
          <p:cNvSpPr txBox="1"/>
          <p:nvPr/>
        </p:nvSpPr>
        <p:spPr>
          <a:xfrm>
            <a:off x="259491" y="2089664"/>
            <a:ext cx="2014152" cy="369332"/>
          </a:xfrm>
          <a:prstGeom prst="rect">
            <a:avLst/>
          </a:prstGeom>
          <a:noFill/>
        </p:spPr>
        <p:txBody>
          <a:bodyPr wrap="square" rtlCol="0">
            <a:spAutoFit/>
          </a:bodyPr>
          <a:lstStyle/>
          <a:p>
            <a:r>
              <a:rPr lang="en-US" dirty="0"/>
              <a:t>Measurement year</a:t>
            </a:r>
          </a:p>
        </p:txBody>
      </p:sp>
      <p:cxnSp>
        <p:nvCxnSpPr>
          <p:cNvPr id="8" name="Straight Connector 7">
            <a:extLst>
              <a:ext uri="{FF2B5EF4-FFF2-40B4-BE49-F238E27FC236}">
                <a16:creationId xmlns:a16="http://schemas.microsoft.com/office/drawing/2014/main" id="{65372AD1-C037-40CC-A6A3-C41BAF2FC05E}"/>
              </a:ext>
            </a:extLst>
          </p:cNvPr>
          <p:cNvCxnSpPr>
            <a:cxnSpLocks/>
          </p:cNvCxnSpPr>
          <p:nvPr/>
        </p:nvCxnSpPr>
        <p:spPr>
          <a:xfrm flipV="1">
            <a:off x="5621605" y="4418216"/>
            <a:ext cx="0" cy="460053"/>
          </a:xfrm>
          <a:prstGeom prst="line">
            <a:avLst/>
          </a:prstGeom>
          <a:ln w="76200">
            <a:solidFill>
              <a:schemeClr val="accent1"/>
            </a:solidFill>
          </a:ln>
        </p:spPr>
        <p:style>
          <a:lnRef idx="3">
            <a:schemeClr val="accent5"/>
          </a:lnRef>
          <a:fillRef idx="0">
            <a:schemeClr val="accent5"/>
          </a:fillRef>
          <a:effectRef idx="2">
            <a:schemeClr val="accent5"/>
          </a:effectRef>
          <a:fontRef idx="minor">
            <a:schemeClr val="tx1"/>
          </a:fontRef>
        </p:style>
      </p:cxnSp>
      <p:cxnSp>
        <p:nvCxnSpPr>
          <p:cNvPr id="9" name="Straight Connector 8">
            <a:extLst>
              <a:ext uri="{FF2B5EF4-FFF2-40B4-BE49-F238E27FC236}">
                <a16:creationId xmlns:a16="http://schemas.microsoft.com/office/drawing/2014/main" id="{6CF8896D-7E9C-4B7C-A5E5-FAF593D0FAAF}"/>
              </a:ext>
            </a:extLst>
          </p:cNvPr>
          <p:cNvCxnSpPr>
            <a:cxnSpLocks/>
          </p:cNvCxnSpPr>
          <p:nvPr/>
        </p:nvCxnSpPr>
        <p:spPr>
          <a:xfrm flipV="1">
            <a:off x="8022178" y="4418216"/>
            <a:ext cx="0" cy="460053"/>
          </a:xfrm>
          <a:prstGeom prst="line">
            <a:avLst/>
          </a:prstGeom>
          <a:ln w="76200">
            <a:solidFill>
              <a:schemeClr val="accent1"/>
            </a:solidFill>
          </a:ln>
        </p:spPr>
        <p:style>
          <a:lnRef idx="3">
            <a:schemeClr val="accent5"/>
          </a:lnRef>
          <a:fillRef idx="0">
            <a:schemeClr val="accent5"/>
          </a:fillRef>
          <a:effectRef idx="2">
            <a:schemeClr val="accent5"/>
          </a:effectRef>
          <a:fontRef idx="minor">
            <a:schemeClr val="tx1"/>
          </a:fontRef>
        </p:style>
      </p:cxnSp>
      <p:cxnSp>
        <p:nvCxnSpPr>
          <p:cNvPr id="10" name="Straight Connector 9">
            <a:extLst>
              <a:ext uri="{FF2B5EF4-FFF2-40B4-BE49-F238E27FC236}">
                <a16:creationId xmlns:a16="http://schemas.microsoft.com/office/drawing/2014/main" id="{0B763C71-E792-4C66-AF8A-9201995806AC}"/>
              </a:ext>
            </a:extLst>
          </p:cNvPr>
          <p:cNvCxnSpPr>
            <a:cxnSpLocks/>
          </p:cNvCxnSpPr>
          <p:nvPr/>
        </p:nvCxnSpPr>
        <p:spPr>
          <a:xfrm flipV="1">
            <a:off x="10101229" y="4418216"/>
            <a:ext cx="0" cy="460053"/>
          </a:xfrm>
          <a:prstGeom prst="line">
            <a:avLst/>
          </a:prstGeom>
          <a:ln w="76200">
            <a:solidFill>
              <a:schemeClr val="accent1"/>
            </a:solidFill>
          </a:ln>
        </p:spPr>
        <p:style>
          <a:lnRef idx="3">
            <a:schemeClr val="accent5"/>
          </a:lnRef>
          <a:fillRef idx="0">
            <a:schemeClr val="accent5"/>
          </a:fillRef>
          <a:effectRef idx="2">
            <a:schemeClr val="accent5"/>
          </a:effectRef>
          <a:fontRef idx="minor">
            <a:schemeClr val="tx1"/>
          </a:fontRef>
        </p:style>
      </p:cxnSp>
      <p:cxnSp>
        <p:nvCxnSpPr>
          <p:cNvPr id="11" name="Straight Connector 10">
            <a:extLst>
              <a:ext uri="{FF2B5EF4-FFF2-40B4-BE49-F238E27FC236}">
                <a16:creationId xmlns:a16="http://schemas.microsoft.com/office/drawing/2014/main" id="{2A58BBB0-97CE-470B-B6F6-F00593D39C0E}"/>
              </a:ext>
            </a:extLst>
          </p:cNvPr>
          <p:cNvCxnSpPr>
            <a:cxnSpLocks/>
          </p:cNvCxnSpPr>
          <p:nvPr/>
        </p:nvCxnSpPr>
        <p:spPr>
          <a:xfrm>
            <a:off x="2874743" y="5889171"/>
            <a:ext cx="1483659" cy="0"/>
          </a:xfrm>
          <a:prstGeom prst="line">
            <a:avLst/>
          </a:prstGeom>
          <a:ln w="57150">
            <a:solidFill>
              <a:schemeClr val="accent2"/>
            </a:solidFill>
          </a:ln>
        </p:spPr>
        <p:style>
          <a:lnRef idx="3">
            <a:schemeClr val="accent5"/>
          </a:lnRef>
          <a:fillRef idx="0">
            <a:schemeClr val="accent5"/>
          </a:fillRef>
          <a:effectRef idx="2">
            <a:schemeClr val="accent5"/>
          </a:effectRef>
          <a:fontRef idx="minor">
            <a:schemeClr val="tx1"/>
          </a:fontRef>
        </p:style>
      </p:cxnSp>
      <p:cxnSp>
        <p:nvCxnSpPr>
          <p:cNvPr id="12" name="Straight Connector 11">
            <a:extLst>
              <a:ext uri="{FF2B5EF4-FFF2-40B4-BE49-F238E27FC236}">
                <a16:creationId xmlns:a16="http://schemas.microsoft.com/office/drawing/2014/main" id="{0BB12F7E-692E-4DAE-9D52-BEFA065A3166}"/>
              </a:ext>
            </a:extLst>
          </p:cNvPr>
          <p:cNvCxnSpPr>
            <a:cxnSpLocks/>
          </p:cNvCxnSpPr>
          <p:nvPr/>
        </p:nvCxnSpPr>
        <p:spPr>
          <a:xfrm>
            <a:off x="4355590" y="5890538"/>
            <a:ext cx="1266015" cy="12506"/>
          </a:xfrm>
          <a:prstGeom prst="line">
            <a:avLst/>
          </a:prstGeom>
          <a:ln w="57150">
            <a:solidFill>
              <a:schemeClr val="accent6"/>
            </a:solidFill>
          </a:ln>
        </p:spPr>
        <p:style>
          <a:lnRef idx="3">
            <a:schemeClr val="accent5"/>
          </a:lnRef>
          <a:fillRef idx="0">
            <a:schemeClr val="accent5"/>
          </a:fillRef>
          <a:effectRef idx="2">
            <a:schemeClr val="accent5"/>
          </a:effectRef>
          <a:fontRef idx="minor">
            <a:schemeClr val="tx1"/>
          </a:fontRef>
        </p:style>
      </p:cxnSp>
      <p:cxnSp>
        <p:nvCxnSpPr>
          <p:cNvPr id="13" name="Straight Connector 12">
            <a:extLst>
              <a:ext uri="{FF2B5EF4-FFF2-40B4-BE49-F238E27FC236}">
                <a16:creationId xmlns:a16="http://schemas.microsoft.com/office/drawing/2014/main" id="{398810FB-B386-4E4A-AE52-302C7B6DF72A}"/>
              </a:ext>
            </a:extLst>
          </p:cNvPr>
          <p:cNvCxnSpPr>
            <a:cxnSpLocks/>
          </p:cNvCxnSpPr>
          <p:nvPr/>
        </p:nvCxnSpPr>
        <p:spPr>
          <a:xfrm flipV="1">
            <a:off x="4376158" y="4418216"/>
            <a:ext cx="0" cy="460053"/>
          </a:xfrm>
          <a:prstGeom prst="line">
            <a:avLst/>
          </a:prstGeom>
          <a:ln w="76200">
            <a:solidFill>
              <a:schemeClr val="accent1"/>
            </a:solidFill>
          </a:ln>
        </p:spPr>
        <p:style>
          <a:lnRef idx="3">
            <a:schemeClr val="accent5"/>
          </a:lnRef>
          <a:fillRef idx="0">
            <a:schemeClr val="accent5"/>
          </a:fillRef>
          <a:effectRef idx="2">
            <a:schemeClr val="accent5"/>
          </a:effectRef>
          <a:fontRef idx="minor">
            <a:schemeClr val="tx1"/>
          </a:fontRef>
        </p:style>
      </p:cxnSp>
      <p:sp>
        <p:nvSpPr>
          <p:cNvPr id="17" name="TextBox 16">
            <a:extLst>
              <a:ext uri="{FF2B5EF4-FFF2-40B4-BE49-F238E27FC236}">
                <a16:creationId xmlns:a16="http://schemas.microsoft.com/office/drawing/2014/main" id="{C62C8FC2-6EBF-40AA-83C3-1569B3E75BDD}"/>
              </a:ext>
            </a:extLst>
          </p:cNvPr>
          <p:cNvSpPr txBox="1"/>
          <p:nvPr/>
        </p:nvSpPr>
        <p:spPr>
          <a:xfrm>
            <a:off x="259491" y="3207371"/>
            <a:ext cx="2141960" cy="369332"/>
          </a:xfrm>
          <a:prstGeom prst="rect">
            <a:avLst/>
          </a:prstGeom>
          <a:noFill/>
        </p:spPr>
        <p:txBody>
          <a:bodyPr wrap="square" rtlCol="0">
            <a:spAutoFit/>
          </a:bodyPr>
          <a:lstStyle/>
          <a:p>
            <a:r>
              <a:rPr lang="en-US" dirty="0"/>
              <a:t>Member enrollment</a:t>
            </a:r>
          </a:p>
        </p:txBody>
      </p:sp>
      <p:sp>
        <p:nvSpPr>
          <p:cNvPr id="18" name="TextBox 17">
            <a:extLst>
              <a:ext uri="{FF2B5EF4-FFF2-40B4-BE49-F238E27FC236}">
                <a16:creationId xmlns:a16="http://schemas.microsoft.com/office/drawing/2014/main" id="{CE7EE869-CBE9-424E-BA94-011A0C02FCE9}"/>
              </a:ext>
            </a:extLst>
          </p:cNvPr>
          <p:cNvSpPr txBox="1"/>
          <p:nvPr/>
        </p:nvSpPr>
        <p:spPr>
          <a:xfrm>
            <a:off x="259491" y="4325078"/>
            <a:ext cx="2730841" cy="646331"/>
          </a:xfrm>
          <a:prstGeom prst="rect">
            <a:avLst/>
          </a:prstGeom>
          <a:noFill/>
        </p:spPr>
        <p:txBody>
          <a:bodyPr wrap="square" rtlCol="0">
            <a:spAutoFit/>
          </a:bodyPr>
          <a:lstStyle/>
          <a:p>
            <a:r>
              <a:rPr lang="en-US" dirty="0"/>
              <a:t>Denominator-qualifying visits</a:t>
            </a:r>
          </a:p>
        </p:txBody>
      </p:sp>
      <p:sp>
        <p:nvSpPr>
          <p:cNvPr id="19" name="TextBox 18">
            <a:extLst>
              <a:ext uri="{FF2B5EF4-FFF2-40B4-BE49-F238E27FC236}">
                <a16:creationId xmlns:a16="http://schemas.microsoft.com/office/drawing/2014/main" id="{BD595FB0-0B30-4B2D-9193-B90A4C799D7B}"/>
              </a:ext>
            </a:extLst>
          </p:cNvPr>
          <p:cNvSpPr txBox="1"/>
          <p:nvPr/>
        </p:nvSpPr>
        <p:spPr>
          <a:xfrm>
            <a:off x="259491" y="5719784"/>
            <a:ext cx="2730844" cy="369332"/>
          </a:xfrm>
          <a:prstGeom prst="rect">
            <a:avLst/>
          </a:prstGeom>
          <a:noFill/>
        </p:spPr>
        <p:txBody>
          <a:bodyPr wrap="square" rtlCol="0">
            <a:spAutoFit/>
          </a:bodyPr>
          <a:lstStyle/>
          <a:p>
            <a:r>
              <a:rPr lang="en-US" dirty="0"/>
              <a:t>AOD episode</a:t>
            </a:r>
          </a:p>
        </p:txBody>
      </p:sp>
      <p:cxnSp>
        <p:nvCxnSpPr>
          <p:cNvPr id="20" name="Straight Connector 19">
            <a:extLst>
              <a:ext uri="{FF2B5EF4-FFF2-40B4-BE49-F238E27FC236}">
                <a16:creationId xmlns:a16="http://schemas.microsoft.com/office/drawing/2014/main" id="{EABE356D-CD41-4423-B700-8E52A5AA0D31}"/>
              </a:ext>
            </a:extLst>
          </p:cNvPr>
          <p:cNvCxnSpPr>
            <a:cxnSpLocks/>
          </p:cNvCxnSpPr>
          <p:nvPr/>
        </p:nvCxnSpPr>
        <p:spPr>
          <a:xfrm>
            <a:off x="2797417" y="3392037"/>
            <a:ext cx="3298583" cy="0"/>
          </a:xfrm>
          <a:prstGeom prst="line">
            <a:avLst/>
          </a:prstGeom>
          <a:ln w="38100">
            <a:solidFill>
              <a:schemeClr val="tx1"/>
            </a:solidFill>
          </a:ln>
        </p:spPr>
        <p:style>
          <a:lnRef idx="3">
            <a:schemeClr val="accent5"/>
          </a:lnRef>
          <a:fillRef idx="0">
            <a:schemeClr val="accent5"/>
          </a:fillRef>
          <a:effectRef idx="2">
            <a:schemeClr val="accent5"/>
          </a:effectRef>
          <a:fontRef idx="minor">
            <a:schemeClr val="tx1"/>
          </a:fontRef>
        </p:style>
      </p:cxnSp>
      <p:cxnSp>
        <p:nvCxnSpPr>
          <p:cNvPr id="22" name="Straight Connector 21">
            <a:extLst>
              <a:ext uri="{FF2B5EF4-FFF2-40B4-BE49-F238E27FC236}">
                <a16:creationId xmlns:a16="http://schemas.microsoft.com/office/drawing/2014/main" id="{F6DDB2EB-4A75-47B2-BFB5-0971333FA232}"/>
              </a:ext>
            </a:extLst>
          </p:cNvPr>
          <p:cNvCxnSpPr>
            <a:cxnSpLocks/>
          </p:cNvCxnSpPr>
          <p:nvPr/>
        </p:nvCxnSpPr>
        <p:spPr>
          <a:xfrm>
            <a:off x="7768178" y="3392037"/>
            <a:ext cx="2621015" cy="0"/>
          </a:xfrm>
          <a:prstGeom prst="line">
            <a:avLst/>
          </a:prstGeom>
          <a:ln w="38100">
            <a:solidFill>
              <a:schemeClr val="tx1"/>
            </a:solidFill>
          </a:ln>
        </p:spPr>
        <p:style>
          <a:lnRef idx="3">
            <a:schemeClr val="accent5"/>
          </a:lnRef>
          <a:fillRef idx="0">
            <a:schemeClr val="accent5"/>
          </a:fillRef>
          <a:effectRef idx="2">
            <a:schemeClr val="accent5"/>
          </a:effectRef>
          <a:fontRef idx="minor">
            <a:schemeClr val="tx1"/>
          </a:fontRef>
        </p:style>
      </p:cxnSp>
      <p:cxnSp>
        <p:nvCxnSpPr>
          <p:cNvPr id="24" name="Straight Connector 23">
            <a:extLst>
              <a:ext uri="{FF2B5EF4-FFF2-40B4-BE49-F238E27FC236}">
                <a16:creationId xmlns:a16="http://schemas.microsoft.com/office/drawing/2014/main" id="{E0821FC3-BD51-4F6C-8074-92DAE9BB216A}"/>
              </a:ext>
            </a:extLst>
          </p:cNvPr>
          <p:cNvCxnSpPr>
            <a:cxnSpLocks/>
          </p:cNvCxnSpPr>
          <p:nvPr/>
        </p:nvCxnSpPr>
        <p:spPr>
          <a:xfrm flipV="1">
            <a:off x="2797417" y="2089664"/>
            <a:ext cx="0" cy="460053"/>
          </a:xfrm>
          <a:prstGeom prst="line">
            <a:avLst/>
          </a:prstGeom>
          <a:ln w="38100">
            <a:solidFill>
              <a:schemeClr val="bg1">
                <a:lumMod val="65000"/>
              </a:schemeClr>
            </a:solidFill>
          </a:ln>
        </p:spPr>
        <p:style>
          <a:lnRef idx="3">
            <a:schemeClr val="accent5"/>
          </a:lnRef>
          <a:fillRef idx="0">
            <a:schemeClr val="accent5"/>
          </a:fillRef>
          <a:effectRef idx="2">
            <a:schemeClr val="accent5"/>
          </a:effectRef>
          <a:fontRef idx="minor">
            <a:schemeClr val="tx1"/>
          </a:fontRef>
        </p:style>
      </p:cxnSp>
      <p:cxnSp>
        <p:nvCxnSpPr>
          <p:cNvPr id="25" name="Straight Connector 24">
            <a:extLst>
              <a:ext uri="{FF2B5EF4-FFF2-40B4-BE49-F238E27FC236}">
                <a16:creationId xmlns:a16="http://schemas.microsoft.com/office/drawing/2014/main" id="{11960B5A-9FE2-4DD2-8D73-7AB432A0AD27}"/>
              </a:ext>
            </a:extLst>
          </p:cNvPr>
          <p:cNvCxnSpPr>
            <a:cxnSpLocks/>
          </p:cNvCxnSpPr>
          <p:nvPr/>
        </p:nvCxnSpPr>
        <p:spPr>
          <a:xfrm flipV="1">
            <a:off x="10409537" y="2089664"/>
            <a:ext cx="0" cy="460053"/>
          </a:xfrm>
          <a:prstGeom prst="line">
            <a:avLst/>
          </a:prstGeom>
          <a:ln w="38100">
            <a:solidFill>
              <a:schemeClr val="bg1">
                <a:lumMod val="65000"/>
              </a:schemeClr>
            </a:solidFill>
          </a:ln>
        </p:spPr>
        <p:style>
          <a:lnRef idx="3">
            <a:schemeClr val="accent5"/>
          </a:lnRef>
          <a:fillRef idx="0">
            <a:schemeClr val="accent5"/>
          </a:fillRef>
          <a:effectRef idx="2">
            <a:schemeClr val="accent5"/>
          </a:effectRef>
          <a:fontRef idx="minor">
            <a:schemeClr val="tx1"/>
          </a:fontRef>
        </p:style>
      </p:cxnSp>
      <p:sp>
        <p:nvSpPr>
          <p:cNvPr id="26" name="TextBox 25">
            <a:extLst>
              <a:ext uri="{FF2B5EF4-FFF2-40B4-BE49-F238E27FC236}">
                <a16:creationId xmlns:a16="http://schemas.microsoft.com/office/drawing/2014/main" id="{1EE51B33-655D-4240-A7E1-ADBEB66C4452}"/>
              </a:ext>
            </a:extLst>
          </p:cNvPr>
          <p:cNvSpPr txBox="1"/>
          <p:nvPr/>
        </p:nvSpPr>
        <p:spPr>
          <a:xfrm>
            <a:off x="2138186" y="1757874"/>
            <a:ext cx="1318462" cy="369332"/>
          </a:xfrm>
          <a:prstGeom prst="rect">
            <a:avLst/>
          </a:prstGeom>
          <a:noFill/>
        </p:spPr>
        <p:txBody>
          <a:bodyPr wrap="square" rtlCol="0">
            <a:spAutoFit/>
          </a:bodyPr>
          <a:lstStyle/>
          <a:p>
            <a:pPr algn="ctr"/>
            <a:r>
              <a:rPr lang="en-US" dirty="0"/>
              <a:t>Oct 1, 2020</a:t>
            </a:r>
          </a:p>
        </p:txBody>
      </p:sp>
      <p:sp>
        <p:nvSpPr>
          <p:cNvPr id="27" name="TextBox 26">
            <a:extLst>
              <a:ext uri="{FF2B5EF4-FFF2-40B4-BE49-F238E27FC236}">
                <a16:creationId xmlns:a16="http://schemas.microsoft.com/office/drawing/2014/main" id="{0F151912-1F1E-4091-B27A-E6BF71700BB4}"/>
              </a:ext>
            </a:extLst>
          </p:cNvPr>
          <p:cNvSpPr txBox="1"/>
          <p:nvPr/>
        </p:nvSpPr>
        <p:spPr>
          <a:xfrm>
            <a:off x="9713953" y="1757874"/>
            <a:ext cx="1391167" cy="369332"/>
          </a:xfrm>
          <a:prstGeom prst="rect">
            <a:avLst/>
          </a:prstGeom>
          <a:noFill/>
        </p:spPr>
        <p:txBody>
          <a:bodyPr wrap="square" rtlCol="0">
            <a:spAutoFit/>
          </a:bodyPr>
          <a:lstStyle/>
          <a:p>
            <a:r>
              <a:rPr lang="en-US" dirty="0"/>
              <a:t>Sep 30, 2021</a:t>
            </a:r>
          </a:p>
        </p:txBody>
      </p:sp>
      <p:cxnSp>
        <p:nvCxnSpPr>
          <p:cNvPr id="30" name="Straight Connector 29">
            <a:extLst>
              <a:ext uri="{FF2B5EF4-FFF2-40B4-BE49-F238E27FC236}">
                <a16:creationId xmlns:a16="http://schemas.microsoft.com/office/drawing/2014/main" id="{7D7FAFA0-6E4C-499D-8EA0-C4EA30B806C7}"/>
              </a:ext>
            </a:extLst>
          </p:cNvPr>
          <p:cNvCxnSpPr>
            <a:cxnSpLocks/>
          </p:cNvCxnSpPr>
          <p:nvPr/>
        </p:nvCxnSpPr>
        <p:spPr>
          <a:xfrm flipV="1">
            <a:off x="4376158" y="5659144"/>
            <a:ext cx="0" cy="460053"/>
          </a:xfrm>
          <a:prstGeom prst="line">
            <a:avLst/>
          </a:prstGeom>
          <a:ln w="76200">
            <a:solidFill>
              <a:schemeClr val="accent1"/>
            </a:solidFill>
          </a:ln>
        </p:spPr>
        <p:style>
          <a:lnRef idx="3">
            <a:schemeClr val="accent5"/>
          </a:lnRef>
          <a:fillRef idx="0">
            <a:schemeClr val="accent5"/>
          </a:fillRef>
          <a:effectRef idx="2">
            <a:schemeClr val="accent5"/>
          </a:effectRef>
          <a:fontRef idx="minor">
            <a:schemeClr val="tx1"/>
          </a:fontRef>
        </p:style>
      </p:cxnSp>
      <p:sp>
        <p:nvSpPr>
          <p:cNvPr id="35" name="TextBox 34">
            <a:extLst>
              <a:ext uri="{FF2B5EF4-FFF2-40B4-BE49-F238E27FC236}">
                <a16:creationId xmlns:a16="http://schemas.microsoft.com/office/drawing/2014/main" id="{7C947C64-362D-4550-B584-30CCCEF861BA}"/>
              </a:ext>
            </a:extLst>
          </p:cNvPr>
          <p:cNvSpPr txBox="1"/>
          <p:nvPr/>
        </p:nvSpPr>
        <p:spPr>
          <a:xfrm>
            <a:off x="2903326" y="3052866"/>
            <a:ext cx="2141960" cy="369332"/>
          </a:xfrm>
          <a:prstGeom prst="rect">
            <a:avLst/>
          </a:prstGeom>
          <a:noFill/>
        </p:spPr>
        <p:txBody>
          <a:bodyPr wrap="square" rtlCol="0">
            <a:spAutoFit/>
          </a:bodyPr>
          <a:lstStyle/>
          <a:p>
            <a:r>
              <a:rPr lang="en-US" dirty="0"/>
              <a:t>Enrolled</a:t>
            </a:r>
          </a:p>
        </p:txBody>
      </p:sp>
      <p:sp>
        <p:nvSpPr>
          <p:cNvPr id="37" name="TextBox 36">
            <a:extLst>
              <a:ext uri="{FF2B5EF4-FFF2-40B4-BE49-F238E27FC236}">
                <a16:creationId xmlns:a16="http://schemas.microsoft.com/office/drawing/2014/main" id="{C73EEB53-74B1-49CE-8896-5CE0862A1B97}"/>
              </a:ext>
            </a:extLst>
          </p:cNvPr>
          <p:cNvSpPr txBox="1"/>
          <p:nvPr/>
        </p:nvSpPr>
        <p:spPr>
          <a:xfrm>
            <a:off x="7856929" y="3052866"/>
            <a:ext cx="2141960" cy="369332"/>
          </a:xfrm>
          <a:prstGeom prst="rect">
            <a:avLst/>
          </a:prstGeom>
          <a:noFill/>
        </p:spPr>
        <p:txBody>
          <a:bodyPr wrap="square" rtlCol="0">
            <a:spAutoFit/>
          </a:bodyPr>
          <a:lstStyle/>
          <a:p>
            <a:r>
              <a:rPr lang="en-US" dirty="0"/>
              <a:t>Enrolled</a:t>
            </a:r>
          </a:p>
        </p:txBody>
      </p:sp>
      <p:cxnSp>
        <p:nvCxnSpPr>
          <p:cNvPr id="38" name="Straight Connector 37">
            <a:extLst>
              <a:ext uri="{FF2B5EF4-FFF2-40B4-BE49-F238E27FC236}">
                <a16:creationId xmlns:a16="http://schemas.microsoft.com/office/drawing/2014/main" id="{A285C9A3-1497-4499-9684-87D434A35D6D}"/>
              </a:ext>
            </a:extLst>
          </p:cNvPr>
          <p:cNvCxnSpPr>
            <a:cxnSpLocks/>
          </p:cNvCxnSpPr>
          <p:nvPr/>
        </p:nvCxnSpPr>
        <p:spPr>
          <a:xfrm flipV="1">
            <a:off x="2797417" y="3192171"/>
            <a:ext cx="0" cy="460053"/>
          </a:xfrm>
          <a:prstGeom prst="line">
            <a:avLst/>
          </a:prstGeom>
          <a:ln w="38100">
            <a:solidFill>
              <a:schemeClr val="tx1"/>
            </a:solidFill>
          </a:ln>
        </p:spPr>
        <p:style>
          <a:lnRef idx="3">
            <a:schemeClr val="accent5"/>
          </a:lnRef>
          <a:fillRef idx="0">
            <a:schemeClr val="accent5"/>
          </a:fillRef>
          <a:effectRef idx="2">
            <a:schemeClr val="accent5"/>
          </a:effectRef>
          <a:fontRef idx="minor">
            <a:schemeClr val="tx1"/>
          </a:fontRef>
        </p:style>
      </p:cxnSp>
      <p:cxnSp>
        <p:nvCxnSpPr>
          <p:cNvPr id="39" name="Straight Connector 38">
            <a:extLst>
              <a:ext uri="{FF2B5EF4-FFF2-40B4-BE49-F238E27FC236}">
                <a16:creationId xmlns:a16="http://schemas.microsoft.com/office/drawing/2014/main" id="{13DFE810-12EE-4F54-9E05-37919A770DAC}"/>
              </a:ext>
            </a:extLst>
          </p:cNvPr>
          <p:cNvCxnSpPr>
            <a:cxnSpLocks/>
          </p:cNvCxnSpPr>
          <p:nvPr/>
        </p:nvCxnSpPr>
        <p:spPr>
          <a:xfrm flipV="1">
            <a:off x="6091602" y="3192171"/>
            <a:ext cx="0" cy="460053"/>
          </a:xfrm>
          <a:prstGeom prst="line">
            <a:avLst/>
          </a:prstGeom>
          <a:ln w="38100">
            <a:solidFill>
              <a:schemeClr val="tx1"/>
            </a:solidFill>
          </a:ln>
        </p:spPr>
        <p:style>
          <a:lnRef idx="3">
            <a:schemeClr val="accent5"/>
          </a:lnRef>
          <a:fillRef idx="0">
            <a:schemeClr val="accent5"/>
          </a:fillRef>
          <a:effectRef idx="2">
            <a:schemeClr val="accent5"/>
          </a:effectRef>
          <a:fontRef idx="minor">
            <a:schemeClr val="tx1"/>
          </a:fontRef>
        </p:style>
      </p:cxnSp>
      <p:cxnSp>
        <p:nvCxnSpPr>
          <p:cNvPr id="40" name="Straight Connector 39">
            <a:extLst>
              <a:ext uri="{FF2B5EF4-FFF2-40B4-BE49-F238E27FC236}">
                <a16:creationId xmlns:a16="http://schemas.microsoft.com/office/drawing/2014/main" id="{2EDB2DBE-C068-4B11-8E95-2AE5EE1DD861}"/>
              </a:ext>
            </a:extLst>
          </p:cNvPr>
          <p:cNvCxnSpPr>
            <a:cxnSpLocks/>
          </p:cNvCxnSpPr>
          <p:nvPr/>
        </p:nvCxnSpPr>
        <p:spPr>
          <a:xfrm flipV="1">
            <a:off x="7763780" y="3192171"/>
            <a:ext cx="0" cy="460053"/>
          </a:xfrm>
          <a:prstGeom prst="line">
            <a:avLst/>
          </a:prstGeom>
          <a:ln w="38100">
            <a:solidFill>
              <a:schemeClr val="tx1"/>
            </a:solidFill>
          </a:ln>
        </p:spPr>
        <p:style>
          <a:lnRef idx="3">
            <a:schemeClr val="accent5"/>
          </a:lnRef>
          <a:fillRef idx="0">
            <a:schemeClr val="accent5"/>
          </a:fillRef>
          <a:effectRef idx="2">
            <a:schemeClr val="accent5"/>
          </a:effectRef>
          <a:fontRef idx="minor">
            <a:schemeClr val="tx1"/>
          </a:fontRef>
        </p:style>
      </p:cxnSp>
      <p:cxnSp>
        <p:nvCxnSpPr>
          <p:cNvPr id="41" name="Straight Connector 40">
            <a:extLst>
              <a:ext uri="{FF2B5EF4-FFF2-40B4-BE49-F238E27FC236}">
                <a16:creationId xmlns:a16="http://schemas.microsoft.com/office/drawing/2014/main" id="{DB9A6DBF-FD53-42B7-962B-48D83FD25CB6}"/>
              </a:ext>
            </a:extLst>
          </p:cNvPr>
          <p:cNvCxnSpPr>
            <a:cxnSpLocks/>
          </p:cNvCxnSpPr>
          <p:nvPr/>
        </p:nvCxnSpPr>
        <p:spPr>
          <a:xfrm flipV="1">
            <a:off x="10389193" y="3192171"/>
            <a:ext cx="0" cy="460053"/>
          </a:xfrm>
          <a:prstGeom prst="line">
            <a:avLst/>
          </a:prstGeom>
          <a:ln w="38100">
            <a:solidFill>
              <a:schemeClr val="tx1"/>
            </a:solidFill>
          </a:ln>
        </p:spPr>
        <p:style>
          <a:lnRef idx="3">
            <a:schemeClr val="accent5"/>
          </a:lnRef>
          <a:fillRef idx="0">
            <a:schemeClr val="accent5"/>
          </a:fillRef>
          <a:effectRef idx="2">
            <a:schemeClr val="accent5"/>
          </a:effectRef>
          <a:fontRef idx="minor">
            <a:schemeClr val="tx1"/>
          </a:fontRef>
        </p:style>
      </p:cxnSp>
      <p:cxnSp>
        <p:nvCxnSpPr>
          <p:cNvPr id="42" name="Straight Connector 41">
            <a:extLst>
              <a:ext uri="{FF2B5EF4-FFF2-40B4-BE49-F238E27FC236}">
                <a16:creationId xmlns:a16="http://schemas.microsoft.com/office/drawing/2014/main" id="{02FE1C8E-FBFB-47BF-898E-B9176E1D533A}"/>
              </a:ext>
            </a:extLst>
          </p:cNvPr>
          <p:cNvCxnSpPr>
            <a:cxnSpLocks/>
          </p:cNvCxnSpPr>
          <p:nvPr/>
        </p:nvCxnSpPr>
        <p:spPr>
          <a:xfrm flipV="1">
            <a:off x="4677099" y="5659144"/>
            <a:ext cx="0" cy="460053"/>
          </a:xfrm>
          <a:prstGeom prst="line">
            <a:avLst/>
          </a:prstGeom>
          <a:ln w="76200">
            <a:solidFill>
              <a:schemeClr val="accent6"/>
            </a:solidFill>
          </a:ln>
        </p:spPr>
        <p:style>
          <a:lnRef idx="3">
            <a:schemeClr val="accent5"/>
          </a:lnRef>
          <a:fillRef idx="0">
            <a:schemeClr val="accent5"/>
          </a:fillRef>
          <a:effectRef idx="2">
            <a:schemeClr val="accent5"/>
          </a:effectRef>
          <a:fontRef idx="minor">
            <a:schemeClr val="tx1"/>
          </a:fontRef>
        </p:style>
      </p:cxnSp>
      <p:cxnSp>
        <p:nvCxnSpPr>
          <p:cNvPr id="43" name="Straight Connector 42">
            <a:extLst>
              <a:ext uri="{FF2B5EF4-FFF2-40B4-BE49-F238E27FC236}">
                <a16:creationId xmlns:a16="http://schemas.microsoft.com/office/drawing/2014/main" id="{9104F5FD-A458-4604-9DBA-668BDA8A6E39}"/>
              </a:ext>
            </a:extLst>
          </p:cNvPr>
          <p:cNvCxnSpPr>
            <a:cxnSpLocks/>
          </p:cNvCxnSpPr>
          <p:nvPr/>
        </p:nvCxnSpPr>
        <p:spPr>
          <a:xfrm flipV="1">
            <a:off x="5209535" y="5659144"/>
            <a:ext cx="0" cy="460053"/>
          </a:xfrm>
          <a:prstGeom prst="line">
            <a:avLst/>
          </a:prstGeom>
          <a:ln w="76200">
            <a:solidFill>
              <a:schemeClr val="accent6"/>
            </a:solidFill>
          </a:ln>
        </p:spPr>
        <p:style>
          <a:lnRef idx="3">
            <a:schemeClr val="accent5"/>
          </a:lnRef>
          <a:fillRef idx="0">
            <a:schemeClr val="accent5"/>
          </a:fillRef>
          <a:effectRef idx="2">
            <a:schemeClr val="accent5"/>
          </a:effectRef>
          <a:fontRef idx="minor">
            <a:schemeClr val="tx1"/>
          </a:fontRef>
        </p:style>
      </p:cxnSp>
      <p:cxnSp>
        <p:nvCxnSpPr>
          <p:cNvPr id="44" name="Straight Connector 43">
            <a:extLst>
              <a:ext uri="{FF2B5EF4-FFF2-40B4-BE49-F238E27FC236}">
                <a16:creationId xmlns:a16="http://schemas.microsoft.com/office/drawing/2014/main" id="{DA3C1CBE-2759-44A6-8452-0C01ABEAFC46}"/>
              </a:ext>
            </a:extLst>
          </p:cNvPr>
          <p:cNvCxnSpPr>
            <a:cxnSpLocks/>
          </p:cNvCxnSpPr>
          <p:nvPr/>
        </p:nvCxnSpPr>
        <p:spPr>
          <a:xfrm flipV="1">
            <a:off x="5417880" y="5659144"/>
            <a:ext cx="0" cy="460053"/>
          </a:xfrm>
          <a:prstGeom prst="line">
            <a:avLst/>
          </a:prstGeom>
          <a:ln w="76200">
            <a:solidFill>
              <a:schemeClr val="accent6"/>
            </a:solidFill>
          </a:ln>
        </p:spPr>
        <p:style>
          <a:lnRef idx="3">
            <a:schemeClr val="accent5"/>
          </a:lnRef>
          <a:fillRef idx="0">
            <a:schemeClr val="accent5"/>
          </a:fillRef>
          <a:effectRef idx="2">
            <a:schemeClr val="accent5"/>
          </a:effectRef>
          <a:fontRef idx="minor">
            <a:schemeClr val="tx1"/>
          </a:fontRef>
        </p:style>
      </p:cxnSp>
      <p:sp>
        <p:nvSpPr>
          <p:cNvPr id="45" name="TextBox 44">
            <a:extLst>
              <a:ext uri="{FF2B5EF4-FFF2-40B4-BE49-F238E27FC236}">
                <a16:creationId xmlns:a16="http://schemas.microsoft.com/office/drawing/2014/main" id="{AB8CF6AF-80A6-4C41-BE6C-6F2DD80D30D8}"/>
              </a:ext>
            </a:extLst>
          </p:cNvPr>
          <p:cNvSpPr txBox="1"/>
          <p:nvPr/>
        </p:nvSpPr>
        <p:spPr>
          <a:xfrm>
            <a:off x="3305774" y="6352521"/>
            <a:ext cx="1706077" cy="369332"/>
          </a:xfrm>
          <a:prstGeom prst="rect">
            <a:avLst/>
          </a:prstGeom>
          <a:noFill/>
        </p:spPr>
        <p:txBody>
          <a:bodyPr wrap="square" rtlCol="0">
            <a:spAutoFit/>
          </a:bodyPr>
          <a:lstStyle/>
          <a:p>
            <a:r>
              <a:rPr lang="en-US" dirty="0">
                <a:solidFill>
                  <a:schemeClr val="accent6"/>
                </a:solidFill>
              </a:rPr>
              <a:t>14-day initiation</a:t>
            </a:r>
          </a:p>
        </p:txBody>
      </p:sp>
      <p:sp>
        <p:nvSpPr>
          <p:cNvPr id="46" name="TextBox 45">
            <a:extLst>
              <a:ext uri="{FF2B5EF4-FFF2-40B4-BE49-F238E27FC236}">
                <a16:creationId xmlns:a16="http://schemas.microsoft.com/office/drawing/2014/main" id="{3738F9ED-6A6A-4C2B-B572-CB1C15F7C035}"/>
              </a:ext>
            </a:extLst>
          </p:cNvPr>
          <p:cNvSpPr txBox="1"/>
          <p:nvPr/>
        </p:nvSpPr>
        <p:spPr>
          <a:xfrm>
            <a:off x="5110517" y="6350591"/>
            <a:ext cx="2071798" cy="369332"/>
          </a:xfrm>
          <a:prstGeom prst="rect">
            <a:avLst/>
          </a:prstGeom>
          <a:noFill/>
        </p:spPr>
        <p:txBody>
          <a:bodyPr wrap="square" rtlCol="0">
            <a:spAutoFit/>
          </a:bodyPr>
          <a:lstStyle/>
          <a:p>
            <a:r>
              <a:rPr lang="en-US" dirty="0">
                <a:solidFill>
                  <a:schemeClr val="accent6"/>
                </a:solidFill>
              </a:rPr>
              <a:t>34-day engagement</a:t>
            </a:r>
          </a:p>
        </p:txBody>
      </p:sp>
      <p:sp>
        <p:nvSpPr>
          <p:cNvPr id="28" name="Right Brace 27">
            <a:extLst>
              <a:ext uri="{FF2B5EF4-FFF2-40B4-BE49-F238E27FC236}">
                <a16:creationId xmlns:a16="http://schemas.microsoft.com/office/drawing/2014/main" id="{9FFC5E60-FF76-4172-9826-742D41E8C644}"/>
              </a:ext>
            </a:extLst>
          </p:cNvPr>
          <p:cNvSpPr/>
          <p:nvPr/>
        </p:nvSpPr>
        <p:spPr>
          <a:xfrm rot="5400000">
            <a:off x="4585689" y="5967060"/>
            <a:ext cx="212365" cy="433418"/>
          </a:xfrm>
          <a:prstGeom prst="rightBrace">
            <a:avLst/>
          </a:prstGeom>
          <a:ln w="190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Right Brace 46">
            <a:extLst>
              <a:ext uri="{FF2B5EF4-FFF2-40B4-BE49-F238E27FC236}">
                <a16:creationId xmlns:a16="http://schemas.microsoft.com/office/drawing/2014/main" id="{67625361-2FBD-4C5C-8322-4C547683545B}"/>
              </a:ext>
            </a:extLst>
          </p:cNvPr>
          <p:cNvSpPr/>
          <p:nvPr/>
        </p:nvSpPr>
        <p:spPr>
          <a:xfrm rot="5400000">
            <a:off x="5221044" y="5967061"/>
            <a:ext cx="212365" cy="433418"/>
          </a:xfrm>
          <a:prstGeom prst="rightBrace">
            <a:avLst/>
          </a:prstGeom>
          <a:ln w="190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089661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6B206-D9DB-4FDF-B265-D77E07256832}"/>
              </a:ext>
            </a:extLst>
          </p:cNvPr>
          <p:cNvSpPr>
            <a:spLocks noGrp="1"/>
          </p:cNvSpPr>
          <p:nvPr>
            <p:ph type="title"/>
          </p:nvPr>
        </p:nvSpPr>
        <p:spPr/>
        <p:txBody>
          <a:bodyPr/>
          <a:lstStyle/>
          <a:p>
            <a:r>
              <a:rPr lang="en-US" dirty="0"/>
              <a:t>Enrollment Break Definitions</a:t>
            </a:r>
          </a:p>
        </p:txBody>
      </p:sp>
      <p:sp>
        <p:nvSpPr>
          <p:cNvPr id="3" name="Content Placeholder 2">
            <a:extLst>
              <a:ext uri="{FF2B5EF4-FFF2-40B4-BE49-F238E27FC236}">
                <a16:creationId xmlns:a16="http://schemas.microsoft.com/office/drawing/2014/main" id="{F971D4F4-092A-48EC-B95D-4CD9BB36CD9D}"/>
              </a:ext>
            </a:extLst>
          </p:cNvPr>
          <p:cNvSpPr>
            <a:spLocks noGrp="1"/>
          </p:cNvSpPr>
          <p:nvPr>
            <p:ph idx="1"/>
          </p:nvPr>
        </p:nvSpPr>
        <p:spPr/>
        <p:txBody>
          <a:bodyPr/>
          <a:lstStyle/>
          <a:p>
            <a:pPr marL="342900" indent="-342900">
              <a:buFont typeface="Arial" panose="020B0604020202020204" pitchFamily="34" charset="0"/>
              <a:buChar char="•"/>
            </a:pPr>
            <a:r>
              <a:rPr lang="en-US" sz="2800" dirty="0"/>
              <a:t>Breaks in enrollment can result from:</a:t>
            </a:r>
          </a:p>
          <a:p>
            <a:pPr marL="800100" lvl="1" indent="-342900"/>
            <a:r>
              <a:rPr lang="en-US" dirty="0"/>
              <a:t>Suspension</a:t>
            </a:r>
          </a:p>
          <a:p>
            <a:pPr marL="800100" lvl="1" indent="-342900"/>
            <a:r>
              <a:rPr lang="en-US" dirty="0"/>
              <a:t>Benefits changing</a:t>
            </a:r>
          </a:p>
          <a:p>
            <a:pPr marL="800100" lvl="1" indent="-342900"/>
            <a:r>
              <a:rPr lang="en-US" dirty="0"/>
              <a:t>Benefits ending</a:t>
            </a:r>
          </a:p>
          <a:p>
            <a:pPr marL="342900" indent="-342900"/>
            <a:r>
              <a:rPr lang="en-US" dirty="0"/>
              <a:t>These can occur during short-term jail or longer-term incarceration periods</a:t>
            </a:r>
          </a:p>
        </p:txBody>
      </p:sp>
    </p:spTree>
    <p:extLst>
      <p:ext uri="{BB962C8B-B14F-4D97-AF65-F5344CB8AC3E}">
        <p14:creationId xmlns:p14="http://schemas.microsoft.com/office/powerpoint/2010/main" val="451103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9B4A-63B0-4EDB-B52A-9ED25072C344}"/>
              </a:ext>
            </a:extLst>
          </p:cNvPr>
          <p:cNvSpPr>
            <a:spLocks noGrp="1"/>
          </p:cNvSpPr>
          <p:nvPr>
            <p:ph type="title"/>
          </p:nvPr>
        </p:nvSpPr>
        <p:spPr>
          <a:xfrm>
            <a:off x="200972" y="365125"/>
            <a:ext cx="8892779" cy="1325563"/>
          </a:xfrm>
        </p:spPr>
        <p:txBody>
          <a:bodyPr>
            <a:noAutofit/>
          </a:bodyPr>
          <a:lstStyle/>
          <a:p>
            <a:r>
              <a:rPr lang="en-US" sz="3600" dirty="0"/>
              <a:t>AOD: Denominator Using HEDIS Enrollment Criteria</a:t>
            </a:r>
          </a:p>
        </p:txBody>
      </p:sp>
      <p:graphicFrame>
        <p:nvGraphicFramePr>
          <p:cNvPr id="6" name="Table 5">
            <a:extLst>
              <a:ext uri="{FF2B5EF4-FFF2-40B4-BE49-F238E27FC236}">
                <a16:creationId xmlns:a16="http://schemas.microsoft.com/office/drawing/2014/main" id="{A1FE47D8-4E9A-420E-BBFF-122356787945}"/>
              </a:ext>
            </a:extLst>
          </p:cNvPr>
          <p:cNvGraphicFramePr>
            <a:graphicFrameLocks noGrp="1"/>
          </p:cNvGraphicFramePr>
          <p:nvPr>
            <p:extLst>
              <p:ext uri="{D42A27DB-BD31-4B8C-83A1-F6EECF244321}">
                <p14:modId xmlns:p14="http://schemas.microsoft.com/office/powerpoint/2010/main" val="2790542021"/>
              </p:ext>
            </p:extLst>
          </p:nvPr>
        </p:nvGraphicFramePr>
        <p:xfrm>
          <a:off x="427019" y="2679199"/>
          <a:ext cx="7092594" cy="1285240"/>
        </p:xfrm>
        <a:graphic>
          <a:graphicData uri="http://schemas.openxmlformats.org/drawingml/2006/table">
            <a:tbl>
              <a:tblPr firstRow="1" bandRow="1">
                <a:tableStyleId>{5940675A-B579-460E-94D1-54222C63F5DA}</a:tableStyleId>
              </a:tblPr>
              <a:tblGrid>
                <a:gridCol w="1326355">
                  <a:extLst>
                    <a:ext uri="{9D8B030D-6E8A-4147-A177-3AD203B41FA5}">
                      <a16:colId xmlns:a16="http://schemas.microsoft.com/office/drawing/2014/main" val="1396231612"/>
                    </a:ext>
                  </a:extLst>
                </a:gridCol>
                <a:gridCol w="1780707">
                  <a:extLst>
                    <a:ext uri="{9D8B030D-6E8A-4147-A177-3AD203B41FA5}">
                      <a16:colId xmlns:a16="http://schemas.microsoft.com/office/drawing/2014/main" val="959819984"/>
                    </a:ext>
                  </a:extLst>
                </a:gridCol>
                <a:gridCol w="1114417">
                  <a:extLst>
                    <a:ext uri="{9D8B030D-6E8A-4147-A177-3AD203B41FA5}">
                      <a16:colId xmlns:a16="http://schemas.microsoft.com/office/drawing/2014/main" val="2532764375"/>
                    </a:ext>
                  </a:extLst>
                </a:gridCol>
                <a:gridCol w="909594">
                  <a:extLst>
                    <a:ext uri="{9D8B030D-6E8A-4147-A177-3AD203B41FA5}">
                      <a16:colId xmlns:a16="http://schemas.microsoft.com/office/drawing/2014/main" val="2308017276"/>
                    </a:ext>
                  </a:extLst>
                </a:gridCol>
                <a:gridCol w="1083172">
                  <a:extLst>
                    <a:ext uri="{9D8B030D-6E8A-4147-A177-3AD203B41FA5}">
                      <a16:colId xmlns:a16="http://schemas.microsoft.com/office/drawing/2014/main" val="1295349598"/>
                    </a:ext>
                  </a:extLst>
                </a:gridCol>
                <a:gridCol w="878349">
                  <a:extLst>
                    <a:ext uri="{9D8B030D-6E8A-4147-A177-3AD203B41FA5}">
                      <a16:colId xmlns:a16="http://schemas.microsoft.com/office/drawing/2014/main" val="2599324541"/>
                    </a:ext>
                  </a:extLst>
                </a:gridCol>
              </a:tblGrid>
              <a:tr h="370840">
                <a:tc>
                  <a:txBody>
                    <a:bodyPr/>
                    <a:lstStyle/>
                    <a:p>
                      <a:pPr algn="ctr"/>
                      <a:r>
                        <a:rPr lang="en-US" dirty="0"/>
                        <a:t>Total referred members</a:t>
                      </a:r>
                    </a:p>
                  </a:txBody>
                  <a:tcPr anchor="ctr">
                    <a:lnR w="12700" cap="flat" cmpd="sng" algn="ctr">
                      <a:solidFill>
                        <a:schemeClr val="tx1"/>
                      </a:solidFill>
                      <a:prstDash val="solid"/>
                      <a:round/>
                      <a:headEnd type="none" w="med" len="med"/>
                      <a:tailEnd type="none" w="med" len="med"/>
                    </a:lnR>
                    <a:solidFill>
                      <a:schemeClr val="accent1">
                        <a:lumMod val="40000"/>
                        <a:lumOff val="60000"/>
                      </a:schemeClr>
                    </a:solidFill>
                  </a:tcPr>
                </a:tc>
                <a:tc>
                  <a:txBody>
                    <a:bodyPr/>
                    <a:lstStyle/>
                    <a:p>
                      <a:pPr algn="ctr"/>
                      <a:r>
                        <a:rPr lang="en-US" dirty="0"/>
                        <a:t>Qualifying alcohol/drug abuse event</a:t>
                      </a:r>
                    </a:p>
                  </a:txBody>
                  <a:tcPr anchor="ctr">
                    <a:lnL w="12700" cap="flat" cmpd="sng" algn="ctr">
                      <a:solidFill>
                        <a:schemeClr val="tx1"/>
                      </a:solidFill>
                      <a:prstDash val="solid"/>
                      <a:round/>
                      <a:headEnd type="none" w="med" len="med"/>
                      <a:tailEnd type="none" w="med" len="med"/>
                    </a:lnL>
                    <a:solidFill>
                      <a:schemeClr val="accent4">
                        <a:lumMod val="40000"/>
                        <a:lumOff val="60000"/>
                      </a:schemeClr>
                    </a:solidFill>
                  </a:tcPr>
                </a:tc>
                <a:tc gridSpan="2">
                  <a:txBody>
                    <a:bodyPr/>
                    <a:lstStyle/>
                    <a:p>
                      <a:pPr algn="ctr"/>
                      <a:r>
                        <a:rPr lang="en-US" dirty="0"/>
                        <a:t>Qualifying Enrollment</a:t>
                      </a:r>
                    </a:p>
                  </a:txBody>
                  <a:tcPr anchor="ctr">
                    <a:solidFill>
                      <a:schemeClr val="accent6">
                        <a:lumMod val="40000"/>
                        <a:lumOff val="60000"/>
                      </a:schemeClr>
                    </a:solidFill>
                  </a:tcPr>
                </a:tc>
                <a:tc hMerge="1">
                  <a:txBody>
                    <a:bodyPr/>
                    <a:lstStyle/>
                    <a:p>
                      <a:endParaRPr lang="en-US" dirty="0"/>
                    </a:p>
                  </a:txBody>
                  <a:tcPr/>
                </a:tc>
                <a:tc gridSpan="2">
                  <a:txBody>
                    <a:bodyPr/>
                    <a:lstStyle/>
                    <a:p>
                      <a:pPr algn="ctr"/>
                      <a:r>
                        <a:rPr lang="en-US" dirty="0"/>
                        <a:t>AOD Denominator</a:t>
                      </a:r>
                    </a:p>
                  </a:txBody>
                  <a:tcPr anchor="ctr">
                    <a:solidFill>
                      <a:schemeClr val="accent2">
                        <a:lumMod val="40000"/>
                        <a:lumOff val="60000"/>
                      </a:schemeClr>
                    </a:solidFill>
                  </a:tcPr>
                </a:tc>
                <a:tc hMerge="1">
                  <a:txBody>
                    <a:bodyPr/>
                    <a:lstStyle/>
                    <a:p>
                      <a:endParaRPr lang="en-US"/>
                    </a:p>
                  </a:txBody>
                  <a:tcPr/>
                </a:tc>
                <a:extLst>
                  <a:ext uri="{0D108BD9-81ED-4DB2-BD59-A6C34878D82A}">
                    <a16:rowId xmlns:a16="http://schemas.microsoft.com/office/drawing/2014/main" val="281682051"/>
                  </a:ext>
                </a:extLst>
              </a:tr>
              <a:tr h="370840">
                <a:tc>
                  <a:txBody>
                    <a:bodyPr/>
                    <a:lstStyle/>
                    <a:p>
                      <a:pPr algn="ctr"/>
                      <a:r>
                        <a:rPr lang="en-US" dirty="0"/>
                        <a:t>4,569</a:t>
                      </a:r>
                    </a:p>
                  </a:txBody>
                  <a:tcPr>
                    <a:lnR w="12700" cap="flat" cmpd="sng" algn="ctr">
                      <a:solidFill>
                        <a:schemeClr val="tx1"/>
                      </a:solidFill>
                      <a:prstDash val="solid"/>
                      <a:round/>
                      <a:headEnd type="none" w="med" len="med"/>
                      <a:tailEnd type="none" w="med" len="med"/>
                    </a:lnR>
                    <a:solidFill>
                      <a:schemeClr val="accent1">
                        <a:lumMod val="40000"/>
                        <a:lumOff val="60000"/>
                      </a:schemeClr>
                    </a:solidFill>
                  </a:tcPr>
                </a:tc>
                <a:tc>
                  <a:txBody>
                    <a:bodyPr/>
                    <a:lstStyle/>
                    <a:p>
                      <a:pPr algn="ctr"/>
                      <a:r>
                        <a:rPr lang="en-US" dirty="0"/>
                        <a:t>2,665</a:t>
                      </a:r>
                    </a:p>
                  </a:txBody>
                  <a:tcPr>
                    <a:lnL w="12700" cap="flat" cmpd="sng" algn="ctr">
                      <a:solidFill>
                        <a:schemeClr val="tx1"/>
                      </a:solidFill>
                      <a:prstDash val="solid"/>
                      <a:round/>
                      <a:headEnd type="none" w="med" len="med"/>
                      <a:tailEnd type="none" w="med" len="med"/>
                    </a:lnL>
                    <a:solidFill>
                      <a:schemeClr val="accent4">
                        <a:lumMod val="40000"/>
                        <a:lumOff val="60000"/>
                      </a:schemeClr>
                    </a:solidFill>
                  </a:tcPr>
                </a:tc>
                <a:tc>
                  <a:txBody>
                    <a:bodyPr/>
                    <a:lstStyle/>
                    <a:p>
                      <a:pPr algn="ctr"/>
                      <a:r>
                        <a:rPr lang="en-US" dirty="0">
                          <a:solidFill>
                            <a:schemeClr val="tx1"/>
                          </a:solidFill>
                        </a:rPr>
                        <a:t>1,457</a:t>
                      </a:r>
                    </a:p>
                  </a:txBody>
                  <a:tcPr>
                    <a:solidFill>
                      <a:schemeClr val="accent6">
                        <a:lumMod val="40000"/>
                        <a:lumOff val="60000"/>
                      </a:schemeClr>
                    </a:solidFill>
                  </a:tcPr>
                </a:tc>
                <a:tc>
                  <a:txBody>
                    <a:bodyPr/>
                    <a:lstStyle/>
                    <a:p>
                      <a:pPr algn="ctr"/>
                      <a:r>
                        <a:rPr lang="en-US" dirty="0">
                          <a:solidFill>
                            <a:schemeClr val="tx1"/>
                          </a:solidFill>
                        </a:rPr>
                        <a:t>54.67%</a:t>
                      </a:r>
                    </a:p>
                  </a:txBody>
                  <a:tcPr>
                    <a:solidFill>
                      <a:schemeClr val="accent6">
                        <a:lumMod val="40000"/>
                        <a:lumOff val="60000"/>
                      </a:schemeClr>
                    </a:solidFill>
                  </a:tcPr>
                </a:tc>
                <a:tc>
                  <a:txBody>
                    <a:bodyPr/>
                    <a:lstStyle/>
                    <a:p>
                      <a:pPr algn="ctr"/>
                      <a:r>
                        <a:rPr lang="en-US" dirty="0">
                          <a:solidFill>
                            <a:schemeClr val="tx1"/>
                          </a:solidFill>
                        </a:rPr>
                        <a:t>702</a:t>
                      </a:r>
                    </a:p>
                  </a:txBody>
                  <a:tcPr>
                    <a:solidFill>
                      <a:schemeClr val="accent2">
                        <a:lumMod val="40000"/>
                        <a:lumOff val="60000"/>
                      </a:schemeClr>
                    </a:solidFill>
                  </a:tcPr>
                </a:tc>
                <a:tc>
                  <a:txBody>
                    <a:bodyPr/>
                    <a:lstStyle/>
                    <a:p>
                      <a:pPr algn="ctr"/>
                      <a:r>
                        <a:rPr lang="en-US" dirty="0">
                          <a:solidFill>
                            <a:schemeClr val="tx1"/>
                          </a:solidFill>
                        </a:rPr>
                        <a:t>48.18%</a:t>
                      </a:r>
                    </a:p>
                  </a:txBody>
                  <a:tcPr>
                    <a:solidFill>
                      <a:schemeClr val="accent2">
                        <a:lumMod val="40000"/>
                        <a:lumOff val="60000"/>
                      </a:schemeClr>
                    </a:solidFill>
                  </a:tcPr>
                </a:tc>
                <a:extLst>
                  <a:ext uri="{0D108BD9-81ED-4DB2-BD59-A6C34878D82A}">
                    <a16:rowId xmlns:a16="http://schemas.microsoft.com/office/drawing/2014/main" val="3325511626"/>
                  </a:ext>
                </a:extLst>
              </a:tr>
            </a:tbl>
          </a:graphicData>
        </a:graphic>
      </p:graphicFrame>
      <p:sp>
        <p:nvSpPr>
          <p:cNvPr id="7" name="Rectangle 6">
            <a:extLst>
              <a:ext uri="{FF2B5EF4-FFF2-40B4-BE49-F238E27FC236}">
                <a16:creationId xmlns:a16="http://schemas.microsoft.com/office/drawing/2014/main" id="{0CD3AFE1-E44D-4981-9A03-36A2E4DA7F48}"/>
              </a:ext>
            </a:extLst>
          </p:cNvPr>
          <p:cNvSpPr/>
          <p:nvPr/>
        </p:nvSpPr>
        <p:spPr>
          <a:xfrm>
            <a:off x="9219223" y="1171436"/>
            <a:ext cx="1743108" cy="5719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Met age criteria (13+)</a:t>
            </a:r>
          </a:p>
        </p:txBody>
      </p:sp>
      <p:cxnSp>
        <p:nvCxnSpPr>
          <p:cNvPr id="8" name="Straight Arrow Connector 7">
            <a:extLst>
              <a:ext uri="{FF2B5EF4-FFF2-40B4-BE49-F238E27FC236}">
                <a16:creationId xmlns:a16="http://schemas.microsoft.com/office/drawing/2014/main" id="{773A1B8B-F2FB-4A6E-8E25-5623D0E9BC2E}"/>
              </a:ext>
            </a:extLst>
          </p:cNvPr>
          <p:cNvCxnSpPr>
            <a:cxnSpLocks/>
            <a:stCxn id="7" idx="2"/>
            <a:endCxn id="21" idx="0"/>
          </p:cNvCxnSpPr>
          <p:nvPr/>
        </p:nvCxnSpPr>
        <p:spPr>
          <a:xfrm flipH="1">
            <a:off x="10089345" y="1743401"/>
            <a:ext cx="1432" cy="18580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0EC9C99-B36E-4222-B03D-D7E79B2EC943}"/>
              </a:ext>
            </a:extLst>
          </p:cNvPr>
          <p:cNvCxnSpPr>
            <a:cxnSpLocks/>
            <a:stCxn id="18" idx="2"/>
            <a:endCxn id="10" idx="0"/>
          </p:cNvCxnSpPr>
          <p:nvPr/>
        </p:nvCxnSpPr>
        <p:spPr>
          <a:xfrm>
            <a:off x="9017279" y="3471672"/>
            <a:ext cx="3420" cy="18284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414D042-A6EB-485D-8CF5-5D53B66C2DDE}"/>
              </a:ext>
            </a:extLst>
          </p:cNvPr>
          <p:cNvSpPr/>
          <p:nvPr/>
        </p:nvSpPr>
        <p:spPr>
          <a:xfrm>
            <a:off x="8137310" y="3654515"/>
            <a:ext cx="1766778" cy="619848"/>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Did not have prior AOD diagnosis</a:t>
            </a:r>
          </a:p>
        </p:txBody>
      </p:sp>
      <p:cxnSp>
        <p:nvCxnSpPr>
          <p:cNvPr id="11" name="Straight Arrow Connector 10">
            <a:extLst>
              <a:ext uri="{FF2B5EF4-FFF2-40B4-BE49-F238E27FC236}">
                <a16:creationId xmlns:a16="http://schemas.microsoft.com/office/drawing/2014/main" id="{6EB587DE-D9D0-4476-BF53-D3E2134101AD}"/>
              </a:ext>
            </a:extLst>
          </p:cNvPr>
          <p:cNvCxnSpPr>
            <a:cxnSpLocks/>
            <a:stCxn id="10" idx="2"/>
            <a:endCxn id="12" idx="0"/>
          </p:cNvCxnSpPr>
          <p:nvPr/>
        </p:nvCxnSpPr>
        <p:spPr>
          <a:xfrm>
            <a:off x="9020699" y="4274363"/>
            <a:ext cx="641" cy="18284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46A050A-D9B0-4786-A2BA-06E79610CC7D}"/>
              </a:ext>
            </a:extLst>
          </p:cNvPr>
          <p:cNvSpPr/>
          <p:nvPr/>
        </p:nvSpPr>
        <p:spPr>
          <a:xfrm>
            <a:off x="8045107" y="4457206"/>
            <a:ext cx="1952465" cy="74795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Had AOD event &gt;=34 days before end of report period</a:t>
            </a:r>
          </a:p>
        </p:txBody>
      </p:sp>
      <p:cxnSp>
        <p:nvCxnSpPr>
          <p:cNvPr id="13" name="Straight Arrow Connector 12">
            <a:extLst>
              <a:ext uri="{FF2B5EF4-FFF2-40B4-BE49-F238E27FC236}">
                <a16:creationId xmlns:a16="http://schemas.microsoft.com/office/drawing/2014/main" id="{C904CBE0-C513-4AFF-ABC8-F56E0FBB1FCD}"/>
              </a:ext>
            </a:extLst>
          </p:cNvPr>
          <p:cNvCxnSpPr>
            <a:cxnSpLocks/>
            <a:stCxn id="12" idx="2"/>
            <a:endCxn id="22" idx="0"/>
          </p:cNvCxnSpPr>
          <p:nvPr/>
        </p:nvCxnSpPr>
        <p:spPr>
          <a:xfrm flipH="1">
            <a:off x="9020699" y="5205158"/>
            <a:ext cx="641" cy="1714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C0B4B2A-978F-4C99-A4BD-2B6629AD9FF4}"/>
              </a:ext>
            </a:extLst>
          </p:cNvPr>
          <p:cNvSpPr/>
          <p:nvPr/>
        </p:nvSpPr>
        <p:spPr>
          <a:xfrm>
            <a:off x="8137310" y="6196270"/>
            <a:ext cx="1766778" cy="612306"/>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In AOD denominator</a:t>
            </a:r>
          </a:p>
        </p:txBody>
      </p:sp>
      <p:sp>
        <p:nvSpPr>
          <p:cNvPr id="15" name="Rectangle 14">
            <a:extLst>
              <a:ext uri="{FF2B5EF4-FFF2-40B4-BE49-F238E27FC236}">
                <a16:creationId xmlns:a16="http://schemas.microsoft.com/office/drawing/2014/main" id="{F1E45936-F7B1-48F5-834C-DCD253B967F0}"/>
              </a:ext>
            </a:extLst>
          </p:cNvPr>
          <p:cNvSpPr/>
          <p:nvPr/>
        </p:nvSpPr>
        <p:spPr>
          <a:xfrm>
            <a:off x="10292209" y="2862053"/>
            <a:ext cx="1791321" cy="6146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Excluded due to enrollment breaks</a:t>
            </a:r>
          </a:p>
        </p:txBody>
      </p:sp>
      <p:sp>
        <p:nvSpPr>
          <p:cNvPr id="16" name="Rectangle 15">
            <a:extLst>
              <a:ext uri="{FF2B5EF4-FFF2-40B4-BE49-F238E27FC236}">
                <a16:creationId xmlns:a16="http://schemas.microsoft.com/office/drawing/2014/main" id="{EC525FBD-7EAA-45C7-A3B8-2A8B6BA73287}"/>
              </a:ext>
            </a:extLst>
          </p:cNvPr>
          <p:cNvSpPr/>
          <p:nvPr/>
        </p:nvSpPr>
        <p:spPr>
          <a:xfrm>
            <a:off x="9219222" y="439879"/>
            <a:ext cx="1743109" cy="554826"/>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Total referred members</a:t>
            </a:r>
          </a:p>
        </p:txBody>
      </p:sp>
      <p:cxnSp>
        <p:nvCxnSpPr>
          <p:cNvPr id="17" name="Straight Arrow Connector 16">
            <a:extLst>
              <a:ext uri="{FF2B5EF4-FFF2-40B4-BE49-F238E27FC236}">
                <a16:creationId xmlns:a16="http://schemas.microsoft.com/office/drawing/2014/main" id="{51F9A8E6-5AB3-4F44-A080-3119954A16D0}"/>
              </a:ext>
            </a:extLst>
          </p:cNvPr>
          <p:cNvCxnSpPr>
            <a:cxnSpLocks/>
            <a:stCxn id="16" idx="2"/>
            <a:endCxn id="7" idx="0"/>
          </p:cNvCxnSpPr>
          <p:nvPr/>
        </p:nvCxnSpPr>
        <p:spPr>
          <a:xfrm>
            <a:off x="10090777" y="994705"/>
            <a:ext cx="0" cy="1767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5B73761-D3CE-4F9D-BE1B-117EE312C56F}"/>
              </a:ext>
            </a:extLst>
          </p:cNvPr>
          <p:cNvSpPr/>
          <p:nvPr/>
        </p:nvSpPr>
        <p:spPr>
          <a:xfrm>
            <a:off x="8137310" y="2857062"/>
            <a:ext cx="1759937" cy="61461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Had qualifying enrollment</a:t>
            </a:r>
          </a:p>
        </p:txBody>
      </p:sp>
      <p:cxnSp>
        <p:nvCxnSpPr>
          <p:cNvPr id="19" name="Straight Arrow Connector 18">
            <a:extLst>
              <a:ext uri="{FF2B5EF4-FFF2-40B4-BE49-F238E27FC236}">
                <a16:creationId xmlns:a16="http://schemas.microsoft.com/office/drawing/2014/main" id="{8431A707-297E-4081-8457-65E69401C211}"/>
              </a:ext>
            </a:extLst>
          </p:cNvPr>
          <p:cNvCxnSpPr>
            <a:cxnSpLocks/>
            <a:stCxn id="21" idx="2"/>
            <a:endCxn id="18" idx="0"/>
          </p:cNvCxnSpPr>
          <p:nvPr/>
        </p:nvCxnSpPr>
        <p:spPr>
          <a:xfrm flipH="1">
            <a:off x="9017279" y="2773846"/>
            <a:ext cx="1072066" cy="832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BDAA225-2970-40CA-B602-883FEC1917AF}"/>
              </a:ext>
            </a:extLst>
          </p:cNvPr>
          <p:cNvCxnSpPr>
            <a:cxnSpLocks/>
            <a:stCxn id="21" idx="2"/>
            <a:endCxn id="15" idx="0"/>
          </p:cNvCxnSpPr>
          <p:nvPr/>
        </p:nvCxnSpPr>
        <p:spPr>
          <a:xfrm>
            <a:off x="10089345" y="2773846"/>
            <a:ext cx="1098525" cy="882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045F7642-6000-4785-B808-11B9AC5B6F81}"/>
              </a:ext>
            </a:extLst>
          </p:cNvPr>
          <p:cNvSpPr/>
          <p:nvPr/>
        </p:nvSpPr>
        <p:spPr>
          <a:xfrm>
            <a:off x="9217790" y="1929203"/>
            <a:ext cx="1743109" cy="844643"/>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Had a qualifying alcohol/drug abuse event</a:t>
            </a:r>
          </a:p>
        </p:txBody>
      </p:sp>
      <p:sp>
        <p:nvSpPr>
          <p:cNvPr id="22" name="Rectangle 21">
            <a:extLst>
              <a:ext uri="{FF2B5EF4-FFF2-40B4-BE49-F238E27FC236}">
                <a16:creationId xmlns:a16="http://schemas.microsoft.com/office/drawing/2014/main" id="{B891F5C5-DF34-4F7E-816C-AE39982854FB}"/>
              </a:ext>
            </a:extLst>
          </p:cNvPr>
          <p:cNvSpPr/>
          <p:nvPr/>
        </p:nvSpPr>
        <p:spPr>
          <a:xfrm>
            <a:off x="8137310" y="5376640"/>
            <a:ext cx="1766778" cy="619848"/>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Did not have hospice services</a:t>
            </a:r>
          </a:p>
        </p:txBody>
      </p:sp>
      <p:cxnSp>
        <p:nvCxnSpPr>
          <p:cNvPr id="23" name="Straight Arrow Connector 22">
            <a:extLst>
              <a:ext uri="{FF2B5EF4-FFF2-40B4-BE49-F238E27FC236}">
                <a16:creationId xmlns:a16="http://schemas.microsoft.com/office/drawing/2014/main" id="{7056BBA3-8F95-4F49-93EE-02F74BF92985}"/>
              </a:ext>
            </a:extLst>
          </p:cNvPr>
          <p:cNvCxnSpPr>
            <a:cxnSpLocks/>
            <a:stCxn id="22" idx="2"/>
            <a:endCxn id="14" idx="0"/>
          </p:cNvCxnSpPr>
          <p:nvPr/>
        </p:nvCxnSpPr>
        <p:spPr>
          <a:xfrm>
            <a:off x="9020699" y="5996488"/>
            <a:ext cx="0" cy="1997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Slide Number Placeholder 3">
            <a:extLst>
              <a:ext uri="{FF2B5EF4-FFF2-40B4-BE49-F238E27FC236}">
                <a16:creationId xmlns:a16="http://schemas.microsoft.com/office/drawing/2014/main" id="{33C77264-22DF-4571-A05E-585D70CE82A5}"/>
              </a:ext>
            </a:extLst>
          </p:cNvPr>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EC6766E-0B6B-411D-998B-903D3E256C42}" type="slidenum">
              <a:rPr lang="en-US" smtClean="0"/>
              <a:pPr/>
              <a:t>13</a:t>
            </a:fld>
            <a:endParaRPr lang="en-US"/>
          </a:p>
        </p:txBody>
      </p:sp>
      <p:sp>
        <p:nvSpPr>
          <p:cNvPr id="40" name="TextBox 39">
            <a:extLst>
              <a:ext uri="{FF2B5EF4-FFF2-40B4-BE49-F238E27FC236}">
                <a16:creationId xmlns:a16="http://schemas.microsoft.com/office/drawing/2014/main" id="{B76AFDED-AE91-44CC-98AE-4E0EF078BD93}"/>
              </a:ext>
            </a:extLst>
          </p:cNvPr>
          <p:cNvSpPr txBox="1"/>
          <p:nvPr/>
        </p:nvSpPr>
        <p:spPr>
          <a:xfrm>
            <a:off x="640670" y="4471098"/>
            <a:ext cx="6665292" cy="2031325"/>
          </a:xfrm>
          <a:prstGeom prst="rect">
            <a:avLst/>
          </a:prstGeom>
          <a:noFill/>
        </p:spPr>
        <p:txBody>
          <a:bodyPr wrap="square" rtlCol="0">
            <a:spAutoFit/>
          </a:bodyPr>
          <a:lstStyle/>
          <a:p>
            <a:pPr marL="285750" indent="-285750">
              <a:buFont typeface="Arial" panose="020B0604020202020204" pitchFamily="34" charset="0"/>
              <a:buChar char="•"/>
            </a:pPr>
            <a:r>
              <a:rPr lang="en-US" dirty="0"/>
              <a:t>Qualifying enrollment: enrolled 60 days prior to episode through 48 days after episode with no breaks in enrollment</a:t>
            </a:r>
          </a:p>
          <a:p>
            <a:endParaRPr lang="en-US" dirty="0"/>
          </a:p>
          <a:p>
            <a:pPr marL="285750" indent="-285750">
              <a:buFont typeface="Arial" panose="020B0604020202020204" pitchFamily="34" charset="0"/>
              <a:buChar char="•"/>
            </a:pPr>
            <a:r>
              <a:rPr lang="en-US" dirty="0"/>
              <a:t>For Justice members with enrollment breaks:</a:t>
            </a:r>
          </a:p>
          <a:p>
            <a:pPr marL="742950" lvl="1" indent="-285750">
              <a:buFont typeface="Arial" panose="020B0604020202020204" pitchFamily="34" charset="0"/>
              <a:buChar char="•"/>
            </a:pPr>
            <a:r>
              <a:rPr lang="en-US" dirty="0"/>
              <a:t>61.1% had breaks only in the 60-day lookback</a:t>
            </a:r>
          </a:p>
          <a:p>
            <a:pPr marL="742950" lvl="1" indent="-285750">
              <a:buFont typeface="Arial" panose="020B0604020202020204" pitchFamily="34" charset="0"/>
              <a:buChar char="•"/>
            </a:pPr>
            <a:r>
              <a:rPr lang="en-US" dirty="0"/>
              <a:t>11.9% had breaks only in the 48-day follow-up </a:t>
            </a:r>
          </a:p>
          <a:p>
            <a:pPr marL="742950" lvl="1" indent="-285750">
              <a:buFont typeface="Arial" panose="020B0604020202020204" pitchFamily="34" charset="0"/>
              <a:buChar char="•"/>
            </a:pPr>
            <a:r>
              <a:rPr lang="en-US" dirty="0"/>
              <a:t>27.0% had breaks in both periods</a:t>
            </a:r>
          </a:p>
        </p:txBody>
      </p:sp>
    </p:spTree>
    <p:extLst>
      <p:ext uri="{BB962C8B-B14F-4D97-AF65-F5344CB8AC3E}">
        <p14:creationId xmlns:p14="http://schemas.microsoft.com/office/powerpoint/2010/main" val="858391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61">
            <a:extLst>
              <a:ext uri="{FF2B5EF4-FFF2-40B4-BE49-F238E27FC236}">
                <a16:creationId xmlns:a16="http://schemas.microsoft.com/office/drawing/2014/main" id="{BE3D2B67-5C4E-49DB-9E0B-FC4492C17932}"/>
              </a:ext>
            </a:extLst>
          </p:cNvPr>
          <p:cNvSpPr txBox="1"/>
          <p:nvPr/>
        </p:nvSpPr>
        <p:spPr>
          <a:xfrm>
            <a:off x="4376292" y="5801751"/>
            <a:ext cx="1558173" cy="369332"/>
          </a:xfrm>
          <a:prstGeom prst="rect">
            <a:avLst/>
          </a:prstGeom>
          <a:noFill/>
        </p:spPr>
        <p:txBody>
          <a:bodyPr wrap="square" rtlCol="0">
            <a:spAutoFit/>
          </a:bodyPr>
          <a:lstStyle/>
          <a:p>
            <a:r>
              <a:rPr lang="en-US" dirty="0">
                <a:solidFill>
                  <a:schemeClr val="accent2"/>
                </a:solidFill>
              </a:rPr>
              <a:t>Lookback</a:t>
            </a:r>
          </a:p>
        </p:txBody>
      </p:sp>
      <p:sp>
        <p:nvSpPr>
          <p:cNvPr id="63" name="TextBox 62">
            <a:extLst>
              <a:ext uri="{FF2B5EF4-FFF2-40B4-BE49-F238E27FC236}">
                <a16:creationId xmlns:a16="http://schemas.microsoft.com/office/drawing/2014/main" id="{40BDBB81-9B79-4A2E-8496-F1B983CCC2C8}"/>
              </a:ext>
            </a:extLst>
          </p:cNvPr>
          <p:cNvSpPr txBox="1"/>
          <p:nvPr/>
        </p:nvSpPr>
        <p:spPr>
          <a:xfrm>
            <a:off x="6440207" y="5790533"/>
            <a:ext cx="1558173" cy="369332"/>
          </a:xfrm>
          <a:prstGeom prst="rect">
            <a:avLst/>
          </a:prstGeom>
          <a:noFill/>
        </p:spPr>
        <p:txBody>
          <a:bodyPr wrap="square" rtlCol="0">
            <a:spAutoFit/>
          </a:bodyPr>
          <a:lstStyle/>
          <a:p>
            <a:r>
              <a:rPr lang="en-US" dirty="0">
                <a:solidFill>
                  <a:schemeClr val="accent6"/>
                </a:solidFill>
              </a:rPr>
              <a:t>Follow-up</a:t>
            </a:r>
          </a:p>
        </p:txBody>
      </p:sp>
      <p:sp>
        <p:nvSpPr>
          <p:cNvPr id="2" name="Title 1">
            <a:extLst>
              <a:ext uri="{FF2B5EF4-FFF2-40B4-BE49-F238E27FC236}">
                <a16:creationId xmlns:a16="http://schemas.microsoft.com/office/drawing/2014/main" id="{8A1C91A9-B1BF-4AC4-9CD8-DD9ABCFCD965}"/>
              </a:ext>
            </a:extLst>
          </p:cNvPr>
          <p:cNvSpPr>
            <a:spLocks noGrp="1"/>
          </p:cNvSpPr>
          <p:nvPr>
            <p:ph type="title"/>
          </p:nvPr>
        </p:nvSpPr>
        <p:spPr/>
        <p:txBody>
          <a:bodyPr/>
          <a:lstStyle/>
          <a:p>
            <a:r>
              <a:rPr lang="en-US" dirty="0"/>
              <a:t>AOD: Concerns with Justice Population</a:t>
            </a:r>
          </a:p>
        </p:txBody>
      </p:sp>
      <p:sp>
        <p:nvSpPr>
          <p:cNvPr id="3" name="Content Placeholder 2">
            <a:extLst>
              <a:ext uri="{FF2B5EF4-FFF2-40B4-BE49-F238E27FC236}">
                <a16:creationId xmlns:a16="http://schemas.microsoft.com/office/drawing/2014/main" id="{EFDB17AA-B978-4785-9662-5D2AFE249DE3}"/>
              </a:ext>
            </a:extLst>
          </p:cNvPr>
          <p:cNvSpPr>
            <a:spLocks noGrp="1"/>
          </p:cNvSpPr>
          <p:nvPr>
            <p:ph idx="1"/>
          </p:nvPr>
        </p:nvSpPr>
        <p:spPr>
          <a:xfrm>
            <a:off x="838200" y="1525263"/>
            <a:ext cx="10515600" cy="2180667"/>
          </a:xfrm>
        </p:spPr>
        <p:txBody>
          <a:bodyPr>
            <a:normAutofit fontScale="92500" lnSpcReduction="10000"/>
          </a:bodyPr>
          <a:lstStyle/>
          <a:p>
            <a:r>
              <a:rPr lang="en-US" dirty="0"/>
              <a:t>Immediate engagement post-release will result in members being excluded from the denominator</a:t>
            </a:r>
          </a:p>
          <a:p>
            <a:pPr lvl="1"/>
            <a:r>
              <a:rPr lang="en-US" dirty="0"/>
              <a:t>Members would not meet 60-day lookback enrollment requirement</a:t>
            </a:r>
          </a:p>
          <a:p>
            <a:r>
              <a:rPr lang="en-US" dirty="0"/>
              <a:t>Reach-in initiation of dependence treatment services will not count toward measure evaluation</a:t>
            </a:r>
          </a:p>
          <a:p>
            <a:pPr lvl="1"/>
            <a:r>
              <a:rPr lang="en-US" dirty="0"/>
              <a:t>Earliest AOD claim after release from incarceration will count as start of episode</a:t>
            </a:r>
          </a:p>
        </p:txBody>
      </p:sp>
      <p:cxnSp>
        <p:nvCxnSpPr>
          <p:cNvPr id="22" name="Straight Connector 21">
            <a:extLst>
              <a:ext uri="{FF2B5EF4-FFF2-40B4-BE49-F238E27FC236}">
                <a16:creationId xmlns:a16="http://schemas.microsoft.com/office/drawing/2014/main" id="{C941ECA5-FECE-4289-8279-8CE7D2AA3F0E}"/>
              </a:ext>
            </a:extLst>
          </p:cNvPr>
          <p:cNvCxnSpPr>
            <a:cxnSpLocks/>
          </p:cNvCxnSpPr>
          <p:nvPr/>
        </p:nvCxnSpPr>
        <p:spPr>
          <a:xfrm>
            <a:off x="2592880" y="4484627"/>
            <a:ext cx="3246410" cy="0"/>
          </a:xfrm>
          <a:prstGeom prst="line">
            <a:avLst/>
          </a:prstGeom>
          <a:ln w="38100">
            <a:solidFill>
              <a:schemeClr val="tx1"/>
            </a:solidFill>
            <a:prstDash val="sysDot"/>
          </a:ln>
        </p:spPr>
        <p:style>
          <a:lnRef idx="3">
            <a:schemeClr val="accent5"/>
          </a:lnRef>
          <a:fillRef idx="0">
            <a:schemeClr val="accent5"/>
          </a:fillRef>
          <a:effectRef idx="2">
            <a:schemeClr val="accent5"/>
          </a:effectRef>
          <a:fontRef idx="minor">
            <a:schemeClr val="tx1"/>
          </a:fontRef>
        </p:style>
      </p:cxnSp>
      <p:cxnSp>
        <p:nvCxnSpPr>
          <p:cNvPr id="25" name="Straight Connector 24">
            <a:extLst>
              <a:ext uri="{FF2B5EF4-FFF2-40B4-BE49-F238E27FC236}">
                <a16:creationId xmlns:a16="http://schemas.microsoft.com/office/drawing/2014/main" id="{D58BC2E5-52B4-416B-972A-438E6FB9271B}"/>
              </a:ext>
            </a:extLst>
          </p:cNvPr>
          <p:cNvCxnSpPr>
            <a:cxnSpLocks/>
          </p:cNvCxnSpPr>
          <p:nvPr/>
        </p:nvCxnSpPr>
        <p:spPr>
          <a:xfrm flipV="1">
            <a:off x="5839290" y="4484627"/>
            <a:ext cx="4819890" cy="1"/>
          </a:xfrm>
          <a:prstGeom prst="line">
            <a:avLst/>
          </a:prstGeom>
          <a:ln w="38100">
            <a:solidFill>
              <a:schemeClr val="tx1"/>
            </a:solidFill>
          </a:ln>
        </p:spPr>
        <p:style>
          <a:lnRef idx="3">
            <a:schemeClr val="accent5"/>
          </a:lnRef>
          <a:fillRef idx="0">
            <a:schemeClr val="accent5"/>
          </a:fillRef>
          <a:effectRef idx="2">
            <a:schemeClr val="accent5"/>
          </a:effectRef>
          <a:fontRef idx="minor">
            <a:schemeClr val="tx1"/>
          </a:fontRef>
        </p:style>
      </p:cxnSp>
      <p:sp>
        <p:nvSpPr>
          <p:cNvPr id="26" name="TextBox 25">
            <a:extLst>
              <a:ext uri="{FF2B5EF4-FFF2-40B4-BE49-F238E27FC236}">
                <a16:creationId xmlns:a16="http://schemas.microsoft.com/office/drawing/2014/main" id="{69FCB0F1-5894-4E19-AF3B-E3C0270DDA48}"/>
              </a:ext>
            </a:extLst>
          </p:cNvPr>
          <p:cNvSpPr txBox="1"/>
          <p:nvPr/>
        </p:nvSpPr>
        <p:spPr>
          <a:xfrm>
            <a:off x="2517379" y="4157345"/>
            <a:ext cx="2846317" cy="369332"/>
          </a:xfrm>
          <a:prstGeom prst="rect">
            <a:avLst/>
          </a:prstGeom>
          <a:noFill/>
        </p:spPr>
        <p:txBody>
          <a:bodyPr wrap="square" rtlCol="0">
            <a:spAutoFit/>
          </a:bodyPr>
          <a:lstStyle/>
          <a:p>
            <a:r>
              <a:rPr lang="en-US" dirty="0"/>
              <a:t>Incarcerated, not enrolled</a:t>
            </a:r>
          </a:p>
        </p:txBody>
      </p:sp>
      <p:sp>
        <p:nvSpPr>
          <p:cNvPr id="28" name="TextBox 27">
            <a:extLst>
              <a:ext uri="{FF2B5EF4-FFF2-40B4-BE49-F238E27FC236}">
                <a16:creationId xmlns:a16="http://schemas.microsoft.com/office/drawing/2014/main" id="{875EC78F-D219-4593-8995-BD535318D661}"/>
              </a:ext>
            </a:extLst>
          </p:cNvPr>
          <p:cNvSpPr txBox="1"/>
          <p:nvPr/>
        </p:nvSpPr>
        <p:spPr>
          <a:xfrm>
            <a:off x="5839289" y="4165734"/>
            <a:ext cx="3041359" cy="369332"/>
          </a:xfrm>
          <a:prstGeom prst="rect">
            <a:avLst/>
          </a:prstGeom>
          <a:noFill/>
        </p:spPr>
        <p:txBody>
          <a:bodyPr wrap="square" rtlCol="0">
            <a:spAutoFit/>
          </a:bodyPr>
          <a:lstStyle/>
          <a:p>
            <a:r>
              <a:rPr lang="en-US" dirty="0"/>
              <a:t>Released, enrolled</a:t>
            </a:r>
          </a:p>
        </p:txBody>
      </p:sp>
      <p:sp>
        <p:nvSpPr>
          <p:cNvPr id="10" name="TextBox 9">
            <a:extLst>
              <a:ext uri="{FF2B5EF4-FFF2-40B4-BE49-F238E27FC236}">
                <a16:creationId xmlns:a16="http://schemas.microsoft.com/office/drawing/2014/main" id="{B2AD343F-9661-4D9D-B1B6-05FE4F5E803E}"/>
              </a:ext>
            </a:extLst>
          </p:cNvPr>
          <p:cNvSpPr txBox="1"/>
          <p:nvPr/>
        </p:nvSpPr>
        <p:spPr>
          <a:xfrm>
            <a:off x="131017" y="4283123"/>
            <a:ext cx="1534761" cy="369332"/>
          </a:xfrm>
          <a:prstGeom prst="rect">
            <a:avLst/>
          </a:prstGeom>
          <a:noFill/>
        </p:spPr>
        <p:txBody>
          <a:bodyPr wrap="square" rtlCol="0">
            <a:spAutoFit/>
          </a:bodyPr>
          <a:lstStyle/>
          <a:p>
            <a:r>
              <a:rPr lang="en-US" dirty="0"/>
              <a:t>Enrollment</a:t>
            </a:r>
          </a:p>
        </p:txBody>
      </p:sp>
      <p:sp>
        <p:nvSpPr>
          <p:cNvPr id="50" name="TextBox 49">
            <a:extLst>
              <a:ext uri="{FF2B5EF4-FFF2-40B4-BE49-F238E27FC236}">
                <a16:creationId xmlns:a16="http://schemas.microsoft.com/office/drawing/2014/main" id="{AD56B8A1-B064-4B6B-90C2-FA4F067DFC5E}"/>
              </a:ext>
            </a:extLst>
          </p:cNvPr>
          <p:cNvSpPr txBox="1"/>
          <p:nvPr/>
        </p:nvSpPr>
        <p:spPr>
          <a:xfrm>
            <a:off x="131017" y="5106078"/>
            <a:ext cx="2455974" cy="646331"/>
          </a:xfrm>
          <a:prstGeom prst="rect">
            <a:avLst/>
          </a:prstGeom>
          <a:noFill/>
        </p:spPr>
        <p:txBody>
          <a:bodyPr wrap="square" rtlCol="0">
            <a:spAutoFit/>
          </a:bodyPr>
          <a:lstStyle/>
          <a:p>
            <a:r>
              <a:rPr lang="en-US" dirty="0"/>
              <a:t>Denominator-qualifying visits</a:t>
            </a:r>
          </a:p>
        </p:txBody>
      </p:sp>
      <p:sp>
        <p:nvSpPr>
          <p:cNvPr id="51" name="TextBox 50">
            <a:extLst>
              <a:ext uri="{FF2B5EF4-FFF2-40B4-BE49-F238E27FC236}">
                <a16:creationId xmlns:a16="http://schemas.microsoft.com/office/drawing/2014/main" id="{B618883A-EFC8-4687-99CC-2E40765E03F5}"/>
              </a:ext>
            </a:extLst>
          </p:cNvPr>
          <p:cNvSpPr txBox="1"/>
          <p:nvPr/>
        </p:nvSpPr>
        <p:spPr>
          <a:xfrm>
            <a:off x="131017" y="5929033"/>
            <a:ext cx="1534761" cy="369332"/>
          </a:xfrm>
          <a:prstGeom prst="rect">
            <a:avLst/>
          </a:prstGeom>
          <a:noFill/>
        </p:spPr>
        <p:txBody>
          <a:bodyPr wrap="square" rtlCol="0">
            <a:spAutoFit/>
          </a:bodyPr>
          <a:lstStyle/>
          <a:p>
            <a:r>
              <a:rPr lang="en-US" dirty="0"/>
              <a:t>AOD episode</a:t>
            </a:r>
          </a:p>
        </p:txBody>
      </p:sp>
      <p:cxnSp>
        <p:nvCxnSpPr>
          <p:cNvPr id="52" name="Straight Connector 51">
            <a:extLst>
              <a:ext uri="{FF2B5EF4-FFF2-40B4-BE49-F238E27FC236}">
                <a16:creationId xmlns:a16="http://schemas.microsoft.com/office/drawing/2014/main" id="{16D8FD6E-F422-401C-953A-4FC4367227FD}"/>
              </a:ext>
            </a:extLst>
          </p:cNvPr>
          <p:cNvCxnSpPr>
            <a:cxnSpLocks/>
          </p:cNvCxnSpPr>
          <p:nvPr/>
        </p:nvCxnSpPr>
        <p:spPr>
          <a:xfrm>
            <a:off x="5839289" y="6114334"/>
            <a:ext cx="456106" cy="0"/>
          </a:xfrm>
          <a:prstGeom prst="line">
            <a:avLst/>
          </a:prstGeom>
          <a:ln w="57150">
            <a:solidFill>
              <a:schemeClr val="accent2"/>
            </a:solidFill>
          </a:ln>
        </p:spPr>
        <p:style>
          <a:lnRef idx="3">
            <a:schemeClr val="accent5"/>
          </a:lnRef>
          <a:fillRef idx="0">
            <a:schemeClr val="accent5"/>
          </a:fillRef>
          <a:effectRef idx="2">
            <a:schemeClr val="accent5"/>
          </a:effectRef>
          <a:fontRef idx="minor">
            <a:schemeClr val="tx1"/>
          </a:fontRef>
        </p:style>
      </p:cxnSp>
      <p:cxnSp>
        <p:nvCxnSpPr>
          <p:cNvPr id="53" name="Straight Connector 52">
            <a:extLst>
              <a:ext uri="{FF2B5EF4-FFF2-40B4-BE49-F238E27FC236}">
                <a16:creationId xmlns:a16="http://schemas.microsoft.com/office/drawing/2014/main" id="{A8538E82-38E1-4F53-B623-016D4CFBE031}"/>
              </a:ext>
            </a:extLst>
          </p:cNvPr>
          <p:cNvCxnSpPr>
            <a:cxnSpLocks/>
          </p:cNvCxnSpPr>
          <p:nvPr/>
        </p:nvCxnSpPr>
        <p:spPr>
          <a:xfrm>
            <a:off x="6301635" y="6114334"/>
            <a:ext cx="1947600" cy="0"/>
          </a:xfrm>
          <a:prstGeom prst="line">
            <a:avLst/>
          </a:prstGeom>
          <a:ln w="57150">
            <a:solidFill>
              <a:schemeClr val="accent6"/>
            </a:solidFill>
          </a:ln>
        </p:spPr>
        <p:style>
          <a:lnRef idx="3">
            <a:schemeClr val="accent5"/>
          </a:lnRef>
          <a:fillRef idx="0">
            <a:schemeClr val="accent5"/>
          </a:fillRef>
          <a:effectRef idx="2">
            <a:schemeClr val="accent5"/>
          </a:effectRef>
          <a:fontRef idx="minor">
            <a:schemeClr val="tx1"/>
          </a:fontRef>
        </p:style>
      </p:cxnSp>
      <p:cxnSp>
        <p:nvCxnSpPr>
          <p:cNvPr id="29" name="Straight Connector 28">
            <a:extLst>
              <a:ext uri="{FF2B5EF4-FFF2-40B4-BE49-F238E27FC236}">
                <a16:creationId xmlns:a16="http://schemas.microsoft.com/office/drawing/2014/main" id="{A914DE7E-4FA7-4811-BFE3-AC649AC2A8E3}"/>
              </a:ext>
            </a:extLst>
          </p:cNvPr>
          <p:cNvCxnSpPr>
            <a:cxnSpLocks/>
          </p:cNvCxnSpPr>
          <p:nvPr/>
        </p:nvCxnSpPr>
        <p:spPr>
          <a:xfrm flipV="1">
            <a:off x="3967855" y="5031533"/>
            <a:ext cx="0" cy="506058"/>
          </a:xfrm>
          <a:prstGeom prst="line">
            <a:avLst/>
          </a:prstGeom>
          <a:ln w="76200">
            <a:solidFill>
              <a:schemeClr val="accent1"/>
            </a:solidFill>
            <a:prstDash val="sysDot"/>
          </a:ln>
        </p:spPr>
        <p:style>
          <a:lnRef idx="3">
            <a:schemeClr val="accent5"/>
          </a:lnRef>
          <a:fillRef idx="0">
            <a:schemeClr val="accent5"/>
          </a:fillRef>
          <a:effectRef idx="2">
            <a:schemeClr val="accent5"/>
          </a:effectRef>
          <a:fontRef idx="minor">
            <a:schemeClr val="tx1"/>
          </a:fontRef>
        </p:style>
      </p:cxnSp>
      <p:cxnSp>
        <p:nvCxnSpPr>
          <p:cNvPr id="30" name="Straight Connector 29">
            <a:extLst>
              <a:ext uri="{FF2B5EF4-FFF2-40B4-BE49-F238E27FC236}">
                <a16:creationId xmlns:a16="http://schemas.microsoft.com/office/drawing/2014/main" id="{2B6F76B1-E735-407A-AB33-0ECB62EFBB41}"/>
              </a:ext>
            </a:extLst>
          </p:cNvPr>
          <p:cNvCxnSpPr>
            <a:cxnSpLocks/>
          </p:cNvCxnSpPr>
          <p:nvPr/>
        </p:nvCxnSpPr>
        <p:spPr>
          <a:xfrm flipV="1">
            <a:off x="4513139" y="5031533"/>
            <a:ext cx="0" cy="506058"/>
          </a:xfrm>
          <a:prstGeom prst="line">
            <a:avLst/>
          </a:prstGeom>
          <a:ln w="76200">
            <a:solidFill>
              <a:schemeClr val="accent1"/>
            </a:solidFill>
            <a:prstDash val="sysDot"/>
          </a:ln>
        </p:spPr>
        <p:style>
          <a:lnRef idx="3">
            <a:schemeClr val="accent5"/>
          </a:lnRef>
          <a:fillRef idx="0">
            <a:schemeClr val="accent5"/>
          </a:fillRef>
          <a:effectRef idx="2">
            <a:schemeClr val="accent5"/>
          </a:effectRef>
          <a:fontRef idx="minor">
            <a:schemeClr val="tx1"/>
          </a:fontRef>
        </p:style>
      </p:cxnSp>
      <p:cxnSp>
        <p:nvCxnSpPr>
          <p:cNvPr id="31" name="Straight Connector 30">
            <a:extLst>
              <a:ext uri="{FF2B5EF4-FFF2-40B4-BE49-F238E27FC236}">
                <a16:creationId xmlns:a16="http://schemas.microsoft.com/office/drawing/2014/main" id="{430941BA-235A-4D5A-BC45-839524F3DD3D}"/>
              </a:ext>
            </a:extLst>
          </p:cNvPr>
          <p:cNvCxnSpPr>
            <a:cxnSpLocks/>
          </p:cNvCxnSpPr>
          <p:nvPr/>
        </p:nvCxnSpPr>
        <p:spPr>
          <a:xfrm flipV="1">
            <a:off x="5066813" y="5031533"/>
            <a:ext cx="0" cy="506058"/>
          </a:xfrm>
          <a:prstGeom prst="line">
            <a:avLst/>
          </a:prstGeom>
          <a:ln w="76200">
            <a:solidFill>
              <a:schemeClr val="accent1"/>
            </a:solidFill>
            <a:prstDash val="sysDot"/>
          </a:ln>
        </p:spPr>
        <p:style>
          <a:lnRef idx="3">
            <a:schemeClr val="accent5"/>
          </a:lnRef>
          <a:fillRef idx="0">
            <a:schemeClr val="accent5"/>
          </a:fillRef>
          <a:effectRef idx="2">
            <a:schemeClr val="accent5"/>
          </a:effectRef>
          <a:fontRef idx="minor">
            <a:schemeClr val="tx1"/>
          </a:fontRef>
        </p:style>
      </p:cxnSp>
      <p:cxnSp>
        <p:nvCxnSpPr>
          <p:cNvPr id="32" name="Straight Connector 31">
            <a:extLst>
              <a:ext uri="{FF2B5EF4-FFF2-40B4-BE49-F238E27FC236}">
                <a16:creationId xmlns:a16="http://schemas.microsoft.com/office/drawing/2014/main" id="{F84F3166-2E43-4A48-B25C-AAAA3090DDA6}"/>
              </a:ext>
            </a:extLst>
          </p:cNvPr>
          <p:cNvCxnSpPr>
            <a:cxnSpLocks/>
          </p:cNvCxnSpPr>
          <p:nvPr/>
        </p:nvCxnSpPr>
        <p:spPr>
          <a:xfrm flipV="1">
            <a:off x="6295395" y="5054536"/>
            <a:ext cx="0" cy="460053"/>
          </a:xfrm>
          <a:prstGeom prst="line">
            <a:avLst/>
          </a:prstGeom>
          <a:ln w="76200">
            <a:solidFill>
              <a:schemeClr val="accent1"/>
            </a:solidFill>
          </a:ln>
        </p:spPr>
        <p:style>
          <a:lnRef idx="3">
            <a:schemeClr val="accent5"/>
          </a:lnRef>
          <a:fillRef idx="0">
            <a:schemeClr val="accent5"/>
          </a:fillRef>
          <a:effectRef idx="2">
            <a:schemeClr val="accent5"/>
          </a:effectRef>
          <a:fontRef idx="minor">
            <a:schemeClr val="tx1"/>
          </a:fontRef>
        </p:style>
      </p:cxnSp>
      <p:cxnSp>
        <p:nvCxnSpPr>
          <p:cNvPr id="58" name="Straight Connector 57">
            <a:extLst>
              <a:ext uri="{FF2B5EF4-FFF2-40B4-BE49-F238E27FC236}">
                <a16:creationId xmlns:a16="http://schemas.microsoft.com/office/drawing/2014/main" id="{BD197F62-D423-41EA-9E2E-D57CE9D7743F}"/>
              </a:ext>
            </a:extLst>
          </p:cNvPr>
          <p:cNvCxnSpPr>
            <a:cxnSpLocks/>
          </p:cNvCxnSpPr>
          <p:nvPr/>
        </p:nvCxnSpPr>
        <p:spPr>
          <a:xfrm flipV="1">
            <a:off x="7060850" y="5054536"/>
            <a:ext cx="0" cy="460053"/>
          </a:xfrm>
          <a:prstGeom prst="line">
            <a:avLst/>
          </a:prstGeom>
          <a:ln w="76200">
            <a:solidFill>
              <a:schemeClr val="accent1"/>
            </a:solidFill>
          </a:ln>
        </p:spPr>
        <p:style>
          <a:lnRef idx="3">
            <a:schemeClr val="accent5"/>
          </a:lnRef>
          <a:fillRef idx="0">
            <a:schemeClr val="accent5"/>
          </a:fillRef>
          <a:effectRef idx="2">
            <a:schemeClr val="accent5"/>
          </a:effectRef>
          <a:fontRef idx="minor">
            <a:schemeClr val="tx1"/>
          </a:fontRef>
        </p:style>
      </p:cxnSp>
      <p:cxnSp>
        <p:nvCxnSpPr>
          <p:cNvPr id="59" name="Straight Connector 58">
            <a:extLst>
              <a:ext uri="{FF2B5EF4-FFF2-40B4-BE49-F238E27FC236}">
                <a16:creationId xmlns:a16="http://schemas.microsoft.com/office/drawing/2014/main" id="{F8D090C6-894C-4866-ABD6-12E43CC0052C}"/>
              </a:ext>
            </a:extLst>
          </p:cNvPr>
          <p:cNvCxnSpPr>
            <a:cxnSpLocks/>
          </p:cNvCxnSpPr>
          <p:nvPr/>
        </p:nvCxnSpPr>
        <p:spPr>
          <a:xfrm flipV="1">
            <a:off x="8056527" y="5054536"/>
            <a:ext cx="0" cy="460053"/>
          </a:xfrm>
          <a:prstGeom prst="line">
            <a:avLst/>
          </a:prstGeom>
          <a:ln w="76200">
            <a:solidFill>
              <a:schemeClr val="accent1"/>
            </a:solidFill>
          </a:ln>
        </p:spPr>
        <p:style>
          <a:lnRef idx="3">
            <a:schemeClr val="accent5"/>
          </a:lnRef>
          <a:fillRef idx="0">
            <a:schemeClr val="accent5"/>
          </a:fillRef>
          <a:effectRef idx="2">
            <a:schemeClr val="accent5"/>
          </a:effectRef>
          <a:fontRef idx="minor">
            <a:schemeClr val="tx1"/>
          </a:fontRef>
        </p:style>
      </p:cxnSp>
      <p:cxnSp>
        <p:nvCxnSpPr>
          <p:cNvPr id="60" name="Straight Connector 59">
            <a:extLst>
              <a:ext uri="{FF2B5EF4-FFF2-40B4-BE49-F238E27FC236}">
                <a16:creationId xmlns:a16="http://schemas.microsoft.com/office/drawing/2014/main" id="{73E7F6CD-CB3A-4FBE-AA3C-A71F247B2113}"/>
              </a:ext>
            </a:extLst>
          </p:cNvPr>
          <p:cNvCxnSpPr>
            <a:cxnSpLocks/>
          </p:cNvCxnSpPr>
          <p:nvPr/>
        </p:nvCxnSpPr>
        <p:spPr>
          <a:xfrm flipV="1">
            <a:off x="9814989" y="5054536"/>
            <a:ext cx="0" cy="460053"/>
          </a:xfrm>
          <a:prstGeom prst="line">
            <a:avLst/>
          </a:prstGeom>
          <a:ln w="76200">
            <a:solidFill>
              <a:schemeClr val="accent1"/>
            </a:solidFill>
          </a:ln>
        </p:spPr>
        <p:style>
          <a:lnRef idx="3">
            <a:schemeClr val="accent5"/>
          </a:lnRef>
          <a:fillRef idx="0">
            <a:schemeClr val="accent5"/>
          </a:fillRef>
          <a:effectRef idx="2">
            <a:schemeClr val="accent5"/>
          </a:effectRef>
          <a:fontRef idx="minor">
            <a:schemeClr val="tx1"/>
          </a:fontRef>
        </p:style>
      </p:cxnSp>
      <p:cxnSp>
        <p:nvCxnSpPr>
          <p:cNvPr id="61" name="Straight Connector 60">
            <a:extLst>
              <a:ext uri="{FF2B5EF4-FFF2-40B4-BE49-F238E27FC236}">
                <a16:creationId xmlns:a16="http://schemas.microsoft.com/office/drawing/2014/main" id="{393A6228-F6AE-453C-8846-CEE7BD74B1DE}"/>
              </a:ext>
            </a:extLst>
          </p:cNvPr>
          <p:cNvCxnSpPr>
            <a:cxnSpLocks/>
          </p:cNvCxnSpPr>
          <p:nvPr/>
        </p:nvCxnSpPr>
        <p:spPr>
          <a:xfrm flipV="1">
            <a:off x="6295395" y="5838312"/>
            <a:ext cx="0" cy="460053"/>
          </a:xfrm>
          <a:prstGeom prst="line">
            <a:avLst/>
          </a:prstGeom>
          <a:ln w="76200">
            <a:solidFill>
              <a:schemeClr val="accent1"/>
            </a:solidFill>
          </a:ln>
        </p:spPr>
        <p:style>
          <a:lnRef idx="3">
            <a:schemeClr val="accent5"/>
          </a:lnRef>
          <a:fillRef idx="0">
            <a:schemeClr val="accent5"/>
          </a:fillRef>
          <a:effectRef idx="2">
            <a:schemeClr val="accent5"/>
          </a:effectRef>
          <a:fontRef idx="minor">
            <a:schemeClr val="tx1"/>
          </a:fontRef>
        </p:style>
      </p:cxnSp>
      <p:cxnSp>
        <p:nvCxnSpPr>
          <p:cNvPr id="66" name="Straight Connector 65">
            <a:extLst>
              <a:ext uri="{FF2B5EF4-FFF2-40B4-BE49-F238E27FC236}">
                <a16:creationId xmlns:a16="http://schemas.microsoft.com/office/drawing/2014/main" id="{451231C6-AA4C-495F-B03B-4748A7122E1D}"/>
              </a:ext>
            </a:extLst>
          </p:cNvPr>
          <p:cNvCxnSpPr>
            <a:cxnSpLocks/>
          </p:cNvCxnSpPr>
          <p:nvPr/>
        </p:nvCxnSpPr>
        <p:spPr>
          <a:xfrm flipV="1">
            <a:off x="4477892" y="6114975"/>
            <a:ext cx="1456573" cy="8878"/>
          </a:xfrm>
          <a:prstGeom prst="line">
            <a:avLst/>
          </a:prstGeom>
          <a:ln w="57150">
            <a:solidFill>
              <a:schemeClr val="accent2"/>
            </a:solidFill>
            <a:prstDash val="sysDot"/>
          </a:ln>
        </p:spPr>
        <p:style>
          <a:lnRef idx="3">
            <a:schemeClr val="accent5"/>
          </a:lnRef>
          <a:fillRef idx="0">
            <a:schemeClr val="accent5"/>
          </a:fillRef>
          <a:effectRef idx="2">
            <a:schemeClr val="accent5"/>
          </a:effectRef>
          <a:fontRef idx="minor">
            <a:schemeClr val="tx1"/>
          </a:fontRef>
        </p:style>
      </p:cxnSp>
      <p:cxnSp>
        <p:nvCxnSpPr>
          <p:cNvPr id="27" name="Straight Connector 26">
            <a:extLst>
              <a:ext uri="{FF2B5EF4-FFF2-40B4-BE49-F238E27FC236}">
                <a16:creationId xmlns:a16="http://schemas.microsoft.com/office/drawing/2014/main" id="{F72A8089-5EE6-4B61-AD12-7044CD01EF5A}"/>
              </a:ext>
            </a:extLst>
          </p:cNvPr>
          <p:cNvCxnSpPr>
            <a:cxnSpLocks/>
          </p:cNvCxnSpPr>
          <p:nvPr/>
        </p:nvCxnSpPr>
        <p:spPr>
          <a:xfrm flipV="1">
            <a:off x="5835480" y="4229052"/>
            <a:ext cx="0" cy="506058"/>
          </a:xfrm>
          <a:prstGeom prst="line">
            <a:avLst/>
          </a:prstGeom>
          <a:ln w="38100">
            <a:solidFill>
              <a:schemeClr val="tx1"/>
            </a:solidFill>
            <a:prstDash val="solid"/>
          </a:ln>
        </p:spPr>
        <p:style>
          <a:lnRef idx="3">
            <a:schemeClr val="accent5"/>
          </a:lnRef>
          <a:fillRef idx="0">
            <a:schemeClr val="accent5"/>
          </a:fillRef>
          <a:effectRef idx="2">
            <a:schemeClr val="accent5"/>
          </a:effectRef>
          <a:fontRef idx="minor">
            <a:schemeClr val="tx1"/>
          </a:fontRef>
        </p:style>
      </p:cxnSp>
      <p:sp>
        <p:nvSpPr>
          <p:cNvPr id="33" name="TextBox 32">
            <a:extLst>
              <a:ext uri="{FF2B5EF4-FFF2-40B4-BE49-F238E27FC236}">
                <a16:creationId xmlns:a16="http://schemas.microsoft.com/office/drawing/2014/main" id="{2FBB2CB3-5EBC-41C5-9CAA-F1A766A1864A}"/>
              </a:ext>
            </a:extLst>
          </p:cNvPr>
          <p:cNvSpPr txBox="1"/>
          <p:nvPr/>
        </p:nvSpPr>
        <p:spPr>
          <a:xfrm>
            <a:off x="3768655" y="4705938"/>
            <a:ext cx="1098340" cy="369332"/>
          </a:xfrm>
          <a:prstGeom prst="rect">
            <a:avLst/>
          </a:prstGeom>
          <a:noFill/>
        </p:spPr>
        <p:txBody>
          <a:bodyPr wrap="square" rtlCol="0">
            <a:spAutoFit/>
          </a:bodyPr>
          <a:lstStyle/>
          <a:p>
            <a:r>
              <a:rPr lang="en-US" dirty="0">
                <a:solidFill>
                  <a:schemeClr val="accent1"/>
                </a:solidFill>
              </a:rPr>
              <a:t>Reach-in</a:t>
            </a:r>
          </a:p>
        </p:txBody>
      </p:sp>
      <p:sp>
        <p:nvSpPr>
          <p:cNvPr id="35" name="TextBox 34">
            <a:extLst>
              <a:ext uri="{FF2B5EF4-FFF2-40B4-BE49-F238E27FC236}">
                <a16:creationId xmlns:a16="http://schemas.microsoft.com/office/drawing/2014/main" id="{F1F545A1-F98C-4A29-AC7E-2DE29C3D05DE}"/>
              </a:ext>
            </a:extLst>
          </p:cNvPr>
          <p:cNvSpPr txBox="1"/>
          <p:nvPr/>
        </p:nvSpPr>
        <p:spPr>
          <a:xfrm>
            <a:off x="6076353" y="4705938"/>
            <a:ext cx="1558171" cy="369332"/>
          </a:xfrm>
          <a:prstGeom prst="rect">
            <a:avLst/>
          </a:prstGeom>
          <a:noFill/>
        </p:spPr>
        <p:txBody>
          <a:bodyPr wrap="square" rtlCol="0">
            <a:spAutoFit/>
          </a:bodyPr>
          <a:lstStyle/>
          <a:p>
            <a:r>
              <a:rPr lang="en-US" dirty="0">
                <a:solidFill>
                  <a:schemeClr val="accent1"/>
                </a:solidFill>
              </a:rPr>
              <a:t>Post-release</a:t>
            </a:r>
          </a:p>
        </p:txBody>
      </p:sp>
    </p:spTree>
    <p:extLst>
      <p:ext uri="{BB962C8B-B14F-4D97-AF65-F5344CB8AC3E}">
        <p14:creationId xmlns:p14="http://schemas.microsoft.com/office/powerpoint/2010/main" val="3188884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C91A9-B1BF-4AC4-9CD8-DD9ABCFCD965}"/>
              </a:ext>
            </a:extLst>
          </p:cNvPr>
          <p:cNvSpPr>
            <a:spLocks noGrp="1"/>
          </p:cNvSpPr>
          <p:nvPr>
            <p:ph type="title"/>
          </p:nvPr>
        </p:nvSpPr>
        <p:spPr/>
        <p:txBody>
          <a:bodyPr/>
          <a:lstStyle/>
          <a:p>
            <a:r>
              <a:rPr lang="en-US" dirty="0"/>
              <a:t>AOD: Recommendations</a:t>
            </a:r>
          </a:p>
        </p:txBody>
      </p:sp>
      <p:sp>
        <p:nvSpPr>
          <p:cNvPr id="3" name="Content Placeholder 2">
            <a:extLst>
              <a:ext uri="{FF2B5EF4-FFF2-40B4-BE49-F238E27FC236}">
                <a16:creationId xmlns:a16="http://schemas.microsoft.com/office/drawing/2014/main" id="{EFDB17AA-B978-4785-9662-5D2AFE249DE3}"/>
              </a:ext>
            </a:extLst>
          </p:cNvPr>
          <p:cNvSpPr>
            <a:spLocks noGrp="1"/>
          </p:cNvSpPr>
          <p:nvPr>
            <p:ph idx="1"/>
          </p:nvPr>
        </p:nvSpPr>
        <p:spPr/>
        <p:txBody>
          <a:bodyPr>
            <a:normAutofit fontScale="92500" lnSpcReduction="10000"/>
          </a:bodyPr>
          <a:lstStyle/>
          <a:p>
            <a:r>
              <a:rPr lang="en-US" dirty="0"/>
              <a:t>Waive 60-day lookback requirement for denominator inclusion</a:t>
            </a:r>
          </a:p>
          <a:p>
            <a:pPr lvl="1"/>
            <a:r>
              <a:rPr lang="en-US" dirty="0"/>
              <a:t>Pros</a:t>
            </a:r>
          </a:p>
          <a:p>
            <a:pPr lvl="2"/>
            <a:r>
              <a:rPr lang="en-US" dirty="0"/>
              <a:t>Allows members who engage in treatment shortly after release to be included in denominator</a:t>
            </a:r>
          </a:p>
          <a:p>
            <a:pPr lvl="1"/>
            <a:r>
              <a:rPr lang="en-US" dirty="0"/>
              <a:t>Cons</a:t>
            </a:r>
          </a:p>
          <a:p>
            <a:pPr lvl="2"/>
            <a:r>
              <a:rPr lang="en-US" dirty="0"/>
              <a:t>None</a:t>
            </a:r>
          </a:p>
          <a:p>
            <a:r>
              <a:rPr lang="en-US" dirty="0"/>
              <a:t>Waive 14-day initiation measure; members only required to have 1 follow-up visit within 34 days of earliest post-release visit</a:t>
            </a:r>
          </a:p>
          <a:p>
            <a:pPr lvl="1"/>
            <a:r>
              <a:rPr lang="en-US" dirty="0"/>
              <a:t>Pros</a:t>
            </a:r>
          </a:p>
          <a:p>
            <a:pPr lvl="2"/>
            <a:r>
              <a:rPr lang="en-US" dirty="0"/>
              <a:t>Makes use of available data (reach-in services are not available for analysis)</a:t>
            </a:r>
          </a:p>
          <a:p>
            <a:pPr lvl="2"/>
            <a:r>
              <a:rPr lang="en-US" dirty="0"/>
              <a:t>Maximizes time to engage member for services (presumes all had reach-in initiation)</a:t>
            </a:r>
          </a:p>
          <a:p>
            <a:pPr lvl="1"/>
            <a:r>
              <a:rPr lang="en-US" dirty="0"/>
              <a:t>Cons</a:t>
            </a:r>
          </a:p>
          <a:p>
            <a:pPr lvl="2"/>
            <a:r>
              <a:rPr lang="en-US" dirty="0"/>
              <a:t>Strays from NCQA intent </a:t>
            </a:r>
          </a:p>
        </p:txBody>
      </p:sp>
    </p:spTree>
    <p:extLst>
      <p:ext uri="{BB962C8B-B14F-4D97-AF65-F5344CB8AC3E}">
        <p14:creationId xmlns:p14="http://schemas.microsoft.com/office/powerpoint/2010/main" val="2488432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9B4A-63B0-4EDB-B52A-9ED25072C344}"/>
              </a:ext>
            </a:extLst>
          </p:cNvPr>
          <p:cNvSpPr>
            <a:spLocks noGrp="1"/>
          </p:cNvSpPr>
          <p:nvPr>
            <p:ph type="title"/>
          </p:nvPr>
        </p:nvSpPr>
        <p:spPr>
          <a:xfrm>
            <a:off x="200972" y="365125"/>
            <a:ext cx="8892779" cy="1325563"/>
          </a:xfrm>
        </p:spPr>
        <p:txBody>
          <a:bodyPr>
            <a:noAutofit/>
          </a:bodyPr>
          <a:lstStyle/>
          <a:p>
            <a:r>
              <a:rPr lang="en-US" sz="3600" dirty="0"/>
              <a:t>AOD: Estimated Denominator Using Modified Enrollment Criteria</a:t>
            </a:r>
          </a:p>
        </p:txBody>
      </p:sp>
      <p:graphicFrame>
        <p:nvGraphicFramePr>
          <p:cNvPr id="6" name="Table 5">
            <a:extLst>
              <a:ext uri="{FF2B5EF4-FFF2-40B4-BE49-F238E27FC236}">
                <a16:creationId xmlns:a16="http://schemas.microsoft.com/office/drawing/2014/main" id="{A1FE47D8-4E9A-420E-BBFF-122356787945}"/>
              </a:ext>
            </a:extLst>
          </p:cNvPr>
          <p:cNvGraphicFramePr>
            <a:graphicFrameLocks noGrp="1"/>
          </p:cNvGraphicFramePr>
          <p:nvPr>
            <p:extLst>
              <p:ext uri="{D42A27DB-BD31-4B8C-83A1-F6EECF244321}">
                <p14:modId xmlns:p14="http://schemas.microsoft.com/office/powerpoint/2010/main" val="1539893083"/>
              </p:ext>
            </p:extLst>
          </p:nvPr>
        </p:nvGraphicFramePr>
        <p:xfrm>
          <a:off x="108470" y="2039119"/>
          <a:ext cx="7918894" cy="1925320"/>
        </p:xfrm>
        <a:graphic>
          <a:graphicData uri="http://schemas.openxmlformats.org/drawingml/2006/table">
            <a:tbl>
              <a:tblPr firstRow="1" bandRow="1">
                <a:tableStyleId>{5940675A-B579-460E-94D1-54222C63F5DA}</a:tableStyleId>
              </a:tblPr>
              <a:tblGrid>
                <a:gridCol w="1419388">
                  <a:extLst>
                    <a:ext uri="{9D8B030D-6E8A-4147-A177-3AD203B41FA5}">
                      <a16:colId xmlns:a16="http://schemas.microsoft.com/office/drawing/2014/main" val="3651304179"/>
                    </a:ext>
                  </a:extLst>
                </a:gridCol>
                <a:gridCol w="1075762">
                  <a:extLst>
                    <a:ext uri="{9D8B030D-6E8A-4147-A177-3AD203B41FA5}">
                      <a16:colId xmlns:a16="http://schemas.microsoft.com/office/drawing/2014/main" val="1396231612"/>
                    </a:ext>
                  </a:extLst>
                </a:gridCol>
                <a:gridCol w="1674940">
                  <a:extLst>
                    <a:ext uri="{9D8B030D-6E8A-4147-A177-3AD203B41FA5}">
                      <a16:colId xmlns:a16="http://schemas.microsoft.com/office/drawing/2014/main" val="959819984"/>
                    </a:ext>
                  </a:extLst>
                </a:gridCol>
                <a:gridCol w="911278">
                  <a:extLst>
                    <a:ext uri="{9D8B030D-6E8A-4147-A177-3AD203B41FA5}">
                      <a16:colId xmlns:a16="http://schemas.microsoft.com/office/drawing/2014/main" val="2532764375"/>
                    </a:ext>
                  </a:extLst>
                </a:gridCol>
                <a:gridCol w="992513">
                  <a:extLst>
                    <a:ext uri="{9D8B030D-6E8A-4147-A177-3AD203B41FA5}">
                      <a16:colId xmlns:a16="http://schemas.microsoft.com/office/drawing/2014/main" val="2308017276"/>
                    </a:ext>
                  </a:extLst>
                </a:gridCol>
                <a:gridCol w="821633">
                  <a:extLst>
                    <a:ext uri="{9D8B030D-6E8A-4147-A177-3AD203B41FA5}">
                      <a16:colId xmlns:a16="http://schemas.microsoft.com/office/drawing/2014/main" val="1295349598"/>
                    </a:ext>
                  </a:extLst>
                </a:gridCol>
                <a:gridCol w="1023380">
                  <a:extLst>
                    <a:ext uri="{9D8B030D-6E8A-4147-A177-3AD203B41FA5}">
                      <a16:colId xmlns:a16="http://schemas.microsoft.com/office/drawing/2014/main" val="2599324541"/>
                    </a:ext>
                  </a:extLst>
                </a:gridCol>
              </a:tblGrid>
              <a:tr h="370840">
                <a:tc>
                  <a:txBody>
                    <a:bodyPr/>
                    <a:lstStyle/>
                    <a:p>
                      <a:pPr algn="ctr"/>
                      <a:r>
                        <a:rPr lang="en-US" dirty="0"/>
                        <a:t>Enrollment criteria</a:t>
                      </a:r>
                    </a:p>
                  </a:txBody>
                  <a:tcPr anchor="ctr">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dirty="0"/>
                        <a:t>Total referred members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40000"/>
                        <a:lumOff val="60000"/>
                      </a:schemeClr>
                    </a:solidFill>
                  </a:tcPr>
                </a:tc>
                <a:tc>
                  <a:txBody>
                    <a:bodyPr/>
                    <a:lstStyle/>
                    <a:p>
                      <a:pPr algn="ctr"/>
                      <a:r>
                        <a:rPr lang="en-US" dirty="0"/>
                        <a:t>Qualifying alcohol/drug abuse event</a:t>
                      </a:r>
                    </a:p>
                  </a:txBody>
                  <a:tcPr anchor="ctr">
                    <a:lnL w="12700" cap="flat" cmpd="sng" algn="ctr">
                      <a:solidFill>
                        <a:schemeClr val="tx1"/>
                      </a:solidFill>
                      <a:prstDash val="solid"/>
                      <a:round/>
                      <a:headEnd type="none" w="med" len="med"/>
                      <a:tailEnd type="none" w="med" len="med"/>
                    </a:lnL>
                    <a:solidFill>
                      <a:schemeClr val="accent4">
                        <a:lumMod val="40000"/>
                        <a:lumOff val="60000"/>
                      </a:schemeClr>
                    </a:solidFill>
                  </a:tcPr>
                </a:tc>
                <a:tc gridSpan="2">
                  <a:txBody>
                    <a:bodyPr/>
                    <a:lstStyle/>
                    <a:p>
                      <a:pPr algn="ctr"/>
                      <a:r>
                        <a:rPr lang="en-US" dirty="0"/>
                        <a:t>Qualifying Enrollment</a:t>
                      </a:r>
                    </a:p>
                  </a:txBody>
                  <a:tcPr anchor="ctr">
                    <a:solidFill>
                      <a:schemeClr val="accent6">
                        <a:lumMod val="40000"/>
                        <a:lumOff val="60000"/>
                      </a:schemeClr>
                    </a:solidFill>
                  </a:tcPr>
                </a:tc>
                <a:tc hMerge="1">
                  <a:txBody>
                    <a:bodyPr/>
                    <a:lstStyle/>
                    <a:p>
                      <a:endParaRPr lang="en-US" dirty="0"/>
                    </a:p>
                  </a:txBody>
                  <a:tcPr/>
                </a:tc>
                <a:tc gridSpan="2">
                  <a:txBody>
                    <a:bodyPr/>
                    <a:lstStyle/>
                    <a:p>
                      <a:pPr algn="ctr"/>
                      <a:r>
                        <a:rPr lang="en-US" dirty="0"/>
                        <a:t>AOD Denominator</a:t>
                      </a:r>
                    </a:p>
                  </a:txBody>
                  <a:tcPr anchor="ctr">
                    <a:solidFill>
                      <a:schemeClr val="accent2">
                        <a:lumMod val="40000"/>
                        <a:lumOff val="60000"/>
                      </a:schemeClr>
                    </a:solidFill>
                  </a:tcPr>
                </a:tc>
                <a:tc hMerge="1">
                  <a:txBody>
                    <a:bodyPr/>
                    <a:lstStyle/>
                    <a:p>
                      <a:endParaRPr lang="en-US"/>
                    </a:p>
                  </a:txBody>
                  <a:tcPr/>
                </a:tc>
                <a:extLst>
                  <a:ext uri="{0D108BD9-81ED-4DB2-BD59-A6C34878D82A}">
                    <a16:rowId xmlns:a16="http://schemas.microsoft.com/office/drawing/2014/main" val="281682051"/>
                  </a:ext>
                </a:extLst>
              </a:tr>
              <a:tr h="370840">
                <a:tc>
                  <a:txBody>
                    <a:bodyPr/>
                    <a:lstStyle/>
                    <a:p>
                      <a:pPr algn="ctr"/>
                      <a:r>
                        <a:rPr lang="en-US" dirty="0"/>
                        <a:t>Conventional</a:t>
                      </a:r>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dirty="0"/>
                        <a:t>4,569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40000"/>
                        <a:lumOff val="60000"/>
                      </a:schemeClr>
                    </a:solidFill>
                  </a:tcPr>
                </a:tc>
                <a:tc>
                  <a:txBody>
                    <a:bodyPr/>
                    <a:lstStyle/>
                    <a:p>
                      <a:pPr algn="ctr"/>
                      <a:r>
                        <a:rPr lang="en-US" dirty="0"/>
                        <a:t>2,665</a:t>
                      </a:r>
                    </a:p>
                  </a:txBody>
                  <a:tcPr>
                    <a:lnL w="12700" cap="flat" cmpd="sng" algn="ctr">
                      <a:solidFill>
                        <a:schemeClr val="tx1"/>
                      </a:solidFill>
                      <a:prstDash val="solid"/>
                      <a:round/>
                      <a:headEnd type="none" w="med" len="med"/>
                      <a:tailEnd type="none" w="med" len="med"/>
                    </a:lnL>
                    <a:solidFill>
                      <a:schemeClr val="accent4">
                        <a:lumMod val="40000"/>
                        <a:lumOff val="60000"/>
                      </a:schemeClr>
                    </a:solidFill>
                  </a:tcPr>
                </a:tc>
                <a:tc>
                  <a:txBody>
                    <a:bodyPr/>
                    <a:lstStyle/>
                    <a:p>
                      <a:pPr algn="ctr"/>
                      <a:r>
                        <a:rPr lang="en-US" dirty="0">
                          <a:solidFill>
                            <a:schemeClr val="tx1"/>
                          </a:solidFill>
                        </a:rPr>
                        <a:t>1,457</a:t>
                      </a:r>
                    </a:p>
                  </a:txBody>
                  <a:tcPr>
                    <a:solidFill>
                      <a:schemeClr val="accent6">
                        <a:lumMod val="40000"/>
                        <a:lumOff val="60000"/>
                      </a:schemeClr>
                    </a:solidFill>
                  </a:tcPr>
                </a:tc>
                <a:tc>
                  <a:txBody>
                    <a:bodyPr/>
                    <a:lstStyle/>
                    <a:p>
                      <a:pPr algn="ctr"/>
                      <a:r>
                        <a:rPr lang="en-US" dirty="0">
                          <a:solidFill>
                            <a:schemeClr val="tx1"/>
                          </a:solidFill>
                        </a:rPr>
                        <a:t>54.67%</a:t>
                      </a:r>
                    </a:p>
                  </a:txBody>
                  <a:tcPr>
                    <a:solidFill>
                      <a:schemeClr val="accent6">
                        <a:lumMod val="40000"/>
                        <a:lumOff val="60000"/>
                      </a:schemeClr>
                    </a:solidFill>
                  </a:tcPr>
                </a:tc>
                <a:tc>
                  <a:txBody>
                    <a:bodyPr/>
                    <a:lstStyle/>
                    <a:p>
                      <a:pPr algn="ctr"/>
                      <a:r>
                        <a:rPr lang="en-US" dirty="0">
                          <a:solidFill>
                            <a:schemeClr val="tx1"/>
                          </a:solidFill>
                        </a:rPr>
                        <a:t>702</a:t>
                      </a:r>
                    </a:p>
                  </a:txBody>
                  <a:tcPr>
                    <a:solidFill>
                      <a:schemeClr val="accent2">
                        <a:lumMod val="40000"/>
                        <a:lumOff val="60000"/>
                      </a:schemeClr>
                    </a:solidFill>
                  </a:tcPr>
                </a:tc>
                <a:tc>
                  <a:txBody>
                    <a:bodyPr/>
                    <a:lstStyle/>
                    <a:p>
                      <a:pPr algn="ctr"/>
                      <a:r>
                        <a:rPr lang="en-US" dirty="0">
                          <a:solidFill>
                            <a:schemeClr val="tx1"/>
                          </a:solidFill>
                        </a:rPr>
                        <a:t>48.18%</a:t>
                      </a:r>
                    </a:p>
                  </a:txBody>
                  <a:tcPr>
                    <a:solidFill>
                      <a:schemeClr val="accent2">
                        <a:lumMod val="40000"/>
                        <a:lumOff val="60000"/>
                      </a:schemeClr>
                    </a:solidFill>
                  </a:tcPr>
                </a:tc>
                <a:extLst>
                  <a:ext uri="{0D108BD9-81ED-4DB2-BD59-A6C34878D82A}">
                    <a16:rowId xmlns:a16="http://schemas.microsoft.com/office/drawing/2014/main" val="3325511626"/>
                  </a:ext>
                </a:extLst>
              </a:tr>
              <a:tr h="370840">
                <a:tc>
                  <a:txBody>
                    <a:bodyPr/>
                    <a:lstStyle/>
                    <a:p>
                      <a:pPr algn="ctr"/>
                      <a:r>
                        <a:rPr lang="en-US" dirty="0"/>
                        <a:t>Modified (estimate)</a:t>
                      </a:r>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dirty="0"/>
                        <a:t>4,569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40000"/>
                        <a:lumOff val="60000"/>
                      </a:schemeClr>
                    </a:solidFill>
                  </a:tcPr>
                </a:tc>
                <a:tc>
                  <a:txBody>
                    <a:bodyPr/>
                    <a:lstStyle/>
                    <a:p>
                      <a:pPr algn="ctr"/>
                      <a:r>
                        <a:rPr lang="en-US" dirty="0"/>
                        <a:t>2,665</a:t>
                      </a:r>
                    </a:p>
                  </a:txBody>
                  <a:tcPr anchor="ctr">
                    <a:lnL w="12700" cap="flat" cmpd="sng" algn="ctr">
                      <a:solidFill>
                        <a:schemeClr val="tx1"/>
                      </a:solidFill>
                      <a:prstDash val="solid"/>
                      <a:round/>
                      <a:headEnd type="none" w="med" len="med"/>
                      <a:tailEnd type="none" w="med" len="med"/>
                    </a:lnL>
                    <a:solidFill>
                      <a:schemeClr val="accent4">
                        <a:lumMod val="40000"/>
                        <a:lumOff val="60000"/>
                      </a:schemeClr>
                    </a:solidFill>
                  </a:tcPr>
                </a:tc>
                <a:tc>
                  <a:txBody>
                    <a:bodyPr/>
                    <a:lstStyle/>
                    <a:p>
                      <a:pPr algn="ctr"/>
                      <a:r>
                        <a:rPr lang="en-US" dirty="0">
                          <a:solidFill>
                            <a:schemeClr val="tx1"/>
                          </a:solidFill>
                        </a:rPr>
                        <a:t>2,195</a:t>
                      </a:r>
                    </a:p>
                  </a:txBody>
                  <a:tcPr anchor="ctr">
                    <a:solidFill>
                      <a:schemeClr val="accent6">
                        <a:lumMod val="40000"/>
                        <a:lumOff val="60000"/>
                      </a:schemeClr>
                    </a:solidFill>
                  </a:tcPr>
                </a:tc>
                <a:tc>
                  <a:txBody>
                    <a:bodyPr/>
                    <a:lstStyle/>
                    <a:p>
                      <a:pPr algn="ctr"/>
                      <a:r>
                        <a:rPr lang="en-US" dirty="0">
                          <a:solidFill>
                            <a:schemeClr val="tx1"/>
                          </a:solidFill>
                        </a:rPr>
                        <a:t>82.35%</a:t>
                      </a:r>
                    </a:p>
                  </a:txBody>
                  <a:tcPr anchor="ctr">
                    <a:solidFill>
                      <a:schemeClr val="accent6">
                        <a:lumMod val="40000"/>
                        <a:lumOff val="60000"/>
                      </a:schemeClr>
                    </a:solidFill>
                  </a:tcPr>
                </a:tc>
                <a:tc>
                  <a:txBody>
                    <a:bodyPr/>
                    <a:lstStyle/>
                    <a:p>
                      <a:pPr algn="ctr"/>
                      <a:r>
                        <a:rPr lang="en-US" dirty="0">
                          <a:solidFill>
                            <a:schemeClr val="tx1"/>
                          </a:solidFill>
                        </a:rPr>
                        <a:t>1,058</a:t>
                      </a:r>
                    </a:p>
                  </a:txBody>
                  <a:tcPr anchor="ctr">
                    <a:solidFill>
                      <a:schemeClr val="accent2">
                        <a:lumMod val="40000"/>
                        <a:lumOff val="60000"/>
                      </a:schemeClr>
                    </a:solidFill>
                  </a:tcPr>
                </a:tc>
                <a:tc>
                  <a:txBody>
                    <a:bodyPr/>
                    <a:lstStyle/>
                    <a:p>
                      <a:pPr algn="ctr"/>
                      <a:r>
                        <a:rPr lang="en-US" dirty="0">
                          <a:solidFill>
                            <a:schemeClr val="tx1"/>
                          </a:solidFill>
                        </a:rPr>
                        <a:t>48.20%</a:t>
                      </a:r>
                    </a:p>
                  </a:txBody>
                  <a:tcPr anchor="ctr">
                    <a:solidFill>
                      <a:schemeClr val="accent2">
                        <a:lumMod val="40000"/>
                        <a:lumOff val="60000"/>
                      </a:schemeClr>
                    </a:solidFill>
                  </a:tcPr>
                </a:tc>
                <a:extLst>
                  <a:ext uri="{0D108BD9-81ED-4DB2-BD59-A6C34878D82A}">
                    <a16:rowId xmlns:a16="http://schemas.microsoft.com/office/drawing/2014/main" val="1767867238"/>
                  </a:ext>
                </a:extLst>
              </a:tr>
            </a:tbl>
          </a:graphicData>
        </a:graphic>
      </p:graphicFrame>
      <p:sp>
        <p:nvSpPr>
          <p:cNvPr id="7" name="Rectangle 6">
            <a:extLst>
              <a:ext uri="{FF2B5EF4-FFF2-40B4-BE49-F238E27FC236}">
                <a16:creationId xmlns:a16="http://schemas.microsoft.com/office/drawing/2014/main" id="{0CD3AFE1-E44D-4981-9A03-36A2E4DA7F48}"/>
              </a:ext>
            </a:extLst>
          </p:cNvPr>
          <p:cNvSpPr/>
          <p:nvPr/>
        </p:nvSpPr>
        <p:spPr>
          <a:xfrm>
            <a:off x="9219223" y="1171436"/>
            <a:ext cx="1743108" cy="5719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Met age criteria (13+)</a:t>
            </a:r>
          </a:p>
        </p:txBody>
      </p:sp>
      <p:cxnSp>
        <p:nvCxnSpPr>
          <p:cNvPr id="8" name="Straight Arrow Connector 7">
            <a:extLst>
              <a:ext uri="{FF2B5EF4-FFF2-40B4-BE49-F238E27FC236}">
                <a16:creationId xmlns:a16="http://schemas.microsoft.com/office/drawing/2014/main" id="{773A1B8B-F2FB-4A6E-8E25-5623D0E9BC2E}"/>
              </a:ext>
            </a:extLst>
          </p:cNvPr>
          <p:cNvCxnSpPr>
            <a:cxnSpLocks/>
            <a:stCxn id="7" idx="2"/>
            <a:endCxn id="21" idx="0"/>
          </p:cNvCxnSpPr>
          <p:nvPr/>
        </p:nvCxnSpPr>
        <p:spPr>
          <a:xfrm flipH="1">
            <a:off x="10089345" y="1743401"/>
            <a:ext cx="1432" cy="18580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0EC9C99-B36E-4222-B03D-D7E79B2EC943}"/>
              </a:ext>
            </a:extLst>
          </p:cNvPr>
          <p:cNvCxnSpPr>
            <a:cxnSpLocks/>
            <a:stCxn id="18" idx="2"/>
            <a:endCxn id="10" idx="0"/>
          </p:cNvCxnSpPr>
          <p:nvPr/>
        </p:nvCxnSpPr>
        <p:spPr>
          <a:xfrm>
            <a:off x="9165562" y="3471672"/>
            <a:ext cx="3420" cy="18284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414D042-A6EB-485D-8CF5-5D53B66C2DDE}"/>
              </a:ext>
            </a:extLst>
          </p:cNvPr>
          <p:cNvSpPr/>
          <p:nvPr/>
        </p:nvSpPr>
        <p:spPr>
          <a:xfrm>
            <a:off x="8285593" y="3654515"/>
            <a:ext cx="1766778" cy="619848"/>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Did not have prior AOD diagnosis</a:t>
            </a:r>
          </a:p>
        </p:txBody>
      </p:sp>
      <p:cxnSp>
        <p:nvCxnSpPr>
          <p:cNvPr id="11" name="Straight Arrow Connector 10">
            <a:extLst>
              <a:ext uri="{FF2B5EF4-FFF2-40B4-BE49-F238E27FC236}">
                <a16:creationId xmlns:a16="http://schemas.microsoft.com/office/drawing/2014/main" id="{6EB587DE-D9D0-4476-BF53-D3E2134101AD}"/>
              </a:ext>
            </a:extLst>
          </p:cNvPr>
          <p:cNvCxnSpPr>
            <a:cxnSpLocks/>
            <a:stCxn id="10" idx="2"/>
            <a:endCxn id="12" idx="0"/>
          </p:cNvCxnSpPr>
          <p:nvPr/>
        </p:nvCxnSpPr>
        <p:spPr>
          <a:xfrm>
            <a:off x="9168982" y="4274363"/>
            <a:ext cx="641" cy="18284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46A050A-D9B0-4786-A2BA-06E79610CC7D}"/>
              </a:ext>
            </a:extLst>
          </p:cNvPr>
          <p:cNvSpPr/>
          <p:nvPr/>
        </p:nvSpPr>
        <p:spPr>
          <a:xfrm>
            <a:off x="8193390" y="4457206"/>
            <a:ext cx="1952465" cy="74795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Had AOD event &gt;=34 days before end of report period</a:t>
            </a:r>
          </a:p>
        </p:txBody>
      </p:sp>
      <p:cxnSp>
        <p:nvCxnSpPr>
          <p:cNvPr id="13" name="Straight Arrow Connector 12">
            <a:extLst>
              <a:ext uri="{FF2B5EF4-FFF2-40B4-BE49-F238E27FC236}">
                <a16:creationId xmlns:a16="http://schemas.microsoft.com/office/drawing/2014/main" id="{C904CBE0-C513-4AFF-ABC8-F56E0FBB1FCD}"/>
              </a:ext>
            </a:extLst>
          </p:cNvPr>
          <p:cNvCxnSpPr>
            <a:cxnSpLocks/>
            <a:stCxn id="12" idx="2"/>
            <a:endCxn id="22" idx="0"/>
          </p:cNvCxnSpPr>
          <p:nvPr/>
        </p:nvCxnSpPr>
        <p:spPr>
          <a:xfrm flipH="1">
            <a:off x="9168982" y="5205158"/>
            <a:ext cx="641" cy="1714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C0B4B2A-978F-4C99-A4BD-2B6629AD9FF4}"/>
              </a:ext>
            </a:extLst>
          </p:cNvPr>
          <p:cNvSpPr/>
          <p:nvPr/>
        </p:nvSpPr>
        <p:spPr>
          <a:xfrm>
            <a:off x="8285593" y="6196270"/>
            <a:ext cx="1766778" cy="612306"/>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In AOD denominator</a:t>
            </a:r>
          </a:p>
        </p:txBody>
      </p:sp>
      <p:sp>
        <p:nvSpPr>
          <p:cNvPr id="15" name="Rectangle 14">
            <a:extLst>
              <a:ext uri="{FF2B5EF4-FFF2-40B4-BE49-F238E27FC236}">
                <a16:creationId xmlns:a16="http://schemas.microsoft.com/office/drawing/2014/main" id="{F1E45936-F7B1-48F5-834C-DCD253B967F0}"/>
              </a:ext>
            </a:extLst>
          </p:cNvPr>
          <p:cNvSpPr/>
          <p:nvPr/>
        </p:nvSpPr>
        <p:spPr>
          <a:xfrm>
            <a:off x="10292209" y="2862053"/>
            <a:ext cx="1791321" cy="6146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Excluded due to enrollment breaks</a:t>
            </a:r>
          </a:p>
        </p:txBody>
      </p:sp>
      <p:sp>
        <p:nvSpPr>
          <p:cNvPr id="16" name="Rectangle 15">
            <a:extLst>
              <a:ext uri="{FF2B5EF4-FFF2-40B4-BE49-F238E27FC236}">
                <a16:creationId xmlns:a16="http://schemas.microsoft.com/office/drawing/2014/main" id="{EC525FBD-7EAA-45C7-A3B8-2A8B6BA73287}"/>
              </a:ext>
            </a:extLst>
          </p:cNvPr>
          <p:cNvSpPr/>
          <p:nvPr/>
        </p:nvSpPr>
        <p:spPr>
          <a:xfrm>
            <a:off x="9219222" y="439879"/>
            <a:ext cx="1743109" cy="554826"/>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Total referred members</a:t>
            </a:r>
          </a:p>
        </p:txBody>
      </p:sp>
      <p:cxnSp>
        <p:nvCxnSpPr>
          <p:cNvPr id="17" name="Straight Arrow Connector 16">
            <a:extLst>
              <a:ext uri="{FF2B5EF4-FFF2-40B4-BE49-F238E27FC236}">
                <a16:creationId xmlns:a16="http://schemas.microsoft.com/office/drawing/2014/main" id="{51F9A8E6-5AB3-4F44-A080-3119954A16D0}"/>
              </a:ext>
            </a:extLst>
          </p:cNvPr>
          <p:cNvCxnSpPr>
            <a:cxnSpLocks/>
            <a:stCxn id="16" idx="2"/>
            <a:endCxn id="7" idx="0"/>
          </p:cNvCxnSpPr>
          <p:nvPr/>
        </p:nvCxnSpPr>
        <p:spPr>
          <a:xfrm>
            <a:off x="10090777" y="994705"/>
            <a:ext cx="0" cy="1767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5B73761-D3CE-4F9D-BE1B-117EE312C56F}"/>
              </a:ext>
            </a:extLst>
          </p:cNvPr>
          <p:cNvSpPr/>
          <p:nvPr/>
        </p:nvSpPr>
        <p:spPr>
          <a:xfrm>
            <a:off x="8285593" y="2857062"/>
            <a:ext cx="1759937" cy="61461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Had qualifying enrollment</a:t>
            </a:r>
          </a:p>
        </p:txBody>
      </p:sp>
      <p:cxnSp>
        <p:nvCxnSpPr>
          <p:cNvPr id="19" name="Straight Arrow Connector 18">
            <a:extLst>
              <a:ext uri="{FF2B5EF4-FFF2-40B4-BE49-F238E27FC236}">
                <a16:creationId xmlns:a16="http://schemas.microsoft.com/office/drawing/2014/main" id="{8431A707-297E-4081-8457-65E69401C211}"/>
              </a:ext>
            </a:extLst>
          </p:cNvPr>
          <p:cNvCxnSpPr>
            <a:cxnSpLocks/>
            <a:endCxn id="18" idx="0"/>
          </p:cNvCxnSpPr>
          <p:nvPr/>
        </p:nvCxnSpPr>
        <p:spPr>
          <a:xfrm flipH="1">
            <a:off x="9165562" y="2773846"/>
            <a:ext cx="1072066" cy="832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BDAA225-2970-40CA-B602-883FEC1917AF}"/>
              </a:ext>
            </a:extLst>
          </p:cNvPr>
          <p:cNvCxnSpPr>
            <a:cxnSpLocks/>
            <a:stCxn id="21" idx="2"/>
            <a:endCxn id="15" idx="0"/>
          </p:cNvCxnSpPr>
          <p:nvPr/>
        </p:nvCxnSpPr>
        <p:spPr>
          <a:xfrm>
            <a:off x="10089345" y="2773846"/>
            <a:ext cx="1098525" cy="882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045F7642-6000-4785-B808-11B9AC5B6F81}"/>
              </a:ext>
            </a:extLst>
          </p:cNvPr>
          <p:cNvSpPr/>
          <p:nvPr/>
        </p:nvSpPr>
        <p:spPr>
          <a:xfrm>
            <a:off x="9217790" y="1929203"/>
            <a:ext cx="1743109" cy="844643"/>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Had a qualifying alcohol/drug abuse event</a:t>
            </a:r>
          </a:p>
        </p:txBody>
      </p:sp>
      <p:sp>
        <p:nvSpPr>
          <p:cNvPr id="22" name="Rectangle 21">
            <a:extLst>
              <a:ext uri="{FF2B5EF4-FFF2-40B4-BE49-F238E27FC236}">
                <a16:creationId xmlns:a16="http://schemas.microsoft.com/office/drawing/2014/main" id="{B891F5C5-DF34-4F7E-816C-AE39982854FB}"/>
              </a:ext>
            </a:extLst>
          </p:cNvPr>
          <p:cNvSpPr/>
          <p:nvPr/>
        </p:nvSpPr>
        <p:spPr>
          <a:xfrm>
            <a:off x="8285593" y="5376640"/>
            <a:ext cx="1766778" cy="619848"/>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Did not have hospice services</a:t>
            </a:r>
          </a:p>
        </p:txBody>
      </p:sp>
      <p:cxnSp>
        <p:nvCxnSpPr>
          <p:cNvPr id="23" name="Straight Arrow Connector 22">
            <a:extLst>
              <a:ext uri="{FF2B5EF4-FFF2-40B4-BE49-F238E27FC236}">
                <a16:creationId xmlns:a16="http://schemas.microsoft.com/office/drawing/2014/main" id="{7056BBA3-8F95-4F49-93EE-02F74BF92985}"/>
              </a:ext>
            </a:extLst>
          </p:cNvPr>
          <p:cNvCxnSpPr>
            <a:cxnSpLocks/>
            <a:stCxn id="22" idx="2"/>
            <a:endCxn id="14" idx="0"/>
          </p:cNvCxnSpPr>
          <p:nvPr/>
        </p:nvCxnSpPr>
        <p:spPr>
          <a:xfrm>
            <a:off x="9168982" y="5996488"/>
            <a:ext cx="0" cy="1997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Slide Number Placeholder 3">
            <a:extLst>
              <a:ext uri="{FF2B5EF4-FFF2-40B4-BE49-F238E27FC236}">
                <a16:creationId xmlns:a16="http://schemas.microsoft.com/office/drawing/2014/main" id="{33C77264-22DF-4571-A05E-585D70CE82A5}"/>
              </a:ext>
            </a:extLst>
          </p:cNvPr>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EC6766E-0B6B-411D-998B-903D3E256C42}" type="slidenum">
              <a:rPr lang="en-US" smtClean="0"/>
              <a:pPr/>
              <a:t>16</a:t>
            </a:fld>
            <a:endParaRPr lang="en-US"/>
          </a:p>
        </p:txBody>
      </p:sp>
      <p:sp>
        <p:nvSpPr>
          <p:cNvPr id="3" name="TextBox 2">
            <a:extLst>
              <a:ext uri="{FF2B5EF4-FFF2-40B4-BE49-F238E27FC236}">
                <a16:creationId xmlns:a16="http://schemas.microsoft.com/office/drawing/2014/main" id="{B2051849-5CBF-4E37-8646-60B31E6A451C}"/>
              </a:ext>
            </a:extLst>
          </p:cNvPr>
          <p:cNvSpPr txBox="1"/>
          <p:nvPr/>
        </p:nvSpPr>
        <p:spPr>
          <a:xfrm>
            <a:off x="458781" y="4189495"/>
            <a:ext cx="7029069" cy="2031325"/>
          </a:xfrm>
          <a:prstGeom prst="rect">
            <a:avLst/>
          </a:prstGeom>
          <a:noFill/>
        </p:spPr>
        <p:txBody>
          <a:bodyPr wrap="square" rtlCol="0">
            <a:spAutoFit/>
          </a:bodyPr>
          <a:lstStyle/>
          <a:p>
            <a:r>
              <a:rPr lang="en-US" dirty="0"/>
              <a:t>Estimate assumes:</a:t>
            </a:r>
          </a:p>
          <a:p>
            <a:pPr marL="285750" indent="-285750">
              <a:buFont typeface="Arial" panose="020B0604020202020204" pitchFamily="34" charset="0"/>
              <a:buChar char="•"/>
            </a:pPr>
            <a:r>
              <a:rPr lang="en-US" dirty="0"/>
              <a:t>61.1% of events excluded due to enrollment breaks will qualify under modified criteria</a:t>
            </a:r>
          </a:p>
          <a:p>
            <a:pPr marL="742950" lvl="1" indent="-285750">
              <a:buFont typeface="Arial" panose="020B0604020202020204" pitchFamily="34" charset="0"/>
              <a:buChar char="•"/>
            </a:pPr>
            <a:r>
              <a:rPr lang="en-US" dirty="0"/>
              <a:t>This is the frequency of members with breaks only in the 60-day lookback period</a:t>
            </a:r>
          </a:p>
          <a:p>
            <a:pPr marL="285750" indent="-285750">
              <a:buFont typeface="Arial" panose="020B0604020202020204" pitchFamily="34" charset="0"/>
              <a:buChar char="•"/>
            </a:pPr>
            <a:r>
              <a:rPr lang="en-US" dirty="0"/>
              <a:t>Likelihood of moving through other algorithm steps (gray boxes) is constant</a:t>
            </a:r>
          </a:p>
        </p:txBody>
      </p:sp>
    </p:spTree>
    <p:extLst>
      <p:ext uri="{BB962C8B-B14F-4D97-AF65-F5344CB8AC3E}">
        <p14:creationId xmlns:p14="http://schemas.microsoft.com/office/powerpoint/2010/main" val="888295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C91A9-B1BF-4AC4-9CD8-DD9ABCFCD965}"/>
              </a:ext>
            </a:extLst>
          </p:cNvPr>
          <p:cNvSpPr>
            <a:spLocks noGrp="1"/>
          </p:cNvSpPr>
          <p:nvPr>
            <p:ph type="title"/>
          </p:nvPr>
        </p:nvSpPr>
        <p:spPr/>
        <p:txBody>
          <a:bodyPr/>
          <a:lstStyle/>
          <a:p>
            <a:r>
              <a:rPr lang="en-US" dirty="0"/>
              <a:t>AOD: Episode Timeline Using Modified Enrollment Criteria</a:t>
            </a:r>
          </a:p>
        </p:txBody>
      </p:sp>
      <p:cxnSp>
        <p:nvCxnSpPr>
          <p:cNvPr id="22" name="Straight Connector 21">
            <a:extLst>
              <a:ext uri="{FF2B5EF4-FFF2-40B4-BE49-F238E27FC236}">
                <a16:creationId xmlns:a16="http://schemas.microsoft.com/office/drawing/2014/main" id="{7215D68F-2B39-409E-8F4E-BF89B72A6E88}"/>
              </a:ext>
            </a:extLst>
          </p:cNvPr>
          <p:cNvCxnSpPr>
            <a:cxnSpLocks/>
          </p:cNvCxnSpPr>
          <p:nvPr/>
        </p:nvCxnSpPr>
        <p:spPr>
          <a:xfrm>
            <a:off x="2797417" y="2274330"/>
            <a:ext cx="7582617" cy="0"/>
          </a:xfrm>
          <a:prstGeom prst="line">
            <a:avLst/>
          </a:prstGeom>
          <a:ln w="38100">
            <a:solidFill>
              <a:schemeClr val="bg1">
                <a:lumMod val="65000"/>
              </a:schemeClr>
            </a:solidFill>
          </a:ln>
        </p:spPr>
        <p:style>
          <a:lnRef idx="3">
            <a:schemeClr val="accent5"/>
          </a:lnRef>
          <a:fillRef idx="0">
            <a:schemeClr val="accent5"/>
          </a:fillRef>
          <a:effectRef idx="2">
            <a:schemeClr val="accent5"/>
          </a:effectRef>
          <a:fontRef idx="minor">
            <a:schemeClr val="tx1"/>
          </a:fontRef>
        </p:style>
      </p:cxnSp>
      <p:sp>
        <p:nvSpPr>
          <p:cNvPr id="23" name="TextBox 22">
            <a:extLst>
              <a:ext uri="{FF2B5EF4-FFF2-40B4-BE49-F238E27FC236}">
                <a16:creationId xmlns:a16="http://schemas.microsoft.com/office/drawing/2014/main" id="{5FBCF722-AE16-4098-870C-5C837F0C35E3}"/>
              </a:ext>
            </a:extLst>
          </p:cNvPr>
          <p:cNvSpPr txBox="1"/>
          <p:nvPr/>
        </p:nvSpPr>
        <p:spPr>
          <a:xfrm>
            <a:off x="259491" y="2089664"/>
            <a:ext cx="2014152" cy="369332"/>
          </a:xfrm>
          <a:prstGeom prst="rect">
            <a:avLst/>
          </a:prstGeom>
          <a:noFill/>
        </p:spPr>
        <p:txBody>
          <a:bodyPr wrap="square" rtlCol="0">
            <a:spAutoFit/>
          </a:bodyPr>
          <a:lstStyle/>
          <a:p>
            <a:r>
              <a:rPr lang="en-US" dirty="0"/>
              <a:t>Measurement year</a:t>
            </a:r>
          </a:p>
        </p:txBody>
      </p:sp>
      <p:sp>
        <p:nvSpPr>
          <p:cNvPr id="30" name="TextBox 29">
            <a:extLst>
              <a:ext uri="{FF2B5EF4-FFF2-40B4-BE49-F238E27FC236}">
                <a16:creationId xmlns:a16="http://schemas.microsoft.com/office/drawing/2014/main" id="{BBF3A095-B504-4BB1-916A-AC7E1B8E5C5A}"/>
              </a:ext>
            </a:extLst>
          </p:cNvPr>
          <p:cNvSpPr txBox="1"/>
          <p:nvPr/>
        </p:nvSpPr>
        <p:spPr>
          <a:xfrm>
            <a:off x="259491" y="3024425"/>
            <a:ext cx="2141960" cy="369332"/>
          </a:xfrm>
          <a:prstGeom prst="rect">
            <a:avLst/>
          </a:prstGeom>
          <a:noFill/>
        </p:spPr>
        <p:txBody>
          <a:bodyPr wrap="square" rtlCol="0">
            <a:spAutoFit/>
          </a:bodyPr>
          <a:lstStyle/>
          <a:p>
            <a:r>
              <a:rPr lang="en-US" dirty="0"/>
              <a:t>Member enrollment</a:t>
            </a:r>
          </a:p>
        </p:txBody>
      </p:sp>
      <p:sp>
        <p:nvSpPr>
          <p:cNvPr id="31" name="TextBox 30">
            <a:extLst>
              <a:ext uri="{FF2B5EF4-FFF2-40B4-BE49-F238E27FC236}">
                <a16:creationId xmlns:a16="http://schemas.microsoft.com/office/drawing/2014/main" id="{61234757-F1CA-4372-9055-259550252FA9}"/>
              </a:ext>
            </a:extLst>
          </p:cNvPr>
          <p:cNvSpPr txBox="1"/>
          <p:nvPr/>
        </p:nvSpPr>
        <p:spPr>
          <a:xfrm>
            <a:off x="259491" y="3959186"/>
            <a:ext cx="2730844" cy="646331"/>
          </a:xfrm>
          <a:prstGeom prst="rect">
            <a:avLst/>
          </a:prstGeom>
          <a:noFill/>
        </p:spPr>
        <p:txBody>
          <a:bodyPr wrap="square" rtlCol="0">
            <a:spAutoFit/>
          </a:bodyPr>
          <a:lstStyle/>
          <a:p>
            <a:r>
              <a:rPr lang="en-US" dirty="0"/>
              <a:t>Denominator-qualifying visits</a:t>
            </a:r>
          </a:p>
        </p:txBody>
      </p:sp>
      <p:sp>
        <p:nvSpPr>
          <p:cNvPr id="32" name="TextBox 31">
            <a:extLst>
              <a:ext uri="{FF2B5EF4-FFF2-40B4-BE49-F238E27FC236}">
                <a16:creationId xmlns:a16="http://schemas.microsoft.com/office/drawing/2014/main" id="{524F24E8-D6C6-4108-A50B-53EB6739EF6D}"/>
              </a:ext>
            </a:extLst>
          </p:cNvPr>
          <p:cNvSpPr txBox="1"/>
          <p:nvPr/>
        </p:nvSpPr>
        <p:spPr>
          <a:xfrm>
            <a:off x="259491" y="5170946"/>
            <a:ext cx="2832896" cy="369332"/>
          </a:xfrm>
          <a:prstGeom prst="rect">
            <a:avLst/>
          </a:prstGeom>
          <a:noFill/>
        </p:spPr>
        <p:txBody>
          <a:bodyPr wrap="square" rtlCol="0">
            <a:spAutoFit/>
          </a:bodyPr>
          <a:lstStyle/>
          <a:p>
            <a:r>
              <a:rPr lang="en-US" dirty="0"/>
              <a:t>AOD episode (conventional)</a:t>
            </a:r>
          </a:p>
        </p:txBody>
      </p:sp>
      <p:cxnSp>
        <p:nvCxnSpPr>
          <p:cNvPr id="36" name="Straight Connector 35">
            <a:extLst>
              <a:ext uri="{FF2B5EF4-FFF2-40B4-BE49-F238E27FC236}">
                <a16:creationId xmlns:a16="http://schemas.microsoft.com/office/drawing/2014/main" id="{4E5F84A4-AA7D-4090-BCDF-158FC7E2D114}"/>
              </a:ext>
            </a:extLst>
          </p:cNvPr>
          <p:cNvCxnSpPr>
            <a:cxnSpLocks/>
          </p:cNvCxnSpPr>
          <p:nvPr/>
        </p:nvCxnSpPr>
        <p:spPr>
          <a:xfrm flipV="1">
            <a:off x="2797417" y="2089664"/>
            <a:ext cx="0" cy="460053"/>
          </a:xfrm>
          <a:prstGeom prst="line">
            <a:avLst/>
          </a:prstGeom>
          <a:ln w="76200">
            <a:solidFill>
              <a:schemeClr val="bg1">
                <a:lumMod val="65000"/>
              </a:schemeClr>
            </a:solidFill>
          </a:ln>
        </p:spPr>
        <p:style>
          <a:lnRef idx="3">
            <a:schemeClr val="accent5"/>
          </a:lnRef>
          <a:fillRef idx="0">
            <a:schemeClr val="accent5"/>
          </a:fillRef>
          <a:effectRef idx="2">
            <a:schemeClr val="accent5"/>
          </a:effectRef>
          <a:fontRef idx="minor">
            <a:schemeClr val="tx1"/>
          </a:fontRef>
        </p:style>
      </p:cxnSp>
      <p:cxnSp>
        <p:nvCxnSpPr>
          <p:cNvPr id="39" name="Straight Connector 38">
            <a:extLst>
              <a:ext uri="{FF2B5EF4-FFF2-40B4-BE49-F238E27FC236}">
                <a16:creationId xmlns:a16="http://schemas.microsoft.com/office/drawing/2014/main" id="{F62DF2B1-16C2-4A62-A175-A11AAA2D9BF5}"/>
              </a:ext>
            </a:extLst>
          </p:cNvPr>
          <p:cNvCxnSpPr>
            <a:cxnSpLocks/>
          </p:cNvCxnSpPr>
          <p:nvPr/>
        </p:nvCxnSpPr>
        <p:spPr>
          <a:xfrm flipV="1">
            <a:off x="10409537" y="2089664"/>
            <a:ext cx="0" cy="460053"/>
          </a:xfrm>
          <a:prstGeom prst="line">
            <a:avLst/>
          </a:prstGeom>
          <a:ln w="76200">
            <a:solidFill>
              <a:schemeClr val="bg1">
                <a:lumMod val="65000"/>
              </a:schemeClr>
            </a:solidFill>
          </a:ln>
        </p:spPr>
        <p:style>
          <a:lnRef idx="3">
            <a:schemeClr val="accent5"/>
          </a:lnRef>
          <a:fillRef idx="0">
            <a:schemeClr val="accent5"/>
          </a:fillRef>
          <a:effectRef idx="2">
            <a:schemeClr val="accent5"/>
          </a:effectRef>
          <a:fontRef idx="minor">
            <a:schemeClr val="tx1"/>
          </a:fontRef>
        </p:style>
      </p:cxnSp>
      <p:sp>
        <p:nvSpPr>
          <p:cNvPr id="40" name="TextBox 39">
            <a:extLst>
              <a:ext uri="{FF2B5EF4-FFF2-40B4-BE49-F238E27FC236}">
                <a16:creationId xmlns:a16="http://schemas.microsoft.com/office/drawing/2014/main" id="{7C1C778D-5597-4126-A961-004AF39DED67}"/>
              </a:ext>
            </a:extLst>
          </p:cNvPr>
          <p:cNvSpPr txBox="1"/>
          <p:nvPr/>
        </p:nvSpPr>
        <p:spPr>
          <a:xfrm>
            <a:off x="2138186" y="1757874"/>
            <a:ext cx="1318462" cy="369332"/>
          </a:xfrm>
          <a:prstGeom prst="rect">
            <a:avLst/>
          </a:prstGeom>
          <a:noFill/>
        </p:spPr>
        <p:txBody>
          <a:bodyPr wrap="square" rtlCol="0">
            <a:spAutoFit/>
          </a:bodyPr>
          <a:lstStyle/>
          <a:p>
            <a:pPr algn="ctr"/>
            <a:r>
              <a:rPr lang="en-US" dirty="0"/>
              <a:t>Oct 1, 2020</a:t>
            </a:r>
          </a:p>
        </p:txBody>
      </p:sp>
      <p:sp>
        <p:nvSpPr>
          <p:cNvPr id="53" name="TextBox 52">
            <a:extLst>
              <a:ext uri="{FF2B5EF4-FFF2-40B4-BE49-F238E27FC236}">
                <a16:creationId xmlns:a16="http://schemas.microsoft.com/office/drawing/2014/main" id="{F7F88BE1-0E18-4CB2-8399-DCADC8752451}"/>
              </a:ext>
            </a:extLst>
          </p:cNvPr>
          <p:cNvSpPr txBox="1"/>
          <p:nvPr/>
        </p:nvSpPr>
        <p:spPr>
          <a:xfrm>
            <a:off x="9713953" y="1757874"/>
            <a:ext cx="1391167" cy="369332"/>
          </a:xfrm>
          <a:prstGeom prst="rect">
            <a:avLst/>
          </a:prstGeom>
          <a:noFill/>
        </p:spPr>
        <p:txBody>
          <a:bodyPr wrap="square" rtlCol="0">
            <a:spAutoFit/>
          </a:bodyPr>
          <a:lstStyle/>
          <a:p>
            <a:r>
              <a:rPr lang="en-US" dirty="0"/>
              <a:t>Sep 30, 2021</a:t>
            </a:r>
          </a:p>
        </p:txBody>
      </p:sp>
      <p:grpSp>
        <p:nvGrpSpPr>
          <p:cNvPr id="4" name="Group 3">
            <a:extLst>
              <a:ext uri="{FF2B5EF4-FFF2-40B4-BE49-F238E27FC236}">
                <a16:creationId xmlns:a16="http://schemas.microsoft.com/office/drawing/2014/main" id="{B6893913-DB84-418F-94E1-7FA51C43F727}"/>
              </a:ext>
            </a:extLst>
          </p:cNvPr>
          <p:cNvGrpSpPr/>
          <p:nvPr/>
        </p:nvGrpSpPr>
        <p:grpSpPr>
          <a:xfrm>
            <a:off x="2797416" y="2888521"/>
            <a:ext cx="7496988" cy="369332"/>
            <a:chOff x="2797416" y="2768703"/>
            <a:chExt cx="7496988" cy="369332"/>
          </a:xfrm>
        </p:grpSpPr>
        <p:cxnSp>
          <p:nvCxnSpPr>
            <p:cNvPr id="33" name="Straight Connector 32">
              <a:extLst>
                <a:ext uri="{FF2B5EF4-FFF2-40B4-BE49-F238E27FC236}">
                  <a16:creationId xmlns:a16="http://schemas.microsoft.com/office/drawing/2014/main" id="{C28086CF-BC0C-4ACC-848B-775826CD4162}"/>
                </a:ext>
              </a:extLst>
            </p:cNvPr>
            <p:cNvCxnSpPr>
              <a:cxnSpLocks/>
            </p:cNvCxnSpPr>
            <p:nvPr/>
          </p:nvCxnSpPr>
          <p:spPr>
            <a:xfrm>
              <a:off x="2797417" y="3120185"/>
              <a:ext cx="3298583" cy="0"/>
            </a:xfrm>
            <a:prstGeom prst="line">
              <a:avLst/>
            </a:prstGeom>
            <a:ln w="38100">
              <a:solidFill>
                <a:schemeClr val="tx1"/>
              </a:solidFill>
              <a:prstDash val="sysDot"/>
            </a:ln>
          </p:spPr>
          <p:style>
            <a:lnRef idx="3">
              <a:schemeClr val="accent5"/>
            </a:lnRef>
            <a:fillRef idx="0">
              <a:schemeClr val="accent5"/>
            </a:fillRef>
            <a:effectRef idx="2">
              <a:schemeClr val="accent5"/>
            </a:effectRef>
            <a:fontRef idx="minor">
              <a:schemeClr val="tx1"/>
            </a:fontRef>
          </p:style>
        </p:cxnSp>
        <p:cxnSp>
          <p:nvCxnSpPr>
            <p:cNvPr id="34" name="Straight Connector 33">
              <a:extLst>
                <a:ext uri="{FF2B5EF4-FFF2-40B4-BE49-F238E27FC236}">
                  <a16:creationId xmlns:a16="http://schemas.microsoft.com/office/drawing/2014/main" id="{9BFEFD2F-9F60-45EB-973F-6B48835FAEE8}"/>
                </a:ext>
              </a:extLst>
            </p:cNvPr>
            <p:cNvCxnSpPr>
              <a:cxnSpLocks/>
            </p:cNvCxnSpPr>
            <p:nvPr/>
          </p:nvCxnSpPr>
          <p:spPr>
            <a:xfrm>
              <a:off x="6096000" y="3120185"/>
              <a:ext cx="4198404" cy="0"/>
            </a:xfrm>
            <a:prstGeom prst="line">
              <a:avLst/>
            </a:prstGeom>
            <a:ln w="38100">
              <a:solidFill>
                <a:schemeClr val="tx1"/>
              </a:solidFill>
            </a:ln>
          </p:spPr>
          <p:style>
            <a:lnRef idx="3">
              <a:schemeClr val="accent5"/>
            </a:lnRef>
            <a:fillRef idx="0">
              <a:schemeClr val="accent5"/>
            </a:fillRef>
            <a:effectRef idx="2">
              <a:schemeClr val="accent5"/>
            </a:effectRef>
            <a:fontRef idx="minor">
              <a:schemeClr val="tx1"/>
            </a:fontRef>
          </p:style>
        </p:cxnSp>
        <p:sp>
          <p:nvSpPr>
            <p:cNvPr id="54" name="TextBox 53">
              <a:extLst>
                <a:ext uri="{FF2B5EF4-FFF2-40B4-BE49-F238E27FC236}">
                  <a16:creationId xmlns:a16="http://schemas.microsoft.com/office/drawing/2014/main" id="{B499B0A8-512C-42F6-95AA-92EA847411E4}"/>
                </a:ext>
              </a:extLst>
            </p:cNvPr>
            <p:cNvSpPr txBox="1"/>
            <p:nvPr/>
          </p:nvSpPr>
          <p:spPr>
            <a:xfrm>
              <a:off x="2797416" y="2768703"/>
              <a:ext cx="2966775" cy="369332"/>
            </a:xfrm>
            <a:prstGeom prst="rect">
              <a:avLst/>
            </a:prstGeom>
            <a:noFill/>
          </p:spPr>
          <p:txBody>
            <a:bodyPr wrap="square" rtlCol="0">
              <a:spAutoFit/>
            </a:bodyPr>
            <a:lstStyle/>
            <a:p>
              <a:r>
                <a:rPr lang="en-US" dirty="0"/>
                <a:t>Incarcerated, not enrolled</a:t>
              </a:r>
            </a:p>
          </p:txBody>
        </p:sp>
        <p:sp>
          <p:nvSpPr>
            <p:cNvPr id="55" name="TextBox 54">
              <a:extLst>
                <a:ext uri="{FF2B5EF4-FFF2-40B4-BE49-F238E27FC236}">
                  <a16:creationId xmlns:a16="http://schemas.microsoft.com/office/drawing/2014/main" id="{EB227F6A-6672-4DCA-85BA-DD7C63E2E5D6}"/>
                </a:ext>
              </a:extLst>
            </p:cNvPr>
            <p:cNvSpPr txBox="1"/>
            <p:nvPr/>
          </p:nvSpPr>
          <p:spPr>
            <a:xfrm>
              <a:off x="6076802" y="2768703"/>
              <a:ext cx="2141960" cy="369332"/>
            </a:xfrm>
            <a:prstGeom prst="rect">
              <a:avLst/>
            </a:prstGeom>
            <a:noFill/>
          </p:spPr>
          <p:txBody>
            <a:bodyPr wrap="square" rtlCol="0">
              <a:spAutoFit/>
            </a:bodyPr>
            <a:lstStyle/>
            <a:p>
              <a:r>
                <a:rPr lang="en-US" dirty="0"/>
                <a:t>Released, enrolled</a:t>
              </a:r>
            </a:p>
          </p:txBody>
        </p:sp>
      </p:grpSp>
      <p:sp>
        <p:nvSpPr>
          <p:cNvPr id="64" name="TextBox 63">
            <a:extLst>
              <a:ext uri="{FF2B5EF4-FFF2-40B4-BE49-F238E27FC236}">
                <a16:creationId xmlns:a16="http://schemas.microsoft.com/office/drawing/2014/main" id="{B30679AE-ACCC-4781-8842-0465E83E8FA3}"/>
              </a:ext>
            </a:extLst>
          </p:cNvPr>
          <p:cNvSpPr txBox="1"/>
          <p:nvPr/>
        </p:nvSpPr>
        <p:spPr>
          <a:xfrm>
            <a:off x="259491" y="6105705"/>
            <a:ext cx="2832896" cy="369332"/>
          </a:xfrm>
          <a:prstGeom prst="rect">
            <a:avLst/>
          </a:prstGeom>
          <a:noFill/>
        </p:spPr>
        <p:txBody>
          <a:bodyPr wrap="square" rtlCol="0">
            <a:spAutoFit/>
          </a:bodyPr>
          <a:lstStyle/>
          <a:p>
            <a:r>
              <a:rPr lang="en-US" dirty="0"/>
              <a:t>AOD episode (modified)</a:t>
            </a:r>
          </a:p>
        </p:txBody>
      </p:sp>
      <p:grpSp>
        <p:nvGrpSpPr>
          <p:cNvPr id="3" name="Group 2">
            <a:extLst>
              <a:ext uri="{FF2B5EF4-FFF2-40B4-BE49-F238E27FC236}">
                <a16:creationId xmlns:a16="http://schemas.microsoft.com/office/drawing/2014/main" id="{01DDEBE2-9142-43CF-BCBE-2ABA3C0F549F}"/>
              </a:ext>
            </a:extLst>
          </p:cNvPr>
          <p:cNvGrpSpPr/>
          <p:nvPr/>
        </p:nvGrpSpPr>
        <p:grpSpPr>
          <a:xfrm>
            <a:off x="2797417" y="3890691"/>
            <a:ext cx="7496987" cy="506058"/>
            <a:chOff x="2797417" y="3851514"/>
            <a:chExt cx="7496987" cy="506058"/>
          </a:xfrm>
        </p:grpSpPr>
        <p:cxnSp>
          <p:nvCxnSpPr>
            <p:cNvPr id="24" name="Straight Connector 23">
              <a:extLst>
                <a:ext uri="{FF2B5EF4-FFF2-40B4-BE49-F238E27FC236}">
                  <a16:creationId xmlns:a16="http://schemas.microsoft.com/office/drawing/2014/main" id="{60ECB109-AECA-4255-918F-6A33421C7B92}"/>
                </a:ext>
              </a:extLst>
            </p:cNvPr>
            <p:cNvCxnSpPr>
              <a:cxnSpLocks/>
            </p:cNvCxnSpPr>
            <p:nvPr/>
          </p:nvCxnSpPr>
          <p:spPr>
            <a:xfrm flipV="1">
              <a:off x="5164405" y="3851514"/>
              <a:ext cx="0" cy="506058"/>
            </a:xfrm>
            <a:prstGeom prst="line">
              <a:avLst/>
            </a:prstGeom>
            <a:ln w="76200">
              <a:solidFill>
                <a:schemeClr val="accent1"/>
              </a:solidFill>
              <a:prstDash val="sysDot"/>
            </a:ln>
          </p:spPr>
          <p:style>
            <a:lnRef idx="3">
              <a:schemeClr val="accent5"/>
            </a:lnRef>
            <a:fillRef idx="0">
              <a:schemeClr val="accent5"/>
            </a:fillRef>
            <a:effectRef idx="2">
              <a:schemeClr val="accent5"/>
            </a:effectRef>
            <a:fontRef idx="minor">
              <a:schemeClr val="tx1"/>
            </a:fontRef>
          </p:style>
        </p:cxnSp>
        <p:cxnSp>
          <p:nvCxnSpPr>
            <p:cNvPr id="25" name="Straight Connector 24">
              <a:extLst>
                <a:ext uri="{FF2B5EF4-FFF2-40B4-BE49-F238E27FC236}">
                  <a16:creationId xmlns:a16="http://schemas.microsoft.com/office/drawing/2014/main" id="{AE3E01EC-5182-4AC0-B300-25F4DEE48EFC}"/>
                </a:ext>
              </a:extLst>
            </p:cNvPr>
            <p:cNvCxnSpPr>
              <a:cxnSpLocks/>
            </p:cNvCxnSpPr>
            <p:nvPr/>
          </p:nvCxnSpPr>
          <p:spPr>
            <a:xfrm flipV="1">
              <a:off x="6378729" y="3874517"/>
              <a:ext cx="0" cy="460053"/>
            </a:xfrm>
            <a:prstGeom prst="line">
              <a:avLst/>
            </a:prstGeom>
            <a:ln w="76200">
              <a:solidFill>
                <a:schemeClr val="accent1"/>
              </a:solidFill>
            </a:ln>
          </p:spPr>
          <p:style>
            <a:lnRef idx="3">
              <a:schemeClr val="accent5"/>
            </a:lnRef>
            <a:fillRef idx="0">
              <a:schemeClr val="accent5"/>
            </a:fillRef>
            <a:effectRef idx="2">
              <a:schemeClr val="accent5"/>
            </a:effectRef>
            <a:fontRef idx="minor">
              <a:schemeClr val="tx1"/>
            </a:fontRef>
          </p:style>
        </p:cxnSp>
        <p:cxnSp>
          <p:nvCxnSpPr>
            <p:cNvPr id="26" name="Straight Connector 25">
              <a:extLst>
                <a:ext uri="{FF2B5EF4-FFF2-40B4-BE49-F238E27FC236}">
                  <a16:creationId xmlns:a16="http://schemas.microsoft.com/office/drawing/2014/main" id="{3CBD3F37-02C5-4E0F-8EF0-28105867808F}"/>
                </a:ext>
              </a:extLst>
            </p:cNvPr>
            <p:cNvCxnSpPr>
              <a:cxnSpLocks/>
            </p:cNvCxnSpPr>
            <p:nvPr/>
          </p:nvCxnSpPr>
          <p:spPr>
            <a:xfrm flipV="1">
              <a:off x="8638446" y="3874517"/>
              <a:ext cx="0" cy="460053"/>
            </a:xfrm>
            <a:prstGeom prst="line">
              <a:avLst/>
            </a:prstGeom>
            <a:ln w="76200">
              <a:solidFill>
                <a:schemeClr val="accent1"/>
              </a:solidFill>
            </a:ln>
          </p:spPr>
          <p:style>
            <a:lnRef idx="3">
              <a:schemeClr val="accent5"/>
            </a:lnRef>
            <a:fillRef idx="0">
              <a:schemeClr val="accent5"/>
            </a:fillRef>
            <a:effectRef idx="2">
              <a:schemeClr val="accent5"/>
            </a:effectRef>
            <a:fontRef idx="minor">
              <a:schemeClr val="tx1"/>
            </a:fontRef>
          </p:style>
        </p:cxnSp>
        <p:cxnSp>
          <p:nvCxnSpPr>
            <p:cNvPr id="29" name="Straight Connector 28">
              <a:extLst>
                <a:ext uri="{FF2B5EF4-FFF2-40B4-BE49-F238E27FC236}">
                  <a16:creationId xmlns:a16="http://schemas.microsoft.com/office/drawing/2014/main" id="{A4F99AB6-1DD9-4D6C-9EFC-07EF35F73621}"/>
                </a:ext>
              </a:extLst>
            </p:cNvPr>
            <p:cNvCxnSpPr>
              <a:cxnSpLocks/>
            </p:cNvCxnSpPr>
            <p:nvPr/>
          </p:nvCxnSpPr>
          <p:spPr>
            <a:xfrm flipV="1">
              <a:off x="4376158" y="3851514"/>
              <a:ext cx="0" cy="506058"/>
            </a:xfrm>
            <a:prstGeom prst="line">
              <a:avLst/>
            </a:prstGeom>
            <a:ln w="76200">
              <a:solidFill>
                <a:schemeClr val="accent1"/>
              </a:solidFill>
              <a:prstDash val="sysDot"/>
            </a:ln>
          </p:spPr>
          <p:style>
            <a:lnRef idx="3">
              <a:schemeClr val="accent5"/>
            </a:lnRef>
            <a:fillRef idx="0">
              <a:schemeClr val="accent5"/>
            </a:fillRef>
            <a:effectRef idx="2">
              <a:schemeClr val="accent5"/>
            </a:effectRef>
            <a:fontRef idx="minor">
              <a:schemeClr val="tx1"/>
            </a:fontRef>
          </p:style>
        </p:cxnSp>
        <p:cxnSp>
          <p:nvCxnSpPr>
            <p:cNvPr id="56" name="Straight Connector 55">
              <a:extLst>
                <a:ext uri="{FF2B5EF4-FFF2-40B4-BE49-F238E27FC236}">
                  <a16:creationId xmlns:a16="http://schemas.microsoft.com/office/drawing/2014/main" id="{C062D89D-4998-4B6C-BB0D-7DC038CDF930}"/>
                </a:ext>
              </a:extLst>
            </p:cNvPr>
            <p:cNvCxnSpPr>
              <a:cxnSpLocks/>
            </p:cNvCxnSpPr>
            <p:nvPr/>
          </p:nvCxnSpPr>
          <p:spPr>
            <a:xfrm flipV="1">
              <a:off x="9713953" y="3874517"/>
              <a:ext cx="0" cy="460053"/>
            </a:xfrm>
            <a:prstGeom prst="line">
              <a:avLst/>
            </a:prstGeom>
            <a:ln w="76200">
              <a:solidFill>
                <a:schemeClr val="accent1"/>
              </a:solidFill>
            </a:ln>
          </p:spPr>
          <p:style>
            <a:lnRef idx="3">
              <a:schemeClr val="accent5"/>
            </a:lnRef>
            <a:fillRef idx="0">
              <a:schemeClr val="accent5"/>
            </a:fillRef>
            <a:effectRef idx="2">
              <a:schemeClr val="accent5"/>
            </a:effectRef>
            <a:fontRef idx="minor">
              <a:schemeClr val="tx1"/>
            </a:fontRef>
          </p:style>
        </p:cxnSp>
        <p:cxnSp>
          <p:nvCxnSpPr>
            <p:cNvPr id="67" name="Straight Connector 66">
              <a:extLst>
                <a:ext uri="{FF2B5EF4-FFF2-40B4-BE49-F238E27FC236}">
                  <a16:creationId xmlns:a16="http://schemas.microsoft.com/office/drawing/2014/main" id="{DD6B9DAE-DF40-44DD-8A29-98F438E128D0}"/>
                </a:ext>
              </a:extLst>
            </p:cNvPr>
            <p:cNvCxnSpPr>
              <a:cxnSpLocks/>
            </p:cNvCxnSpPr>
            <p:nvPr/>
          </p:nvCxnSpPr>
          <p:spPr>
            <a:xfrm>
              <a:off x="2797417" y="4106489"/>
              <a:ext cx="3298583" cy="0"/>
            </a:xfrm>
            <a:prstGeom prst="line">
              <a:avLst/>
            </a:prstGeom>
            <a:ln w="38100">
              <a:solidFill>
                <a:schemeClr val="accent1"/>
              </a:solidFill>
              <a:prstDash val="sysDot"/>
            </a:ln>
          </p:spPr>
          <p:style>
            <a:lnRef idx="3">
              <a:schemeClr val="accent5"/>
            </a:lnRef>
            <a:fillRef idx="0">
              <a:schemeClr val="accent5"/>
            </a:fillRef>
            <a:effectRef idx="2">
              <a:schemeClr val="accent5"/>
            </a:effectRef>
            <a:fontRef idx="minor">
              <a:schemeClr val="tx1"/>
            </a:fontRef>
          </p:style>
        </p:cxnSp>
        <p:cxnSp>
          <p:nvCxnSpPr>
            <p:cNvPr id="68" name="Straight Connector 67">
              <a:extLst>
                <a:ext uri="{FF2B5EF4-FFF2-40B4-BE49-F238E27FC236}">
                  <a16:creationId xmlns:a16="http://schemas.microsoft.com/office/drawing/2014/main" id="{7938935C-7F54-4D30-B46F-127AEEC0D54B}"/>
                </a:ext>
              </a:extLst>
            </p:cNvPr>
            <p:cNvCxnSpPr>
              <a:cxnSpLocks/>
            </p:cNvCxnSpPr>
            <p:nvPr/>
          </p:nvCxnSpPr>
          <p:spPr>
            <a:xfrm>
              <a:off x="6096000" y="4106489"/>
              <a:ext cx="4198404" cy="0"/>
            </a:xfrm>
            <a:prstGeom prst="line">
              <a:avLst/>
            </a:prstGeom>
            <a:ln w="38100">
              <a:solidFill>
                <a:schemeClr val="accent1"/>
              </a:solidFill>
            </a:ln>
          </p:spPr>
          <p:style>
            <a:lnRef idx="3">
              <a:schemeClr val="accent5"/>
            </a:lnRef>
            <a:fillRef idx="0">
              <a:schemeClr val="accent5"/>
            </a:fillRef>
            <a:effectRef idx="2">
              <a:schemeClr val="accent5"/>
            </a:effectRef>
            <a:fontRef idx="minor">
              <a:schemeClr val="tx1"/>
            </a:fontRef>
          </p:style>
        </p:cxnSp>
      </p:grpSp>
      <p:grpSp>
        <p:nvGrpSpPr>
          <p:cNvPr id="5" name="Group 4">
            <a:extLst>
              <a:ext uri="{FF2B5EF4-FFF2-40B4-BE49-F238E27FC236}">
                <a16:creationId xmlns:a16="http://schemas.microsoft.com/office/drawing/2014/main" id="{7B813AE4-CFB0-4F98-A139-2C268AA513DB}"/>
              </a:ext>
            </a:extLst>
          </p:cNvPr>
          <p:cNvGrpSpPr/>
          <p:nvPr/>
        </p:nvGrpSpPr>
        <p:grpSpPr>
          <a:xfrm>
            <a:off x="4836405" y="4712088"/>
            <a:ext cx="5649417" cy="798938"/>
            <a:chOff x="4836405" y="4451212"/>
            <a:chExt cx="5649417" cy="798938"/>
          </a:xfrm>
        </p:grpSpPr>
        <p:sp>
          <p:nvSpPr>
            <p:cNvPr id="20" name="TextBox 19">
              <a:extLst>
                <a:ext uri="{FF2B5EF4-FFF2-40B4-BE49-F238E27FC236}">
                  <a16:creationId xmlns:a16="http://schemas.microsoft.com/office/drawing/2014/main" id="{F47D64C3-D874-436C-A2D2-06115AEA377B}"/>
                </a:ext>
              </a:extLst>
            </p:cNvPr>
            <p:cNvSpPr txBox="1"/>
            <p:nvPr/>
          </p:nvSpPr>
          <p:spPr>
            <a:xfrm>
              <a:off x="7651843" y="4451212"/>
              <a:ext cx="2833979" cy="646331"/>
            </a:xfrm>
            <a:prstGeom prst="rect">
              <a:avLst/>
            </a:prstGeom>
            <a:noFill/>
          </p:spPr>
          <p:txBody>
            <a:bodyPr wrap="square" rtlCol="0">
              <a:spAutoFit/>
            </a:bodyPr>
            <a:lstStyle/>
            <a:p>
              <a:r>
                <a:rPr lang="en-US" dirty="0">
                  <a:solidFill>
                    <a:schemeClr val="accent6"/>
                  </a:solidFill>
                </a:rPr>
                <a:t>Follow-up (one visit within 14 days, two within 34 days)</a:t>
              </a:r>
            </a:p>
          </p:txBody>
        </p:sp>
        <p:sp>
          <p:nvSpPr>
            <p:cNvPr id="21" name="TextBox 20">
              <a:extLst>
                <a:ext uri="{FF2B5EF4-FFF2-40B4-BE49-F238E27FC236}">
                  <a16:creationId xmlns:a16="http://schemas.microsoft.com/office/drawing/2014/main" id="{45F632F0-C750-4CBD-9B43-5E762F1547DB}"/>
                </a:ext>
              </a:extLst>
            </p:cNvPr>
            <p:cNvSpPr txBox="1"/>
            <p:nvPr/>
          </p:nvSpPr>
          <p:spPr>
            <a:xfrm>
              <a:off x="4836405" y="4451212"/>
              <a:ext cx="1136304" cy="369332"/>
            </a:xfrm>
            <a:prstGeom prst="rect">
              <a:avLst/>
            </a:prstGeom>
            <a:noFill/>
          </p:spPr>
          <p:txBody>
            <a:bodyPr wrap="square" rtlCol="0">
              <a:spAutoFit/>
            </a:bodyPr>
            <a:lstStyle/>
            <a:p>
              <a:r>
                <a:rPr lang="en-US" dirty="0">
                  <a:solidFill>
                    <a:schemeClr val="accent2"/>
                  </a:solidFill>
                </a:rPr>
                <a:t>Lookback</a:t>
              </a:r>
            </a:p>
          </p:txBody>
        </p:sp>
        <p:cxnSp>
          <p:nvCxnSpPr>
            <p:cNvPr id="28" name="Straight Connector 27">
              <a:extLst>
                <a:ext uri="{FF2B5EF4-FFF2-40B4-BE49-F238E27FC236}">
                  <a16:creationId xmlns:a16="http://schemas.microsoft.com/office/drawing/2014/main" id="{EB9DE022-856C-4FEE-94F4-F0071D8392A2}"/>
                </a:ext>
              </a:extLst>
            </p:cNvPr>
            <p:cNvCxnSpPr>
              <a:cxnSpLocks/>
            </p:cNvCxnSpPr>
            <p:nvPr/>
          </p:nvCxnSpPr>
          <p:spPr>
            <a:xfrm>
              <a:off x="6378729" y="5007424"/>
              <a:ext cx="1266015" cy="12506"/>
            </a:xfrm>
            <a:prstGeom prst="line">
              <a:avLst/>
            </a:prstGeom>
            <a:ln w="57150">
              <a:solidFill>
                <a:schemeClr val="accent6"/>
              </a:solidFill>
            </a:ln>
          </p:spPr>
          <p:style>
            <a:lnRef idx="3">
              <a:schemeClr val="accent5"/>
            </a:lnRef>
            <a:fillRef idx="0">
              <a:schemeClr val="accent5"/>
            </a:fillRef>
            <a:effectRef idx="2">
              <a:schemeClr val="accent5"/>
            </a:effectRef>
            <a:fontRef idx="minor">
              <a:schemeClr val="tx1"/>
            </a:fontRef>
          </p:style>
        </p:cxnSp>
        <p:cxnSp>
          <p:nvCxnSpPr>
            <p:cNvPr id="27" name="Straight Connector 26">
              <a:extLst>
                <a:ext uri="{FF2B5EF4-FFF2-40B4-BE49-F238E27FC236}">
                  <a16:creationId xmlns:a16="http://schemas.microsoft.com/office/drawing/2014/main" id="{99063D3F-C600-463D-A955-8380AFC312CF}"/>
                </a:ext>
              </a:extLst>
            </p:cNvPr>
            <p:cNvCxnSpPr>
              <a:cxnSpLocks/>
            </p:cNvCxnSpPr>
            <p:nvPr/>
          </p:nvCxnSpPr>
          <p:spPr>
            <a:xfrm>
              <a:off x="6075680" y="5007475"/>
              <a:ext cx="305861" cy="0"/>
            </a:xfrm>
            <a:prstGeom prst="line">
              <a:avLst/>
            </a:prstGeom>
            <a:ln w="57150">
              <a:solidFill>
                <a:schemeClr val="accent2"/>
              </a:solidFill>
            </a:ln>
          </p:spPr>
          <p:style>
            <a:lnRef idx="3">
              <a:schemeClr val="accent5"/>
            </a:lnRef>
            <a:fillRef idx="0">
              <a:schemeClr val="accent5"/>
            </a:fillRef>
            <a:effectRef idx="2">
              <a:schemeClr val="accent5"/>
            </a:effectRef>
            <a:fontRef idx="minor">
              <a:schemeClr val="tx1"/>
            </a:fontRef>
          </p:style>
        </p:cxnSp>
        <p:cxnSp>
          <p:nvCxnSpPr>
            <p:cNvPr id="60" name="Straight Connector 59">
              <a:extLst>
                <a:ext uri="{FF2B5EF4-FFF2-40B4-BE49-F238E27FC236}">
                  <a16:creationId xmlns:a16="http://schemas.microsoft.com/office/drawing/2014/main" id="{DE030BDD-F89E-42CA-8341-05CF27743FEE}"/>
                </a:ext>
              </a:extLst>
            </p:cNvPr>
            <p:cNvCxnSpPr>
              <a:cxnSpLocks/>
            </p:cNvCxnSpPr>
            <p:nvPr/>
          </p:nvCxnSpPr>
          <p:spPr>
            <a:xfrm>
              <a:off x="4939377" y="5007475"/>
              <a:ext cx="1136303" cy="0"/>
            </a:xfrm>
            <a:prstGeom prst="line">
              <a:avLst/>
            </a:prstGeom>
            <a:ln w="57150">
              <a:solidFill>
                <a:schemeClr val="accent2"/>
              </a:solidFill>
              <a:prstDash val="sysDot"/>
            </a:ln>
          </p:spPr>
          <p:style>
            <a:lnRef idx="3">
              <a:schemeClr val="accent5"/>
            </a:lnRef>
            <a:fillRef idx="0">
              <a:schemeClr val="accent5"/>
            </a:fillRef>
            <a:effectRef idx="2">
              <a:schemeClr val="accent5"/>
            </a:effectRef>
            <a:fontRef idx="minor">
              <a:schemeClr val="tx1"/>
            </a:fontRef>
          </p:style>
        </p:cxnSp>
        <p:cxnSp>
          <p:nvCxnSpPr>
            <p:cNvPr id="71" name="Straight Connector 70">
              <a:extLst>
                <a:ext uri="{FF2B5EF4-FFF2-40B4-BE49-F238E27FC236}">
                  <a16:creationId xmlns:a16="http://schemas.microsoft.com/office/drawing/2014/main" id="{1E5543B9-1A0E-4C08-9DA8-9F70034C7CD3}"/>
                </a:ext>
              </a:extLst>
            </p:cNvPr>
            <p:cNvCxnSpPr>
              <a:cxnSpLocks/>
            </p:cNvCxnSpPr>
            <p:nvPr/>
          </p:nvCxnSpPr>
          <p:spPr>
            <a:xfrm flipV="1">
              <a:off x="6378729" y="4789903"/>
              <a:ext cx="0" cy="460053"/>
            </a:xfrm>
            <a:prstGeom prst="line">
              <a:avLst/>
            </a:prstGeom>
            <a:ln w="76200">
              <a:solidFill>
                <a:schemeClr val="accent1"/>
              </a:solidFill>
            </a:ln>
          </p:spPr>
          <p:style>
            <a:lnRef idx="3">
              <a:schemeClr val="accent5"/>
            </a:lnRef>
            <a:fillRef idx="0">
              <a:schemeClr val="accent5"/>
            </a:fillRef>
            <a:effectRef idx="2">
              <a:schemeClr val="accent5"/>
            </a:effectRef>
            <a:fontRef idx="minor">
              <a:schemeClr val="tx1"/>
            </a:fontRef>
          </p:style>
        </p:cxnSp>
        <p:cxnSp>
          <p:nvCxnSpPr>
            <p:cNvPr id="35" name="Straight Connector 34">
              <a:extLst>
                <a:ext uri="{FF2B5EF4-FFF2-40B4-BE49-F238E27FC236}">
                  <a16:creationId xmlns:a16="http://schemas.microsoft.com/office/drawing/2014/main" id="{1E67BF73-D6EF-4637-8CC9-6A7EA9AC3FF0}"/>
                </a:ext>
              </a:extLst>
            </p:cNvPr>
            <p:cNvCxnSpPr>
              <a:cxnSpLocks/>
            </p:cNvCxnSpPr>
            <p:nvPr/>
          </p:nvCxnSpPr>
          <p:spPr>
            <a:xfrm flipV="1">
              <a:off x="6703126" y="4787958"/>
              <a:ext cx="0" cy="460053"/>
            </a:xfrm>
            <a:prstGeom prst="line">
              <a:avLst/>
            </a:prstGeom>
            <a:ln w="76200">
              <a:solidFill>
                <a:schemeClr val="accent6"/>
              </a:solidFill>
            </a:ln>
          </p:spPr>
          <p:style>
            <a:lnRef idx="3">
              <a:schemeClr val="accent5"/>
            </a:lnRef>
            <a:fillRef idx="0">
              <a:schemeClr val="accent5"/>
            </a:fillRef>
            <a:effectRef idx="2">
              <a:schemeClr val="accent5"/>
            </a:effectRef>
            <a:fontRef idx="minor">
              <a:schemeClr val="tx1"/>
            </a:fontRef>
          </p:style>
        </p:cxnSp>
        <p:cxnSp>
          <p:nvCxnSpPr>
            <p:cNvPr id="38" name="Straight Connector 37">
              <a:extLst>
                <a:ext uri="{FF2B5EF4-FFF2-40B4-BE49-F238E27FC236}">
                  <a16:creationId xmlns:a16="http://schemas.microsoft.com/office/drawing/2014/main" id="{E1BE97B5-5903-46CF-A4CD-87E1D29598A4}"/>
                </a:ext>
              </a:extLst>
            </p:cNvPr>
            <p:cNvCxnSpPr>
              <a:cxnSpLocks/>
            </p:cNvCxnSpPr>
            <p:nvPr/>
          </p:nvCxnSpPr>
          <p:spPr>
            <a:xfrm flipV="1">
              <a:off x="7199483" y="4790097"/>
              <a:ext cx="0" cy="460053"/>
            </a:xfrm>
            <a:prstGeom prst="line">
              <a:avLst/>
            </a:prstGeom>
            <a:ln w="76200">
              <a:solidFill>
                <a:schemeClr val="accent6"/>
              </a:solidFill>
            </a:ln>
          </p:spPr>
          <p:style>
            <a:lnRef idx="3">
              <a:schemeClr val="accent5"/>
            </a:lnRef>
            <a:fillRef idx="0">
              <a:schemeClr val="accent5"/>
            </a:fillRef>
            <a:effectRef idx="2">
              <a:schemeClr val="accent5"/>
            </a:effectRef>
            <a:fontRef idx="minor">
              <a:schemeClr val="tx1"/>
            </a:fontRef>
          </p:style>
        </p:cxnSp>
        <p:cxnSp>
          <p:nvCxnSpPr>
            <p:cNvPr id="37" name="Straight Connector 36">
              <a:extLst>
                <a:ext uri="{FF2B5EF4-FFF2-40B4-BE49-F238E27FC236}">
                  <a16:creationId xmlns:a16="http://schemas.microsoft.com/office/drawing/2014/main" id="{80D495E8-EC7D-4BD3-B383-7E13481FFDC9}"/>
                </a:ext>
              </a:extLst>
            </p:cNvPr>
            <p:cNvCxnSpPr>
              <a:cxnSpLocks/>
            </p:cNvCxnSpPr>
            <p:nvPr/>
          </p:nvCxnSpPr>
          <p:spPr>
            <a:xfrm flipV="1">
              <a:off x="7425663" y="4790097"/>
              <a:ext cx="0" cy="460053"/>
            </a:xfrm>
            <a:prstGeom prst="line">
              <a:avLst/>
            </a:prstGeom>
            <a:ln w="76200">
              <a:solidFill>
                <a:schemeClr val="accent6"/>
              </a:solidFill>
            </a:ln>
          </p:spPr>
          <p:style>
            <a:lnRef idx="3">
              <a:schemeClr val="accent5"/>
            </a:lnRef>
            <a:fillRef idx="0">
              <a:schemeClr val="accent5"/>
            </a:fillRef>
            <a:effectRef idx="2">
              <a:schemeClr val="accent5"/>
            </a:effectRef>
            <a:fontRef idx="minor">
              <a:schemeClr val="tx1"/>
            </a:fontRef>
          </p:style>
        </p:cxnSp>
      </p:grpSp>
      <p:grpSp>
        <p:nvGrpSpPr>
          <p:cNvPr id="6" name="Group 5">
            <a:extLst>
              <a:ext uri="{FF2B5EF4-FFF2-40B4-BE49-F238E27FC236}">
                <a16:creationId xmlns:a16="http://schemas.microsoft.com/office/drawing/2014/main" id="{01652D82-C284-4225-9333-08DFDA8A4834}"/>
              </a:ext>
            </a:extLst>
          </p:cNvPr>
          <p:cNvGrpSpPr/>
          <p:nvPr/>
        </p:nvGrpSpPr>
        <p:grpSpPr>
          <a:xfrm>
            <a:off x="6378729" y="5765184"/>
            <a:ext cx="3830137" cy="707585"/>
            <a:chOff x="6378729" y="5490311"/>
            <a:chExt cx="3830137" cy="707585"/>
          </a:xfrm>
        </p:grpSpPr>
        <p:sp>
          <p:nvSpPr>
            <p:cNvPr id="61" name="TextBox 60">
              <a:extLst>
                <a:ext uri="{FF2B5EF4-FFF2-40B4-BE49-F238E27FC236}">
                  <a16:creationId xmlns:a16="http://schemas.microsoft.com/office/drawing/2014/main" id="{EF564B80-D450-474A-A92C-C66E25346F0C}"/>
                </a:ext>
              </a:extLst>
            </p:cNvPr>
            <p:cNvSpPr txBox="1"/>
            <p:nvPr/>
          </p:nvSpPr>
          <p:spPr>
            <a:xfrm>
              <a:off x="7482057" y="5490311"/>
              <a:ext cx="2726809" cy="646331"/>
            </a:xfrm>
            <a:prstGeom prst="rect">
              <a:avLst/>
            </a:prstGeom>
            <a:noFill/>
          </p:spPr>
          <p:txBody>
            <a:bodyPr wrap="square" rtlCol="0">
              <a:spAutoFit/>
            </a:bodyPr>
            <a:lstStyle/>
            <a:p>
              <a:r>
                <a:rPr lang="en-US" dirty="0">
                  <a:solidFill>
                    <a:schemeClr val="accent6"/>
                  </a:solidFill>
                </a:rPr>
                <a:t>Follow-up (one visit within 34 days)</a:t>
              </a:r>
            </a:p>
          </p:txBody>
        </p:sp>
        <p:cxnSp>
          <p:nvCxnSpPr>
            <p:cNvPr id="63" name="Straight Connector 62">
              <a:extLst>
                <a:ext uri="{FF2B5EF4-FFF2-40B4-BE49-F238E27FC236}">
                  <a16:creationId xmlns:a16="http://schemas.microsoft.com/office/drawing/2014/main" id="{6D2B5A14-7DF3-4584-AF28-9187463F9323}"/>
                </a:ext>
              </a:extLst>
            </p:cNvPr>
            <p:cNvCxnSpPr>
              <a:cxnSpLocks/>
            </p:cNvCxnSpPr>
            <p:nvPr/>
          </p:nvCxnSpPr>
          <p:spPr>
            <a:xfrm>
              <a:off x="6378729" y="5957528"/>
              <a:ext cx="1046934" cy="10342"/>
            </a:xfrm>
            <a:prstGeom prst="line">
              <a:avLst/>
            </a:prstGeom>
            <a:ln w="57150">
              <a:solidFill>
                <a:schemeClr val="accent6"/>
              </a:solidFill>
            </a:ln>
          </p:spPr>
          <p:style>
            <a:lnRef idx="3">
              <a:schemeClr val="accent5"/>
            </a:lnRef>
            <a:fillRef idx="0">
              <a:schemeClr val="accent5"/>
            </a:fillRef>
            <a:effectRef idx="2">
              <a:schemeClr val="accent5"/>
            </a:effectRef>
            <a:fontRef idx="minor">
              <a:schemeClr val="tx1"/>
            </a:fontRef>
          </p:style>
        </p:cxnSp>
        <p:cxnSp>
          <p:nvCxnSpPr>
            <p:cNvPr id="72" name="Straight Connector 71">
              <a:extLst>
                <a:ext uri="{FF2B5EF4-FFF2-40B4-BE49-F238E27FC236}">
                  <a16:creationId xmlns:a16="http://schemas.microsoft.com/office/drawing/2014/main" id="{70987612-3C0C-47FF-8D35-1601EBB7B98E}"/>
                </a:ext>
              </a:extLst>
            </p:cNvPr>
            <p:cNvCxnSpPr>
              <a:cxnSpLocks/>
            </p:cNvCxnSpPr>
            <p:nvPr/>
          </p:nvCxnSpPr>
          <p:spPr>
            <a:xfrm flipV="1">
              <a:off x="6378729" y="5737843"/>
              <a:ext cx="0" cy="460053"/>
            </a:xfrm>
            <a:prstGeom prst="line">
              <a:avLst/>
            </a:prstGeom>
            <a:ln w="76200">
              <a:solidFill>
                <a:schemeClr val="accent1"/>
              </a:solidFill>
            </a:ln>
          </p:spPr>
          <p:style>
            <a:lnRef idx="3">
              <a:schemeClr val="accent5"/>
            </a:lnRef>
            <a:fillRef idx="0">
              <a:schemeClr val="accent5"/>
            </a:fillRef>
            <a:effectRef idx="2">
              <a:schemeClr val="accent5"/>
            </a:effectRef>
            <a:fontRef idx="minor">
              <a:schemeClr val="tx1"/>
            </a:fontRef>
          </p:style>
        </p:cxnSp>
        <p:cxnSp>
          <p:nvCxnSpPr>
            <p:cNvPr id="41" name="Straight Connector 40">
              <a:extLst>
                <a:ext uri="{FF2B5EF4-FFF2-40B4-BE49-F238E27FC236}">
                  <a16:creationId xmlns:a16="http://schemas.microsoft.com/office/drawing/2014/main" id="{7648EA64-5067-4279-BC3E-4C3E2FFA5126}"/>
                </a:ext>
              </a:extLst>
            </p:cNvPr>
            <p:cNvCxnSpPr>
              <a:cxnSpLocks/>
            </p:cNvCxnSpPr>
            <p:nvPr/>
          </p:nvCxnSpPr>
          <p:spPr>
            <a:xfrm flipV="1">
              <a:off x="7176689" y="5737843"/>
              <a:ext cx="0" cy="460053"/>
            </a:xfrm>
            <a:prstGeom prst="line">
              <a:avLst/>
            </a:prstGeom>
            <a:ln w="76200">
              <a:solidFill>
                <a:schemeClr val="accent6"/>
              </a:solidFill>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3485928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24D6C-0DD3-46D6-A4CF-892E4450A44F}"/>
              </a:ext>
            </a:extLst>
          </p:cNvPr>
          <p:cNvSpPr>
            <a:spLocks noGrp="1"/>
          </p:cNvSpPr>
          <p:nvPr>
            <p:ph type="title"/>
          </p:nvPr>
        </p:nvSpPr>
        <p:spPr>
          <a:xfrm>
            <a:off x="311500" y="365125"/>
            <a:ext cx="8542021" cy="1325563"/>
          </a:xfrm>
        </p:spPr>
        <p:txBody>
          <a:bodyPr>
            <a:normAutofit fontScale="90000"/>
          </a:bodyPr>
          <a:lstStyle/>
          <a:p>
            <a:r>
              <a:rPr lang="en-US" dirty="0"/>
              <a:t>Adult Diabetes Screening (SSD): </a:t>
            </a:r>
            <a:r>
              <a:rPr lang="en-US" sz="4400" dirty="0"/>
              <a:t>Denominator Using HEDIS Enrollment Criteria</a:t>
            </a:r>
            <a:endParaRPr lang="en-US" dirty="0"/>
          </a:p>
        </p:txBody>
      </p:sp>
      <p:sp>
        <p:nvSpPr>
          <p:cNvPr id="6" name="Rectangle 5">
            <a:extLst>
              <a:ext uri="{FF2B5EF4-FFF2-40B4-BE49-F238E27FC236}">
                <a16:creationId xmlns:a16="http://schemas.microsoft.com/office/drawing/2014/main" id="{0C17DAF6-C06B-4193-B02A-7D7ABAF23CB1}"/>
              </a:ext>
            </a:extLst>
          </p:cNvPr>
          <p:cNvSpPr/>
          <p:nvPr/>
        </p:nvSpPr>
        <p:spPr>
          <a:xfrm>
            <a:off x="9046725" y="1178934"/>
            <a:ext cx="1743108" cy="883737"/>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Met age criteria (18-64)</a:t>
            </a:r>
          </a:p>
        </p:txBody>
      </p:sp>
      <p:cxnSp>
        <p:nvCxnSpPr>
          <p:cNvPr id="8" name="Straight Arrow Connector 7">
            <a:extLst>
              <a:ext uri="{FF2B5EF4-FFF2-40B4-BE49-F238E27FC236}">
                <a16:creationId xmlns:a16="http://schemas.microsoft.com/office/drawing/2014/main" id="{6FD370BC-8B75-4764-8116-9E73A0CB9E39}"/>
              </a:ext>
            </a:extLst>
          </p:cNvPr>
          <p:cNvCxnSpPr>
            <a:cxnSpLocks/>
            <a:stCxn id="6" idx="2"/>
            <a:endCxn id="14" idx="0"/>
          </p:cNvCxnSpPr>
          <p:nvPr/>
        </p:nvCxnSpPr>
        <p:spPr>
          <a:xfrm flipH="1">
            <a:off x="8878922" y="2062671"/>
            <a:ext cx="1039357" cy="2389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D6EF0228-5368-489E-9AD5-7C960FC998DA}"/>
              </a:ext>
            </a:extLst>
          </p:cNvPr>
          <p:cNvSpPr/>
          <p:nvPr/>
        </p:nvSpPr>
        <p:spPr>
          <a:xfrm>
            <a:off x="8007367" y="2301661"/>
            <a:ext cx="1743109" cy="579517"/>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Had qualifying enrollment</a:t>
            </a:r>
          </a:p>
        </p:txBody>
      </p:sp>
      <p:cxnSp>
        <p:nvCxnSpPr>
          <p:cNvPr id="15" name="Straight Arrow Connector 14">
            <a:extLst>
              <a:ext uri="{FF2B5EF4-FFF2-40B4-BE49-F238E27FC236}">
                <a16:creationId xmlns:a16="http://schemas.microsoft.com/office/drawing/2014/main" id="{7371B0D3-878C-4125-B864-29040FBD0CBA}"/>
              </a:ext>
            </a:extLst>
          </p:cNvPr>
          <p:cNvCxnSpPr>
            <a:cxnSpLocks/>
            <a:stCxn id="14" idx="2"/>
            <a:endCxn id="27" idx="0"/>
          </p:cNvCxnSpPr>
          <p:nvPr/>
        </p:nvCxnSpPr>
        <p:spPr>
          <a:xfrm>
            <a:off x="8878922" y="2881178"/>
            <a:ext cx="0" cy="21443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076C5DE1-E09F-4031-A2CF-E51D2B52AC31}"/>
              </a:ext>
            </a:extLst>
          </p:cNvPr>
          <p:cNvSpPr/>
          <p:nvPr/>
        </p:nvSpPr>
        <p:spPr>
          <a:xfrm>
            <a:off x="8007367" y="3095615"/>
            <a:ext cx="1743110" cy="87082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Had diagnosis of schizophrenia/ bipolar</a:t>
            </a:r>
          </a:p>
        </p:txBody>
      </p:sp>
      <p:cxnSp>
        <p:nvCxnSpPr>
          <p:cNvPr id="28" name="Straight Arrow Connector 27">
            <a:extLst>
              <a:ext uri="{FF2B5EF4-FFF2-40B4-BE49-F238E27FC236}">
                <a16:creationId xmlns:a16="http://schemas.microsoft.com/office/drawing/2014/main" id="{DEC542A2-AC19-4517-9BCC-D2E91A25DFFC}"/>
              </a:ext>
            </a:extLst>
          </p:cNvPr>
          <p:cNvCxnSpPr>
            <a:cxnSpLocks/>
            <a:stCxn id="27" idx="2"/>
            <a:endCxn id="29" idx="0"/>
          </p:cNvCxnSpPr>
          <p:nvPr/>
        </p:nvCxnSpPr>
        <p:spPr>
          <a:xfrm>
            <a:off x="8878922" y="3966435"/>
            <a:ext cx="689" cy="2030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503C2A33-2FF3-48E7-872C-9B8E5DECF55A}"/>
              </a:ext>
            </a:extLst>
          </p:cNvPr>
          <p:cNvSpPr/>
          <p:nvPr/>
        </p:nvSpPr>
        <p:spPr>
          <a:xfrm>
            <a:off x="8007367" y="4169476"/>
            <a:ext cx="1744487" cy="864426"/>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Did not have diabetes or hospice services</a:t>
            </a:r>
          </a:p>
        </p:txBody>
      </p:sp>
      <p:cxnSp>
        <p:nvCxnSpPr>
          <p:cNvPr id="30" name="Straight Arrow Connector 29">
            <a:extLst>
              <a:ext uri="{FF2B5EF4-FFF2-40B4-BE49-F238E27FC236}">
                <a16:creationId xmlns:a16="http://schemas.microsoft.com/office/drawing/2014/main" id="{EFF96F82-5059-4E11-977E-9E0C3092EF97}"/>
              </a:ext>
            </a:extLst>
          </p:cNvPr>
          <p:cNvCxnSpPr>
            <a:cxnSpLocks/>
            <a:stCxn id="29" idx="2"/>
            <a:endCxn id="31" idx="0"/>
          </p:cNvCxnSpPr>
          <p:nvPr/>
        </p:nvCxnSpPr>
        <p:spPr>
          <a:xfrm>
            <a:off x="8879611" y="5033902"/>
            <a:ext cx="0" cy="2030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40B10E19-2A92-4CDF-8618-C06FD84DEB39}"/>
              </a:ext>
            </a:extLst>
          </p:cNvPr>
          <p:cNvSpPr/>
          <p:nvPr/>
        </p:nvSpPr>
        <p:spPr>
          <a:xfrm>
            <a:off x="8007367" y="5236943"/>
            <a:ext cx="1744487" cy="54098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Had antipsychotic medication</a:t>
            </a:r>
          </a:p>
        </p:txBody>
      </p:sp>
      <p:cxnSp>
        <p:nvCxnSpPr>
          <p:cNvPr id="32" name="Straight Arrow Connector 31">
            <a:extLst>
              <a:ext uri="{FF2B5EF4-FFF2-40B4-BE49-F238E27FC236}">
                <a16:creationId xmlns:a16="http://schemas.microsoft.com/office/drawing/2014/main" id="{F5CE2F15-56D1-412A-AB8E-578A071DC397}"/>
              </a:ext>
            </a:extLst>
          </p:cNvPr>
          <p:cNvCxnSpPr>
            <a:cxnSpLocks/>
            <a:stCxn id="31" idx="2"/>
            <a:endCxn id="38" idx="0"/>
          </p:cNvCxnSpPr>
          <p:nvPr/>
        </p:nvCxnSpPr>
        <p:spPr>
          <a:xfrm>
            <a:off x="8879611" y="5777930"/>
            <a:ext cx="2" cy="2030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03FC5274-7C97-4EC6-93B4-41009157F68D}"/>
              </a:ext>
            </a:extLst>
          </p:cNvPr>
          <p:cNvSpPr/>
          <p:nvPr/>
        </p:nvSpPr>
        <p:spPr>
          <a:xfrm>
            <a:off x="8007370" y="5980971"/>
            <a:ext cx="1744486" cy="521756"/>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In SSD denominator</a:t>
            </a:r>
          </a:p>
        </p:txBody>
      </p:sp>
      <p:sp>
        <p:nvSpPr>
          <p:cNvPr id="42" name="TextBox 41">
            <a:extLst>
              <a:ext uri="{FF2B5EF4-FFF2-40B4-BE49-F238E27FC236}">
                <a16:creationId xmlns:a16="http://schemas.microsoft.com/office/drawing/2014/main" id="{F7159B7D-51C6-440D-AEEB-46AE02C419D8}"/>
              </a:ext>
            </a:extLst>
          </p:cNvPr>
          <p:cNvSpPr txBox="1"/>
          <p:nvPr/>
        </p:nvSpPr>
        <p:spPr>
          <a:xfrm>
            <a:off x="838200" y="4326016"/>
            <a:ext cx="6605200"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Qualifying enrollment: enrolled for the full year, with no more than 1 gap of no longer than 45 days</a:t>
            </a:r>
          </a:p>
        </p:txBody>
      </p:sp>
      <p:sp>
        <p:nvSpPr>
          <p:cNvPr id="101" name="Rectangle 100">
            <a:extLst>
              <a:ext uri="{FF2B5EF4-FFF2-40B4-BE49-F238E27FC236}">
                <a16:creationId xmlns:a16="http://schemas.microsoft.com/office/drawing/2014/main" id="{D6EF0228-5368-489E-9AD5-7C960FC998DA}"/>
              </a:ext>
            </a:extLst>
          </p:cNvPr>
          <p:cNvSpPr/>
          <p:nvPr/>
        </p:nvSpPr>
        <p:spPr>
          <a:xfrm>
            <a:off x="10087376" y="2292409"/>
            <a:ext cx="1791321" cy="6042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Excluded due to enrollment breaks</a:t>
            </a:r>
          </a:p>
        </p:txBody>
      </p:sp>
      <p:graphicFrame>
        <p:nvGraphicFramePr>
          <p:cNvPr id="132" name="Table 131">
            <a:extLst>
              <a:ext uri="{FF2B5EF4-FFF2-40B4-BE49-F238E27FC236}">
                <a16:creationId xmlns:a16="http://schemas.microsoft.com/office/drawing/2014/main" id="{D3C00953-56D0-45AA-AD21-2C13F3440DF5}"/>
              </a:ext>
            </a:extLst>
          </p:cNvPr>
          <p:cNvGraphicFramePr>
            <a:graphicFrameLocks noGrp="1"/>
          </p:cNvGraphicFramePr>
          <p:nvPr>
            <p:extLst>
              <p:ext uri="{D42A27DB-BD31-4B8C-83A1-F6EECF244321}">
                <p14:modId xmlns:p14="http://schemas.microsoft.com/office/powerpoint/2010/main" val="3365471959"/>
              </p:ext>
            </p:extLst>
          </p:nvPr>
        </p:nvGraphicFramePr>
        <p:xfrm>
          <a:off x="742785" y="2591419"/>
          <a:ext cx="6391291" cy="1010920"/>
        </p:xfrm>
        <a:graphic>
          <a:graphicData uri="http://schemas.openxmlformats.org/drawingml/2006/table">
            <a:tbl>
              <a:tblPr firstRow="1" bandRow="1">
                <a:tableStyleId>{5940675A-B579-460E-94D1-54222C63F5DA}</a:tableStyleId>
              </a:tblPr>
              <a:tblGrid>
                <a:gridCol w="1611701">
                  <a:extLst>
                    <a:ext uri="{9D8B030D-6E8A-4147-A177-3AD203B41FA5}">
                      <a16:colId xmlns:a16="http://schemas.microsoft.com/office/drawing/2014/main" val="1396231612"/>
                    </a:ext>
                  </a:extLst>
                </a:gridCol>
                <a:gridCol w="1059164">
                  <a:extLst>
                    <a:ext uri="{9D8B030D-6E8A-4147-A177-3AD203B41FA5}">
                      <a16:colId xmlns:a16="http://schemas.microsoft.com/office/drawing/2014/main" val="959819984"/>
                    </a:ext>
                  </a:extLst>
                </a:gridCol>
                <a:gridCol w="1063482">
                  <a:extLst>
                    <a:ext uri="{9D8B030D-6E8A-4147-A177-3AD203B41FA5}">
                      <a16:colId xmlns:a16="http://schemas.microsoft.com/office/drawing/2014/main" val="2532764375"/>
                    </a:ext>
                  </a:extLst>
                </a:gridCol>
                <a:gridCol w="922771">
                  <a:extLst>
                    <a:ext uri="{9D8B030D-6E8A-4147-A177-3AD203B41FA5}">
                      <a16:colId xmlns:a16="http://schemas.microsoft.com/office/drawing/2014/main" val="2308017276"/>
                    </a:ext>
                  </a:extLst>
                </a:gridCol>
                <a:gridCol w="790832">
                  <a:extLst>
                    <a:ext uri="{9D8B030D-6E8A-4147-A177-3AD203B41FA5}">
                      <a16:colId xmlns:a16="http://schemas.microsoft.com/office/drawing/2014/main" val="1295349598"/>
                    </a:ext>
                  </a:extLst>
                </a:gridCol>
                <a:gridCol w="943341">
                  <a:extLst>
                    <a:ext uri="{9D8B030D-6E8A-4147-A177-3AD203B41FA5}">
                      <a16:colId xmlns:a16="http://schemas.microsoft.com/office/drawing/2014/main" val="1522411656"/>
                    </a:ext>
                  </a:extLst>
                </a:gridCol>
              </a:tblGrid>
              <a:tr h="370840">
                <a:tc>
                  <a:txBody>
                    <a:bodyPr/>
                    <a:lstStyle/>
                    <a:p>
                      <a:pPr algn="ctr"/>
                      <a:r>
                        <a:rPr lang="en-US" dirty="0"/>
                        <a:t>Total referred members</a:t>
                      </a:r>
                    </a:p>
                  </a:txBody>
                  <a:tcPr>
                    <a:lnR w="12700" cap="flat" cmpd="sng" algn="ctr">
                      <a:solidFill>
                        <a:schemeClr val="tx1"/>
                      </a:solidFill>
                      <a:prstDash val="solid"/>
                      <a:round/>
                      <a:headEnd type="none" w="med" len="med"/>
                      <a:tailEnd type="none" w="med" len="med"/>
                    </a:lnR>
                    <a:solidFill>
                      <a:schemeClr val="accent1">
                        <a:lumMod val="40000"/>
                        <a:lumOff val="60000"/>
                      </a:schemeClr>
                    </a:solidFill>
                  </a:tcPr>
                </a:tc>
                <a:tc>
                  <a:txBody>
                    <a:bodyPr/>
                    <a:lstStyle/>
                    <a:p>
                      <a:pPr algn="ctr"/>
                      <a:r>
                        <a:rPr lang="en-US" dirty="0"/>
                        <a:t>Met age criteria</a:t>
                      </a:r>
                    </a:p>
                  </a:txBody>
                  <a:tcPr>
                    <a:lnL w="12700" cap="flat" cmpd="sng" algn="ctr">
                      <a:solidFill>
                        <a:schemeClr val="tx1"/>
                      </a:solidFill>
                      <a:prstDash val="solid"/>
                      <a:round/>
                      <a:headEnd type="none" w="med" len="med"/>
                      <a:tailEnd type="none" w="med" len="med"/>
                    </a:lnL>
                    <a:solidFill>
                      <a:schemeClr val="accent4">
                        <a:lumMod val="40000"/>
                        <a:lumOff val="60000"/>
                      </a:schemeClr>
                    </a:solidFill>
                  </a:tcPr>
                </a:tc>
                <a:tc gridSpan="2">
                  <a:txBody>
                    <a:bodyPr/>
                    <a:lstStyle/>
                    <a:p>
                      <a:pPr algn="ctr"/>
                      <a:r>
                        <a:rPr lang="en-US" dirty="0"/>
                        <a:t>Qualifying enrollment</a:t>
                      </a:r>
                    </a:p>
                  </a:txBody>
                  <a:tcPr>
                    <a:solidFill>
                      <a:schemeClr val="accent6">
                        <a:lumMod val="40000"/>
                        <a:lumOff val="60000"/>
                      </a:schemeClr>
                    </a:solidFill>
                  </a:tcPr>
                </a:tc>
                <a:tc hMerge="1">
                  <a:txBody>
                    <a:bodyPr/>
                    <a:lstStyle/>
                    <a:p>
                      <a:pPr algn="ctr"/>
                      <a:endParaRPr lang="en-US" dirty="0"/>
                    </a:p>
                  </a:txBody>
                  <a:tcPr>
                    <a:solidFill>
                      <a:schemeClr val="accent6">
                        <a:lumMod val="60000"/>
                        <a:lumOff val="40000"/>
                      </a:schemeClr>
                    </a:solidFill>
                  </a:tcPr>
                </a:tc>
                <a:tc gridSpan="2">
                  <a:txBody>
                    <a:bodyPr/>
                    <a:lstStyle/>
                    <a:p>
                      <a:pPr algn="ctr"/>
                      <a:r>
                        <a:rPr lang="en-US" dirty="0"/>
                        <a:t>SSD denominator</a:t>
                      </a:r>
                    </a:p>
                  </a:txBody>
                  <a:tcPr>
                    <a:solidFill>
                      <a:schemeClr val="accent2">
                        <a:lumMod val="40000"/>
                        <a:lumOff val="60000"/>
                      </a:schemeClr>
                    </a:solidFill>
                  </a:tcPr>
                </a:tc>
                <a:tc hMerge="1">
                  <a:txBody>
                    <a:bodyPr/>
                    <a:lstStyle/>
                    <a:p>
                      <a:endParaRPr lang="en-US"/>
                    </a:p>
                  </a:txBody>
                  <a:tcPr/>
                </a:tc>
                <a:extLst>
                  <a:ext uri="{0D108BD9-81ED-4DB2-BD59-A6C34878D82A}">
                    <a16:rowId xmlns:a16="http://schemas.microsoft.com/office/drawing/2014/main" val="281682051"/>
                  </a:ext>
                </a:extLst>
              </a:tr>
              <a:tr h="370840">
                <a:tc>
                  <a:txBody>
                    <a:bodyPr/>
                    <a:lstStyle/>
                    <a:p>
                      <a:pPr algn="ctr"/>
                      <a:r>
                        <a:rPr lang="en-US" dirty="0"/>
                        <a:t>4,569</a:t>
                      </a:r>
                    </a:p>
                  </a:txBody>
                  <a:tcPr>
                    <a:lnR w="12700" cap="flat" cmpd="sng" algn="ctr">
                      <a:solidFill>
                        <a:schemeClr val="tx1"/>
                      </a:solidFill>
                      <a:prstDash val="solid"/>
                      <a:round/>
                      <a:headEnd type="none" w="med" len="med"/>
                      <a:tailEnd type="none" w="med" len="med"/>
                    </a:lnR>
                    <a:solidFill>
                      <a:schemeClr val="accent1">
                        <a:lumMod val="40000"/>
                        <a:lumOff val="60000"/>
                      </a:schemeClr>
                    </a:solidFill>
                  </a:tcPr>
                </a:tc>
                <a:tc>
                  <a:txBody>
                    <a:bodyPr/>
                    <a:lstStyle/>
                    <a:p>
                      <a:pPr algn="ctr"/>
                      <a:r>
                        <a:rPr lang="en-US" dirty="0"/>
                        <a:t>4,222</a:t>
                      </a:r>
                    </a:p>
                  </a:txBody>
                  <a:tcPr>
                    <a:lnL w="12700" cap="flat" cmpd="sng" algn="ctr">
                      <a:solidFill>
                        <a:schemeClr val="tx1"/>
                      </a:solidFill>
                      <a:prstDash val="solid"/>
                      <a:round/>
                      <a:headEnd type="none" w="med" len="med"/>
                      <a:tailEnd type="none" w="med" len="med"/>
                    </a:lnL>
                    <a:solidFill>
                      <a:schemeClr val="accent4">
                        <a:lumMod val="40000"/>
                        <a:lumOff val="60000"/>
                      </a:schemeClr>
                    </a:solidFill>
                  </a:tcPr>
                </a:tc>
                <a:tc>
                  <a:txBody>
                    <a:bodyPr/>
                    <a:lstStyle/>
                    <a:p>
                      <a:pPr algn="ctr"/>
                      <a:r>
                        <a:rPr lang="en-US" dirty="0"/>
                        <a:t>1,999</a:t>
                      </a:r>
                    </a:p>
                  </a:txBody>
                  <a:tcPr>
                    <a:solidFill>
                      <a:schemeClr val="accent6">
                        <a:lumMod val="40000"/>
                        <a:lumOff val="60000"/>
                      </a:schemeClr>
                    </a:solidFill>
                  </a:tcPr>
                </a:tc>
                <a:tc>
                  <a:txBody>
                    <a:bodyPr/>
                    <a:lstStyle/>
                    <a:p>
                      <a:pPr algn="ctr"/>
                      <a:r>
                        <a:rPr lang="en-US" dirty="0"/>
                        <a:t>47.35%</a:t>
                      </a:r>
                    </a:p>
                  </a:txBody>
                  <a:tcPr>
                    <a:solidFill>
                      <a:schemeClr val="accent6">
                        <a:lumMod val="40000"/>
                        <a:lumOff val="60000"/>
                      </a:schemeClr>
                    </a:solidFill>
                  </a:tcPr>
                </a:tc>
                <a:tc>
                  <a:txBody>
                    <a:bodyPr/>
                    <a:lstStyle/>
                    <a:p>
                      <a:pPr algn="ctr"/>
                      <a:r>
                        <a:rPr lang="en-US" dirty="0"/>
                        <a:t>253</a:t>
                      </a:r>
                    </a:p>
                  </a:txBody>
                  <a:tcPr>
                    <a:solidFill>
                      <a:schemeClr val="accent2">
                        <a:lumMod val="40000"/>
                        <a:lumOff val="60000"/>
                      </a:schemeClr>
                    </a:solidFill>
                  </a:tcPr>
                </a:tc>
                <a:tc>
                  <a:txBody>
                    <a:bodyPr/>
                    <a:lstStyle/>
                    <a:p>
                      <a:pPr algn="ctr"/>
                      <a:r>
                        <a:rPr lang="en-US" dirty="0"/>
                        <a:t>12.66%</a:t>
                      </a:r>
                    </a:p>
                  </a:txBody>
                  <a:tcPr>
                    <a:solidFill>
                      <a:schemeClr val="accent2">
                        <a:lumMod val="40000"/>
                        <a:lumOff val="60000"/>
                      </a:schemeClr>
                    </a:solidFill>
                  </a:tcPr>
                </a:tc>
                <a:extLst>
                  <a:ext uri="{0D108BD9-81ED-4DB2-BD59-A6C34878D82A}">
                    <a16:rowId xmlns:a16="http://schemas.microsoft.com/office/drawing/2014/main" val="61525503"/>
                  </a:ext>
                </a:extLst>
              </a:tr>
            </a:tbl>
          </a:graphicData>
        </a:graphic>
      </p:graphicFrame>
      <p:sp>
        <p:nvSpPr>
          <p:cNvPr id="138" name="Rectangle 137">
            <a:extLst>
              <a:ext uri="{FF2B5EF4-FFF2-40B4-BE49-F238E27FC236}">
                <a16:creationId xmlns:a16="http://schemas.microsoft.com/office/drawing/2014/main" id="{D6EF0228-5368-489E-9AD5-7C960FC998DA}"/>
              </a:ext>
            </a:extLst>
          </p:cNvPr>
          <p:cNvSpPr/>
          <p:nvPr/>
        </p:nvSpPr>
        <p:spPr>
          <a:xfrm>
            <a:off x="9046724" y="365729"/>
            <a:ext cx="1743109" cy="604232"/>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Total referred members</a:t>
            </a:r>
          </a:p>
        </p:txBody>
      </p:sp>
      <p:cxnSp>
        <p:nvCxnSpPr>
          <p:cNvPr id="139" name="Straight Arrow Connector 138">
            <a:extLst>
              <a:ext uri="{FF2B5EF4-FFF2-40B4-BE49-F238E27FC236}">
                <a16:creationId xmlns:a16="http://schemas.microsoft.com/office/drawing/2014/main" id="{6FD370BC-8B75-4764-8116-9E73A0CB9E39}"/>
              </a:ext>
            </a:extLst>
          </p:cNvPr>
          <p:cNvCxnSpPr>
            <a:cxnSpLocks/>
            <a:stCxn id="138" idx="2"/>
            <a:endCxn id="6" idx="0"/>
          </p:cNvCxnSpPr>
          <p:nvPr/>
        </p:nvCxnSpPr>
        <p:spPr>
          <a:xfrm>
            <a:off x="9918279" y="969961"/>
            <a:ext cx="0" cy="20897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6FD370BC-8B75-4764-8116-9E73A0CB9E39}"/>
              </a:ext>
            </a:extLst>
          </p:cNvPr>
          <p:cNvCxnSpPr>
            <a:cxnSpLocks/>
            <a:stCxn id="6" idx="2"/>
            <a:endCxn id="101" idx="0"/>
          </p:cNvCxnSpPr>
          <p:nvPr/>
        </p:nvCxnSpPr>
        <p:spPr>
          <a:xfrm>
            <a:off x="9918279" y="2062671"/>
            <a:ext cx="1064758" cy="2297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1EC6766E-0B6B-411D-998B-903D3E256C42}" type="slidenum">
              <a:rPr lang="en-US" smtClean="0"/>
              <a:t>18</a:t>
            </a:fld>
            <a:endParaRPr lang="en-US"/>
          </a:p>
        </p:txBody>
      </p:sp>
    </p:spTree>
    <p:extLst>
      <p:ext uri="{BB962C8B-B14F-4D97-AF65-F5344CB8AC3E}">
        <p14:creationId xmlns:p14="http://schemas.microsoft.com/office/powerpoint/2010/main" val="2998758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7A1CD-6BB5-493A-8176-6299F5770B54}"/>
              </a:ext>
            </a:extLst>
          </p:cNvPr>
          <p:cNvSpPr>
            <a:spLocks noGrp="1"/>
          </p:cNvSpPr>
          <p:nvPr>
            <p:ph type="title"/>
          </p:nvPr>
        </p:nvSpPr>
        <p:spPr/>
        <p:txBody>
          <a:bodyPr/>
          <a:lstStyle/>
          <a:p>
            <a:r>
              <a:rPr lang="en-US" dirty="0"/>
              <a:t>SSD: Concerns with Justice Population</a:t>
            </a:r>
          </a:p>
        </p:txBody>
      </p:sp>
      <p:sp>
        <p:nvSpPr>
          <p:cNvPr id="3" name="Content Placeholder 2">
            <a:extLst>
              <a:ext uri="{FF2B5EF4-FFF2-40B4-BE49-F238E27FC236}">
                <a16:creationId xmlns:a16="http://schemas.microsoft.com/office/drawing/2014/main" id="{53DAB28C-F27D-4BE9-9740-BD91DC4F465E}"/>
              </a:ext>
            </a:extLst>
          </p:cNvPr>
          <p:cNvSpPr>
            <a:spLocks noGrp="1"/>
          </p:cNvSpPr>
          <p:nvPr>
            <p:ph idx="1"/>
          </p:nvPr>
        </p:nvSpPr>
        <p:spPr/>
        <p:txBody>
          <a:bodyPr/>
          <a:lstStyle/>
          <a:p>
            <a:r>
              <a:rPr lang="en-US" dirty="0"/>
              <a:t>Members may have several enrollment breaks throughout the year</a:t>
            </a:r>
          </a:p>
          <a:p>
            <a:pPr lvl="1"/>
            <a:r>
              <a:rPr lang="en-US" dirty="0"/>
              <a:t>Re-incarceration</a:t>
            </a:r>
          </a:p>
          <a:p>
            <a:pPr lvl="1"/>
            <a:r>
              <a:rPr lang="en-US" dirty="0"/>
              <a:t>Movement in/out of state</a:t>
            </a:r>
          </a:p>
          <a:p>
            <a:r>
              <a:rPr lang="en-US" dirty="0"/>
              <a:t>Required number of enrolled days may be too restrictive</a:t>
            </a:r>
          </a:p>
        </p:txBody>
      </p:sp>
    </p:spTree>
    <p:extLst>
      <p:ext uri="{BB962C8B-B14F-4D97-AF65-F5344CB8AC3E}">
        <p14:creationId xmlns:p14="http://schemas.microsoft.com/office/powerpoint/2010/main" val="1026502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C77B8-9D14-403F-8DCD-FA1908EF73EA}"/>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b="1" kern="1200" dirty="0">
                <a:solidFill>
                  <a:schemeClr val="tx1"/>
                </a:solidFill>
                <a:latin typeface="+mj-lt"/>
                <a:ea typeface="+mj-ea"/>
                <a:cs typeface="+mj-cs"/>
              </a:rPr>
              <a:t>Agenda</a:t>
            </a:r>
          </a:p>
        </p:txBody>
      </p:sp>
      <p:sp>
        <p:nvSpPr>
          <p:cNvPr id="10" name="Rectangle 9">
            <a:extLst>
              <a:ext uri="{FF2B5EF4-FFF2-40B4-BE49-F238E27FC236}">
                <a16:creationId xmlns:a16="http://schemas.microsoft.com/office/drawing/2014/main" id="{F170E346-B98B-43A6-A4DA-D36FF63284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5" name="Table 4">
            <a:extLst>
              <a:ext uri="{FF2B5EF4-FFF2-40B4-BE49-F238E27FC236}">
                <a16:creationId xmlns:a16="http://schemas.microsoft.com/office/drawing/2014/main" id="{906A43BB-69C3-42A6-A90F-F9054BBF5B2B}"/>
              </a:ext>
            </a:extLst>
          </p:cNvPr>
          <p:cNvGraphicFramePr>
            <a:graphicFrameLocks noGrp="1"/>
          </p:cNvGraphicFramePr>
          <p:nvPr>
            <p:extLst>
              <p:ext uri="{D42A27DB-BD31-4B8C-83A1-F6EECF244321}">
                <p14:modId xmlns:p14="http://schemas.microsoft.com/office/powerpoint/2010/main" val="1352958264"/>
              </p:ext>
            </p:extLst>
          </p:nvPr>
        </p:nvGraphicFramePr>
        <p:xfrm>
          <a:off x="838200" y="1988330"/>
          <a:ext cx="10515601" cy="2814110"/>
        </p:xfrm>
        <a:graphic>
          <a:graphicData uri="http://schemas.openxmlformats.org/drawingml/2006/table">
            <a:tbl>
              <a:tblPr firstRow="1" bandRow="1">
                <a:tableStyleId>{9D7B26C5-4107-4FEC-AEDC-1716B250A1EF}</a:tableStyleId>
              </a:tblPr>
              <a:tblGrid>
                <a:gridCol w="5205549">
                  <a:extLst>
                    <a:ext uri="{9D8B030D-6E8A-4147-A177-3AD203B41FA5}">
                      <a16:colId xmlns:a16="http://schemas.microsoft.com/office/drawing/2014/main" val="1466280341"/>
                    </a:ext>
                  </a:extLst>
                </a:gridCol>
                <a:gridCol w="1968137">
                  <a:extLst>
                    <a:ext uri="{9D8B030D-6E8A-4147-A177-3AD203B41FA5}">
                      <a16:colId xmlns:a16="http://schemas.microsoft.com/office/drawing/2014/main" val="3465164501"/>
                    </a:ext>
                  </a:extLst>
                </a:gridCol>
                <a:gridCol w="3341915">
                  <a:extLst>
                    <a:ext uri="{9D8B030D-6E8A-4147-A177-3AD203B41FA5}">
                      <a16:colId xmlns:a16="http://schemas.microsoft.com/office/drawing/2014/main" val="1923630934"/>
                    </a:ext>
                  </a:extLst>
                </a:gridCol>
              </a:tblGrid>
              <a:tr h="571990">
                <a:tc>
                  <a:txBody>
                    <a:bodyPr/>
                    <a:lstStyle/>
                    <a:p>
                      <a:r>
                        <a:rPr lang="en-US" sz="2200"/>
                        <a:t>TOPIC</a:t>
                      </a:r>
                    </a:p>
                  </a:txBody>
                  <a:tcPr marL="110268" marR="110268" marT="55134" marB="55134"/>
                </a:tc>
                <a:tc>
                  <a:txBody>
                    <a:bodyPr/>
                    <a:lstStyle/>
                    <a:p>
                      <a:r>
                        <a:rPr lang="en-US" sz="2200" dirty="0"/>
                        <a:t>TIME</a:t>
                      </a:r>
                    </a:p>
                  </a:txBody>
                  <a:tcPr marL="110268" marR="110268" marT="55134" marB="55134"/>
                </a:tc>
                <a:tc>
                  <a:txBody>
                    <a:bodyPr/>
                    <a:lstStyle/>
                    <a:p>
                      <a:r>
                        <a:rPr lang="en-US" sz="2200" dirty="0"/>
                        <a:t>PRESENTER</a:t>
                      </a:r>
                    </a:p>
                  </a:txBody>
                  <a:tcPr marL="110268" marR="110268" marT="55134" marB="55134"/>
                </a:tc>
                <a:extLst>
                  <a:ext uri="{0D108BD9-81ED-4DB2-BD59-A6C34878D82A}">
                    <a16:rowId xmlns:a16="http://schemas.microsoft.com/office/drawing/2014/main" val="580996150"/>
                  </a:ext>
                </a:extLst>
              </a:tr>
              <a:tr h="448424">
                <a:tc>
                  <a:txBody>
                    <a:bodyPr/>
                    <a:lstStyle/>
                    <a:p>
                      <a:r>
                        <a:rPr lang="en-US" sz="1900" dirty="0"/>
                        <a:t>Welcome and Recap</a:t>
                      </a:r>
                    </a:p>
                  </a:txBody>
                  <a:tcPr marL="110268" marR="110268" marT="55134" marB="55134"/>
                </a:tc>
                <a:tc>
                  <a:txBody>
                    <a:bodyPr/>
                    <a:lstStyle/>
                    <a:p>
                      <a:r>
                        <a:rPr lang="en-US" sz="1900" dirty="0"/>
                        <a:t>11:00 – 11:05</a:t>
                      </a:r>
                    </a:p>
                  </a:txBody>
                  <a:tcPr marL="110268" marR="110268" marT="55134" marB="55134"/>
                </a:tc>
                <a:tc>
                  <a:txBody>
                    <a:bodyPr/>
                    <a:lstStyle/>
                    <a:p>
                      <a:r>
                        <a:rPr lang="en-US" sz="1900" dirty="0"/>
                        <a:t>Cameron Adams</a:t>
                      </a:r>
                    </a:p>
                  </a:txBody>
                  <a:tcPr marL="110268" marR="110268" marT="55134" marB="55134"/>
                </a:tc>
                <a:extLst>
                  <a:ext uri="{0D108BD9-81ED-4DB2-BD59-A6C34878D82A}">
                    <a16:rowId xmlns:a16="http://schemas.microsoft.com/office/drawing/2014/main" val="1584949877"/>
                  </a:ext>
                </a:extLst>
              </a:tr>
              <a:tr h="448424">
                <a:tc>
                  <a:txBody>
                    <a:bodyPr/>
                    <a:lstStyle/>
                    <a:p>
                      <a:r>
                        <a:rPr lang="en-US" sz="1900" dirty="0"/>
                        <a:t>General Feedback- NCQA HEDIS Criteria</a:t>
                      </a:r>
                    </a:p>
                  </a:txBody>
                  <a:tcPr marL="110268" marR="110268" marT="55134" marB="55134"/>
                </a:tc>
                <a:tc>
                  <a:txBody>
                    <a:bodyPr/>
                    <a:lstStyle/>
                    <a:p>
                      <a:r>
                        <a:rPr lang="en-US" sz="1900" dirty="0"/>
                        <a:t>11:05 – 11:15</a:t>
                      </a:r>
                    </a:p>
                  </a:txBody>
                  <a:tcPr marL="110268" marR="110268" marT="55134" marB="55134"/>
                </a:tc>
                <a:tc>
                  <a:txBody>
                    <a:bodyPr/>
                    <a:lstStyle/>
                    <a:p>
                      <a:r>
                        <a:rPr lang="en-US" sz="1900" dirty="0"/>
                        <a:t>Cameron Adams</a:t>
                      </a:r>
                    </a:p>
                  </a:txBody>
                  <a:tcPr marL="110268" marR="110268" marT="55134" marB="55134"/>
                </a:tc>
                <a:extLst>
                  <a:ext uri="{0D108BD9-81ED-4DB2-BD59-A6C34878D82A}">
                    <a16:rowId xmlns:a16="http://schemas.microsoft.com/office/drawing/2014/main" val="2876828000"/>
                  </a:ext>
                </a:extLst>
              </a:tr>
              <a:tr h="448424">
                <a:tc>
                  <a:txBody>
                    <a:bodyPr/>
                    <a:lstStyle/>
                    <a:p>
                      <a:r>
                        <a:rPr lang="en-US" sz="1900" dirty="0"/>
                        <a:t>Overview- Criteria Modification Recommendations</a:t>
                      </a:r>
                    </a:p>
                  </a:txBody>
                  <a:tcPr marL="110268" marR="110268" marT="55134" marB="55134" anchor="ctr"/>
                </a:tc>
                <a:tc>
                  <a:txBody>
                    <a:bodyPr/>
                    <a:lstStyle/>
                    <a:p>
                      <a:r>
                        <a:rPr lang="en-US" sz="1900" dirty="0"/>
                        <a:t>11:15 – 11:40</a:t>
                      </a:r>
                    </a:p>
                  </a:txBody>
                  <a:tcPr marL="110268" marR="110268" marT="55134" marB="55134" anchor="ctr"/>
                </a:tc>
                <a:tc>
                  <a:txBody>
                    <a:bodyPr/>
                    <a:lstStyle/>
                    <a:p>
                      <a:r>
                        <a:rPr lang="en-US" sz="1900" dirty="0"/>
                        <a:t>Dr. Neil Robbins</a:t>
                      </a:r>
                    </a:p>
                  </a:txBody>
                  <a:tcPr marL="110268" marR="110268" marT="55134" marB="55134"/>
                </a:tc>
                <a:extLst>
                  <a:ext uri="{0D108BD9-81ED-4DB2-BD59-A6C34878D82A}">
                    <a16:rowId xmlns:a16="http://schemas.microsoft.com/office/drawing/2014/main" val="1851356107"/>
                  </a:ext>
                </a:extLst>
              </a:tr>
              <a:tr h="448424">
                <a:tc>
                  <a:txBody>
                    <a:bodyPr/>
                    <a:lstStyle/>
                    <a:p>
                      <a:r>
                        <a:rPr lang="en-US" sz="1900" dirty="0"/>
                        <a:t>Discussion</a:t>
                      </a:r>
                    </a:p>
                  </a:txBody>
                  <a:tcPr marL="110268" marR="110268" marT="55134" marB="55134"/>
                </a:tc>
                <a:tc>
                  <a:txBody>
                    <a:bodyPr/>
                    <a:lstStyle/>
                    <a:p>
                      <a:r>
                        <a:rPr lang="en-US" sz="1900" dirty="0"/>
                        <a:t>11:40 – 11:55</a:t>
                      </a:r>
                    </a:p>
                  </a:txBody>
                  <a:tcPr marL="110268" marR="110268" marT="55134" marB="55134"/>
                </a:tc>
                <a:tc>
                  <a:txBody>
                    <a:bodyPr/>
                    <a:lstStyle/>
                    <a:p>
                      <a:r>
                        <a:rPr lang="en-US" sz="1900" dirty="0"/>
                        <a:t>Cameron Adams</a:t>
                      </a:r>
                    </a:p>
                  </a:txBody>
                  <a:tcPr marL="110268" marR="110268" marT="55134" marB="55134"/>
                </a:tc>
                <a:extLst>
                  <a:ext uri="{0D108BD9-81ED-4DB2-BD59-A6C34878D82A}">
                    <a16:rowId xmlns:a16="http://schemas.microsoft.com/office/drawing/2014/main" val="3281338279"/>
                  </a:ext>
                </a:extLst>
              </a:tr>
              <a:tr h="448424">
                <a:tc>
                  <a:txBody>
                    <a:bodyPr/>
                    <a:lstStyle/>
                    <a:p>
                      <a:r>
                        <a:rPr lang="en-US" sz="1900" dirty="0"/>
                        <a:t>Next Steps</a:t>
                      </a:r>
                    </a:p>
                  </a:txBody>
                  <a:tcPr marL="110268" marR="110268" marT="55134" marB="5513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900" dirty="0"/>
                        <a:t>11:55 – 12:00</a:t>
                      </a:r>
                    </a:p>
                  </a:txBody>
                  <a:tcPr marL="110268" marR="110268" marT="55134" marB="55134"/>
                </a:tc>
                <a:tc>
                  <a:txBody>
                    <a:bodyPr/>
                    <a:lstStyle/>
                    <a:p>
                      <a:r>
                        <a:rPr lang="en-US" sz="1900" dirty="0"/>
                        <a:t>Cameron Adams</a:t>
                      </a:r>
                    </a:p>
                  </a:txBody>
                  <a:tcPr marL="110268" marR="110268" marT="55134" marB="55134"/>
                </a:tc>
                <a:extLst>
                  <a:ext uri="{0D108BD9-81ED-4DB2-BD59-A6C34878D82A}">
                    <a16:rowId xmlns:a16="http://schemas.microsoft.com/office/drawing/2014/main" val="4214303854"/>
                  </a:ext>
                </a:extLst>
              </a:tr>
            </a:tbl>
          </a:graphicData>
        </a:graphic>
      </p:graphicFrame>
    </p:spTree>
    <p:extLst>
      <p:ext uri="{BB962C8B-B14F-4D97-AF65-F5344CB8AC3E}">
        <p14:creationId xmlns:p14="http://schemas.microsoft.com/office/powerpoint/2010/main" val="433371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23779-6988-492D-B957-F91F8DD144D6}"/>
              </a:ext>
            </a:extLst>
          </p:cNvPr>
          <p:cNvSpPr>
            <a:spLocks noGrp="1"/>
          </p:cNvSpPr>
          <p:nvPr>
            <p:ph type="title"/>
          </p:nvPr>
        </p:nvSpPr>
        <p:spPr/>
        <p:txBody>
          <a:bodyPr/>
          <a:lstStyle/>
          <a:p>
            <a:r>
              <a:rPr lang="en-US" dirty="0"/>
              <a:t>SSD: Enrollment breaks</a:t>
            </a:r>
          </a:p>
        </p:txBody>
      </p:sp>
      <p:sp>
        <p:nvSpPr>
          <p:cNvPr id="3" name="Content Placeholder 2">
            <a:extLst>
              <a:ext uri="{FF2B5EF4-FFF2-40B4-BE49-F238E27FC236}">
                <a16:creationId xmlns:a16="http://schemas.microsoft.com/office/drawing/2014/main" id="{7422B7A5-BAEC-4948-8AD3-27274A717D38}"/>
              </a:ext>
            </a:extLst>
          </p:cNvPr>
          <p:cNvSpPr>
            <a:spLocks noGrp="1"/>
          </p:cNvSpPr>
          <p:nvPr>
            <p:ph idx="1"/>
          </p:nvPr>
        </p:nvSpPr>
        <p:spPr>
          <a:xfrm>
            <a:off x="838200" y="1825625"/>
            <a:ext cx="10515600" cy="4303870"/>
          </a:xfrm>
        </p:spPr>
        <p:txBody>
          <a:bodyPr>
            <a:normAutofit/>
          </a:bodyPr>
          <a:lstStyle/>
          <a:p>
            <a:pPr marL="342900" indent="-342900"/>
            <a:r>
              <a:rPr lang="en-US" dirty="0"/>
              <a:t>Among Justice members excluded from SSD measure evaluation:</a:t>
            </a:r>
          </a:p>
          <a:p>
            <a:pPr marL="800100" lvl="1" indent="-342900"/>
            <a:r>
              <a:rPr lang="en-US" dirty="0"/>
              <a:t>75.60% had 1 break</a:t>
            </a:r>
          </a:p>
          <a:p>
            <a:pPr marL="800100" lvl="1" indent="-342900"/>
            <a:r>
              <a:rPr lang="en-US" dirty="0"/>
              <a:t>18.02% had 2 breaks</a:t>
            </a:r>
          </a:p>
          <a:p>
            <a:pPr marL="800100" lvl="1" indent="-342900"/>
            <a:r>
              <a:rPr lang="en-US" dirty="0"/>
              <a:t>5.02% had 3 breaks</a:t>
            </a:r>
          </a:p>
          <a:p>
            <a:pPr marL="800100" lvl="1" indent="-342900"/>
            <a:r>
              <a:rPr lang="en-US" dirty="0"/>
              <a:t>1.35% had 4-6 breaks</a:t>
            </a:r>
          </a:p>
        </p:txBody>
      </p:sp>
    </p:spTree>
    <p:extLst>
      <p:ext uri="{BB962C8B-B14F-4D97-AF65-F5344CB8AC3E}">
        <p14:creationId xmlns:p14="http://schemas.microsoft.com/office/powerpoint/2010/main" val="36285890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EEB58-0088-4B9F-83F1-5E9F47E07571}"/>
              </a:ext>
            </a:extLst>
          </p:cNvPr>
          <p:cNvSpPr>
            <a:spLocks noGrp="1"/>
          </p:cNvSpPr>
          <p:nvPr>
            <p:ph type="title"/>
          </p:nvPr>
        </p:nvSpPr>
        <p:spPr/>
        <p:txBody>
          <a:bodyPr>
            <a:normAutofit/>
          </a:bodyPr>
          <a:lstStyle/>
          <a:p>
            <a:r>
              <a:rPr lang="en-US" dirty="0"/>
              <a:t>SSD: Number of Enrolled Days for Excluded Members by Provider Organization</a:t>
            </a:r>
          </a:p>
        </p:txBody>
      </p:sp>
      <p:sp>
        <p:nvSpPr>
          <p:cNvPr id="8" name="TextBox 7">
            <a:extLst>
              <a:ext uri="{FF2B5EF4-FFF2-40B4-BE49-F238E27FC236}">
                <a16:creationId xmlns:a16="http://schemas.microsoft.com/office/drawing/2014/main" id="{399FFFAE-A20B-4D6C-AE1C-187886F80255}"/>
              </a:ext>
            </a:extLst>
          </p:cNvPr>
          <p:cNvSpPr txBox="1"/>
          <p:nvPr/>
        </p:nvSpPr>
        <p:spPr>
          <a:xfrm>
            <a:off x="7447281" y="2053620"/>
            <a:ext cx="4510258" cy="2031325"/>
          </a:xfrm>
          <a:prstGeom prst="rect">
            <a:avLst/>
          </a:prstGeom>
          <a:noFill/>
        </p:spPr>
        <p:txBody>
          <a:bodyPr wrap="square" rtlCol="0">
            <a:spAutoFit/>
          </a:bodyPr>
          <a:lstStyle/>
          <a:p>
            <a:pPr marL="285750" indent="-285750">
              <a:buFont typeface="Arial" panose="020B0604020202020204" pitchFamily="34" charset="0"/>
              <a:buChar char="•"/>
            </a:pPr>
            <a:r>
              <a:rPr lang="en-US" dirty="0"/>
              <a:t>Colored lines: provider organizations</a:t>
            </a:r>
          </a:p>
          <a:p>
            <a:pPr marL="285750" indent="-285750">
              <a:buFont typeface="Arial" panose="020B0604020202020204" pitchFamily="34" charset="0"/>
              <a:buChar char="•"/>
            </a:pPr>
            <a:r>
              <a:rPr lang="en-US" dirty="0"/>
              <a:t>Black line: aggregate</a:t>
            </a:r>
          </a:p>
          <a:p>
            <a:pPr marL="285750" indent="-285750">
              <a:buFont typeface="Arial" panose="020B0604020202020204" pitchFamily="34" charset="0"/>
              <a:buChar char="•"/>
            </a:pPr>
            <a:r>
              <a:rPr lang="en-US" dirty="0"/>
              <a:t>Dotted line indicates 180 days</a:t>
            </a:r>
          </a:p>
          <a:p>
            <a:pPr marL="742950" lvl="1" indent="-285750">
              <a:buFont typeface="Arial" panose="020B0604020202020204" pitchFamily="34" charset="0"/>
              <a:buChar char="•"/>
            </a:pPr>
            <a:r>
              <a:rPr lang="en-US" dirty="0"/>
              <a:t>For each organization, at least half of the members excluded due to enrollment were enrolled for at least 180 days</a:t>
            </a:r>
          </a:p>
        </p:txBody>
      </p:sp>
      <p:grpSp>
        <p:nvGrpSpPr>
          <p:cNvPr id="9" name="Group 8">
            <a:extLst>
              <a:ext uri="{FF2B5EF4-FFF2-40B4-BE49-F238E27FC236}">
                <a16:creationId xmlns:a16="http://schemas.microsoft.com/office/drawing/2014/main" id="{16E4FF54-D0F8-4222-84A9-CDE72BA6107A}"/>
              </a:ext>
            </a:extLst>
          </p:cNvPr>
          <p:cNvGrpSpPr/>
          <p:nvPr/>
        </p:nvGrpSpPr>
        <p:grpSpPr>
          <a:xfrm>
            <a:off x="513525" y="1845409"/>
            <a:ext cx="6812870" cy="4023709"/>
            <a:chOff x="513525" y="1845409"/>
            <a:chExt cx="6812870" cy="4023709"/>
          </a:xfrm>
        </p:grpSpPr>
        <p:pic>
          <p:nvPicPr>
            <p:cNvPr id="4" name="Picture 3">
              <a:extLst>
                <a:ext uri="{FF2B5EF4-FFF2-40B4-BE49-F238E27FC236}">
                  <a16:creationId xmlns:a16="http://schemas.microsoft.com/office/drawing/2014/main" id="{484FA8D5-57D1-4424-9878-0BA4D5A52F81}"/>
                </a:ext>
              </a:extLst>
            </p:cNvPr>
            <p:cNvPicPr>
              <a:picLocks noChangeAspect="1"/>
            </p:cNvPicPr>
            <p:nvPr/>
          </p:nvPicPr>
          <p:blipFill>
            <a:blip r:embed="rId3"/>
            <a:stretch>
              <a:fillRect/>
            </a:stretch>
          </p:blipFill>
          <p:spPr>
            <a:xfrm>
              <a:off x="513525" y="1845409"/>
              <a:ext cx="6812870" cy="4023709"/>
            </a:xfrm>
            <a:prstGeom prst="rect">
              <a:avLst/>
            </a:prstGeom>
          </p:spPr>
        </p:pic>
        <p:cxnSp>
          <p:nvCxnSpPr>
            <p:cNvPr id="7" name="Straight Connector 6">
              <a:extLst>
                <a:ext uri="{FF2B5EF4-FFF2-40B4-BE49-F238E27FC236}">
                  <a16:creationId xmlns:a16="http://schemas.microsoft.com/office/drawing/2014/main" id="{ACAA63E5-3D44-4EA4-9B2B-D03B1D624418}"/>
                </a:ext>
              </a:extLst>
            </p:cNvPr>
            <p:cNvCxnSpPr>
              <a:cxnSpLocks/>
            </p:cNvCxnSpPr>
            <p:nvPr/>
          </p:nvCxnSpPr>
          <p:spPr>
            <a:xfrm flipV="1">
              <a:off x="4089529" y="2011680"/>
              <a:ext cx="0" cy="3115906"/>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26914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A50D7-A8FB-4E74-98CC-D3219B2A3243}"/>
              </a:ext>
            </a:extLst>
          </p:cNvPr>
          <p:cNvSpPr>
            <a:spLocks noGrp="1"/>
          </p:cNvSpPr>
          <p:nvPr>
            <p:ph type="title"/>
          </p:nvPr>
        </p:nvSpPr>
        <p:spPr/>
        <p:txBody>
          <a:bodyPr/>
          <a:lstStyle/>
          <a:p>
            <a:r>
              <a:rPr lang="en-US" dirty="0"/>
              <a:t>SSD: Recommendation</a:t>
            </a:r>
          </a:p>
        </p:txBody>
      </p:sp>
      <p:sp>
        <p:nvSpPr>
          <p:cNvPr id="3" name="Content Placeholder 2">
            <a:extLst>
              <a:ext uri="{FF2B5EF4-FFF2-40B4-BE49-F238E27FC236}">
                <a16:creationId xmlns:a16="http://schemas.microsoft.com/office/drawing/2014/main" id="{61B39C5E-8374-405E-AB29-DFA174E2F9AC}"/>
              </a:ext>
            </a:extLst>
          </p:cNvPr>
          <p:cNvSpPr>
            <a:spLocks noGrp="1"/>
          </p:cNvSpPr>
          <p:nvPr>
            <p:ph idx="1"/>
          </p:nvPr>
        </p:nvSpPr>
        <p:spPr/>
        <p:txBody>
          <a:bodyPr/>
          <a:lstStyle/>
          <a:p>
            <a:r>
              <a:rPr lang="en-US" dirty="0"/>
              <a:t>Include members enrolled for at least 180 days during the measurement year, regardless of the number of enrollment breaks</a:t>
            </a:r>
          </a:p>
          <a:p>
            <a:r>
              <a:rPr lang="en-US" dirty="0"/>
              <a:t>Pros</a:t>
            </a:r>
          </a:p>
          <a:p>
            <a:pPr lvl="1"/>
            <a:r>
              <a:rPr lang="en-US" dirty="0"/>
              <a:t>Increased denominator counts due to looser restrictions on enrollment</a:t>
            </a:r>
          </a:p>
          <a:p>
            <a:pPr lvl="1"/>
            <a:r>
              <a:rPr lang="en-US" dirty="0"/>
              <a:t>180 days is near the median number of enrolled days for each organization’s members</a:t>
            </a:r>
          </a:p>
          <a:p>
            <a:r>
              <a:rPr lang="en-US" dirty="0"/>
              <a:t>Con</a:t>
            </a:r>
          </a:p>
          <a:p>
            <a:pPr lvl="1"/>
            <a:r>
              <a:rPr lang="en-US" dirty="0"/>
              <a:t>Less time for providers to perform diabetes screening</a:t>
            </a:r>
          </a:p>
        </p:txBody>
      </p:sp>
    </p:spTree>
    <p:extLst>
      <p:ext uri="{BB962C8B-B14F-4D97-AF65-F5344CB8AC3E}">
        <p14:creationId xmlns:p14="http://schemas.microsoft.com/office/powerpoint/2010/main" val="2254256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24D6C-0DD3-46D6-A4CF-892E4450A44F}"/>
              </a:ext>
            </a:extLst>
          </p:cNvPr>
          <p:cNvSpPr>
            <a:spLocks noGrp="1"/>
          </p:cNvSpPr>
          <p:nvPr>
            <p:ph type="title"/>
          </p:nvPr>
        </p:nvSpPr>
        <p:spPr>
          <a:xfrm>
            <a:off x="311500" y="365125"/>
            <a:ext cx="8542021" cy="1325563"/>
          </a:xfrm>
        </p:spPr>
        <p:txBody>
          <a:bodyPr>
            <a:normAutofit/>
          </a:bodyPr>
          <a:lstStyle/>
          <a:p>
            <a:r>
              <a:rPr lang="en-US" dirty="0"/>
              <a:t>SSD: Denominator Using Modified Enrollment Criteria</a:t>
            </a:r>
          </a:p>
        </p:txBody>
      </p:sp>
      <p:sp>
        <p:nvSpPr>
          <p:cNvPr id="6" name="Rectangle 5">
            <a:extLst>
              <a:ext uri="{FF2B5EF4-FFF2-40B4-BE49-F238E27FC236}">
                <a16:creationId xmlns:a16="http://schemas.microsoft.com/office/drawing/2014/main" id="{0C17DAF6-C06B-4193-B02A-7D7ABAF23CB1}"/>
              </a:ext>
            </a:extLst>
          </p:cNvPr>
          <p:cNvSpPr/>
          <p:nvPr/>
        </p:nvSpPr>
        <p:spPr>
          <a:xfrm>
            <a:off x="9046725" y="1178934"/>
            <a:ext cx="1743108" cy="883737"/>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Met age criteria (18-64)</a:t>
            </a:r>
          </a:p>
        </p:txBody>
      </p:sp>
      <p:cxnSp>
        <p:nvCxnSpPr>
          <p:cNvPr id="8" name="Straight Arrow Connector 7">
            <a:extLst>
              <a:ext uri="{FF2B5EF4-FFF2-40B4-BE49-F238E27FC236}">
                <a16:creationId xmlns:a16="http://schemas.microsoft.com/office/drawing/2014/main" id="{6FD370BC-8B75-4764-8116-9E73A0CB9E39}"/>
              </a:ext>
            </a:extLst>
          </p:cNvPr>
          <p:cNvCxnSpPr>
            <a:cxnSpLocks/>
            <a:stCxn id="6" idx="2"/>
            <a:endCxn id="14" idx="0"/>
          </p:cNvCxnSpPr>
          <p:nvPr/>
        </p:nvCxnSpPr>
        <p:spPr>
          <a:xfrm flipH="1">
            <a:off x="9039563" y="2062671"/>
            <a:ext cx="878716" cy="2389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D6EF0228-5368-489E-9AD5-7C960FC998DA}"/>
              </a:ext>
            </a:extLst>
          </p:cNvPr>
          <p:cNvSpPr/>
          <p:nvPr/>
        </p:nvSpPr>
        <p:spPr>
          <a:xfrm>
            <a:off x="8168008" y="2301661"/>
            <a:ext cx="1743109" cy="579517"/>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Had qualifying enrollment</a:t>
            </a:r>
          </a:p>
        </p:txBody>
      </p:sp>
      <p:cxnSp>
        <p:nvCxnSpPr>
          <p:cNvPr id="15" name="Straight Arrow Connector 14">
            <a:extLst>
              <a:ext uri="{FF2B5EF4-FFF2-40B4-BE49-F238E27FC236}">
                <a16:creationId xmlns:a16="http://schemas.microsoft.com/office/drawing/2014/main" id="{7371B0D3-878C-4125-B864-29040FBD0CBA}"/>
              </a:ext>
            </a:extLst>
          </p:cNvPr>
          <p:cNvCxnSpPr>
            <a:cxnSpLocks/>
            <a:stCxn id="14" idx="2"/>
            <a:endCxn id="27" idx="0"/>
          </p:cNvCxnSpPr>
          <p:nvPr/>
        </p:nvCxnSpPr>
        <p:spPr>
          <a:xfrm>
            <a:off x="9039563" y="2881178"/>
            <a:ext cx="0" cy="21443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076C5DE1-E09F-4031-A2CF-E51D2B52AC31}"/>
              </a:ext>
            </a:extLst>
          </p:cNvPr>
          <p:cNvSpPr/>
          <p:nvPr/>
        </p:nvSpPr>
        <p:spPr>
          <a:xfrm>
            <a:off x="8168008" y="3095615"/>
            <a:ext cx="1743110" cy="87082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Had diagnosis of schizophrenia/ bipolar</a:t>
            </a:r>
          </a:p>
        </p:txBody>
      </p:sp>
      <p:cxnSp>
        <p:nvCxnSpPr>
          <p:cNvPr id="28" name="Straight Arrow Connector 27">
            <a:extLst>
              <a:ext uri="{FF2B5EF4-FFF2-40B4-BE49-F238E27FC236}">
                <a16:creationId xmlns:a16="http://schemas.microsoft.com/office/drawing/2014/main" id="{DEC542A2-AC19-4517-9BCC-D2E91A25DFFC}"/>
              </a:ext>
            </a:extLst>
          </p:cNvPr>
          <p:cNvCxnSpPr>
            <a:cxnSpLocks/>
            <a:stCxn id="27" idx="2"/>
            <a:endCxn id="29" idx="0"/>
          </p:cNvCxnSpPr>
          <p:nvPr/>
        </p:nvCxnSpPr>
        <p:spPr>
          <a:xfrm>
            <a:off x="9039563" y="3966435"/>
            <a:ext cx="689" cy="2030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503C2A33-2FF3-48E7-872C-9B8E5DECF55A}"/>
              </a:ext>
            </a:extLst>
          </p:cNvPr>
          <p:cNvSpPr/>
          <p:nvPr/>
        </p:nvSpPr>
        <p:spPr>
          <a:xfrm>
            <a:off x="8168008" y="4169476"/>
            <a:ext cx="1744487" cy="864426"/>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Did not have diabetes or hospice services</a:t>
            </a:r>
          </a:p>
        </p:txBody>
      </p:sp>
      <p:cxnSp>
        <p:nvCxnSpPr>
          <p:cNvPr id="30" name="Straight Arrow Connector 29">
            <a:extLst>
              <a:ext uri="{FF2B5EF4-FFF2-40B4-BE49-F238E27FC236}">
                <a16:creationId xmlns:a16="http://schemas.microsoft.com/office/drawing/2014/main" id="{EFF96F82-5059-4E11-977E-9E0C3092EF97}"/>
              </a:ext>
            </a:extLst>
          </p:cNvPr>
          <p:cNvCxnSpPr>
            <a:cxnSpLocks/>
            <a:stCxn id="29" idx="2"/>
            <a:endCxn id="31" idx="0"/>
          </p:cNvCxnSpPr>
          <p:nvPr/>
        </p:nvCxnSpPr>
        <p:spPr>
          <a:xfrm>
            <a:off x="9040252" y="5033902"/>
            <a:ext cx="0" cy="2030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40B10E19-2A92-4CDF-8618-C06FD84DEB39}"/>
              </a:ext>
            </a:extLst>
          </p:cNvPr>
          <p:cNvSpPr/>
          <p:nvPr/>
        </p:nvSpPr>
        <p:spPr>
          <a:xfrm>
            <a:off x="8168008" y="5236943"/>
            <a:ext cx="1744487" cy="54098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Had antipsychotic medication</a:t>
            </a:r>
          </a:p>
        </p:txBody>
      </p:sp>
      <p:cxnSp>
        <p:nvCxnSpPr>
          <p:cNvPr id="32" name="Straight Arrow Connector 31">
            <a:extLst>
              <a:ext uri="{FF2B5EF4-FFF2-40B4-BE49-F238E27FC236}">
                <a16:creationId xmlns:a16="http://schemas.microsoft.com/office/drawing/2014/main" id="{F5CE2F15-56D1-412A-AB8E-578A071DC397}"/>
              </a:ext>
            </a:extLst>
          </p:cNvPr>
          <p:cNvCxnSpPr>
            <a:cxnSpLocks/>
            <a:stCxn id="31" idx="2"/>
            <a:endCxn id="38" idx="0"/>
          </p:cNvCxnSpPr>
          <p:nvPr/>
        </p:nvCxnSpPr>
        <p:spPr>
          <a:xfrm>
            <a:off x="9040252" y="5777930"/>
            <a:ext cx="2" cy="2030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03FC5274-7C97-4EC6-93B4-41009157F68D}"/>
              </a:ext>
            </a:extLst>
          </p:cNvPr>
          <p:cNvSpPr/>
          <p:nvPr/>
        </p:nvSpPr>
        <p:spPr>
          <a:xfrm>
            <a:off x="8168011" y="5980971"/>
            <a:ext cx="1744486" cy="521756"/>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In SSD denominator</a:t>
            </a:r>
          </a:p>
        </p:txBody>
      </p:sp>
      <p:sp>
        <p:nvSpPr>
          <p:cNvPr id="101" name="Rectangle 100">
            <a:extLst>
              <a:ext uri="{FF2B5EF4-FFF2-40B4-BE49-F238E27FC236}">
                <a16:creationId xmlns:a16="http://schemas.microsoft.com/office/drawing/2014/main" id="{D6EF0228-5368-489E-9AD5-7C960FC998DA}"/>
              </a:ext>
            </a:extLst>
          </p:cNvPr>
          <p:cNvSpPr/>
          <p:nvPr/>
        </p:nvSpPr>
        <p:spPr>
          <a:xfrm>
            <a:off x="10087376" y="2292409"/>
            <a:ext cx="1791321" cy="6042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Excluded due to enrollment breaks</a:t>
            </a:r>
          </a:p>
        </p:txBody>
      </p:sp>
      <p:sp>
        <p:nvSpPr>
          <p:cNvPr id="138" name="Rectangle 137">
            <a:extLst>
              <a:ext uri="{FF2B5EF4-FFF2-40B4-BE49-F238E27FC236}">
                <a16:creationId xmlns:a16="http://schemas.microsoft.com/office/drawing/2014/main" id="{D6EF0228-5368-489E-9AD5-7C960FC998DA}"/>
              </a:ext>
            </a:extLst>
          </p:cNvPr>
          <p:cNvSpPr/>
          <p:nvPr/>
        </p:nvSpPr>
        <p:spPr>
          <a:xfrm>
            <a:off x="9046724" y="365729"/>
            <a:ext cx="1743109" cy="604232"/>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Total referred members</a:t>
            </a:r>
          </a:p>
        </p:txBody>
      </p:sp>
      <p:cxnSp>
        <p:nvCxnSpPr>
          <p:cNvPr id="139" name="Straight Arrow Connector 138">
            <a:extLst>
              <a:ext uri="{FF2B5EF4-FFF2-40B4-BE49-F238E27FC236}">
                <a16:creationId xmlns:a16="http://schemas.microsoft.com/office/drawing/2014/main" id="{6FD370BC-8B75-4764-8116-9E73A0CB9E39}"/>
              </a:ext>
            </a:extLst>
          </p:cNvPr>
          <p:cNvCxnSpPr>
            <a:cxnSpLocks/>
            <a:stCxn id="138" idx="2"/>
            <a:endCxn id="6" idx="0"/>
          </p:cNvCxnSpPr>
          <p:nvPr/>
        </p:nvCxnSpPr>
        <p:spPr>
          <a:xfrm>
            <a:off x="9918279" y="969961"/>
            <a:ext cx="0" cy="20897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6FD370BC-8B75-4764-8116-9E73A0CB9E39}"/>
              </a:ext>
            </a:extLst>
          </p:cNvPr>
          <p:cNvCxnSpPr>
            <a:cxnSpLocks/>
            <a:stCxn id="6" idx="2"/>
            <a:endCxn id="101" idx="0"/>
          </p:cNvCxnSpPr>
          <p:nvPr/>
        </p:nvCxnSpPr>
        <p:spPr>
          <a:xfrm>
            <a:off x="9918279" y="2062671"/>
            <a:ext cx="1064758" cy="2297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1EC6766E-0B6B-411D-998B-903D3E256C42}" type="slidenum">
              <a:rPr lang="en-US" smtClean="0"/>
              <a:t>23</a:t>
            </a:fld>
            <a:endParaRPr lang="en-US"/>
          </a:p>
        </p:txBody>
      </p:sp>
      <p:graphicFrame>
        <p:nvGraphicFramePr>
          <p:cNvPr id="21" name="Table 20">
            <a:extLst>
              <a:ext uri="{FF2B5EF4-FFF2-40B4-BE49-F238E27FC236}">
                <a16:creationId xmlns:a16="http://schemas.microsoft.com/office/drawing/2014/main" id="{06B86B66-823F-4C6A-B0D2-342DF2DBEC5D}"/>
              </a:ext>
            </a:extLst>
          </p:cNvPr>
          <p:cNvGraphicFramePr>
            <a:graphicFrameLocks noGrp="1"/>
          </p:cNvGraphicFramePr>
          <p:nvPr>
            <p:extLst>
              <p:ext uri="{D42A27DB-BD31-4B8C-83A1-F6EECF244321}">
                <p14:modId xmlns:p14="http://schemas.microsoft.com/office/powerpoint/2010/main" val="3556680518"/>
              </p:ext>
            </p:extLst>
          </p:nvPr>
        </p:nvGraphicFramePr>
        <p:xfrm>
          <a:off x="108470" y="1776699"/>
          <a:ext cx="7918894" cy="1925320"/>
        </p:xfrm>
        <a:graphic>
          <a:graphicData uri="http://schemas.openxmlformats.org/drawingml/2006/table">
            <a:tbl>
              <a:tblPr firstRow="1" bandRow="1">
                <a:tableStyleId>{5940675A-B579-460E-94D1-54222C63F5DA}</a:tableStyleId>
              </a:tblPr>
              <a:tblGrid>
                <a:gridCol w="1419388">
                  <a:extLst>
                    <a:ext uri="{9D8B030D-6E8A-4147-A177-3AD203B41FA5}">
                      <a16:colId xmlns:a16="http://schemas.microsoft.com/office/drawing/2014/main" val="3651304179"/>
                    </a:ext>
                  </a:extLst>
                </a:gridCol>
                <a:gridCol w="1075762">
                  <a:extLst>
                    <a:ext uri="{9D8B030D-6E8A-4147-A177-3AD203B41FA5}">
                      <a16:colId xmlns:a16="http://schemas.microsoft.com/office/drawing/2014/main" val="1396231612"/>
                    </a:ext>
                  </a:extLst>
                </a:gridCol>
                <a:gridCol w="1674940">
                  <a:extLst>
                    <a:ext uri="{9D8B030D-6E8A-4147-A177-3AD203B41FA5}">
                      <a16:colId xmlns:a16="http://schemas.microsoft.com/office/drawing/2014/main" val="959819984"/>
                    </a:ext>
                  </a:extLst>
                </a:gridCol>
                <a:gridCol w="911278">
                  <a:extLst>
                    <a:ext uri="{9D8B030D-6E8A-4147-A177-3AD203B41FA5}">
                      <a16:colId xmlns:a16="http://schemas.microsoft.com/office/drawing/2014/main" val="2532764375"/>
                    </a:ext>
                  </a:extLst>
                </a:gridCol>
                <a:gridCol w="992513">
                  <a:extLst>
                    <a:ext uri="{9D8B030D-6E8A-4147-A177-3AD203B41FA5}">
                      <a16:colId xmlns:a16="http://schemas.microsoft.com/office/drawing/2014/main" val="2308017276"/>
                    </a:ext>
                  </a:extLst>
                </a:gridCol>
                <a:gridCol w="821633">
                  <a:extLst>
                    <a:ext uri="{9D8B030D-6E8A-4147-A177-3AD203B41FA5}">
                      <a16:colId xmlns:a16="http://schemas.microsoft.com/office/drawing/2014/main" val="1295349598"/>
                    </a:ext>
                  </a:extLst>
                </a:gridCol>
                <a:gridCol w="1023380">
                  <a:extLst>
                    <a:ext uri="{9D8B030D-6E8A-4147-A177-3AD203B41FA5}">
                      <a16:colId xmlns:a16="http://schemas.microsoft.com/office/drawing/2014/main" val="2599324541"/>
                    </a:ext>
                  </a:extLst>
                </a:gridCol>
              </a:tblGrid>
              <a:tr h="370840">
                <a:tc>
                  <a:txBody>
                    <a:bodyPr/>
                    <a:lstStyle/>
                    <a:p>
                      <a:pPr algn="ctr"/>
                      <a:r>
                        <a:rPr lang="en-US" dirty="0"/>
                        <a:t>Enrollment criteria</a:t>
                      </a:r>
                    </a:p>
                  </a:txBody>
                  <a:tcPr anchor="ctr">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dirty="0"/>
                        <a:t>Total referred members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40000"/>
                        <a:lumOff val="60000"/>
                      </a:schemeClr>
                    </a:solidFill>
                  </a:tcPr>
                </a:tc>
                <a:tc>
                  <a:txBody>
                    <a:bodyPr/>
                    <a:lstStyle/>
                    <a:p>
                      <a:pPr algn="ctr"/>
                      <a:r>
                        <a:rPr lang="en-US" dirty="0"/>
                        <a:t>Met age criteria</a:t>
                      </a:r>
                    </a:p>
                  </a:txBody>
                  <a:tcPr anchor="ctr">
                    <a:lnL w="12700" cap="flat" cmpd="sng" algn="ctr">
                      <a:solidFill>
                        <a:schemeClr val="tx1"/>
                      </a:solidFill>
                      <a:prstDash val="solid"/>
                      <a:round/>
                      <a:headEnd type="none" w="med" len="med"/>
                      <a:tailEnd type="none" w="med" len="med"/>
                    </a:lnL>
                    <a:solidFill>
                      <a:schemeClr val="accent4">
                        <a:lumMod val="40000"/>
                        <a:lumOff val="60000"/>
                      </a:schemeClr>
                    </a:solidFill>
                  </a:tcPr>
                </a:tc>
                <a:tc gridSpan="2">
                  <a:txBody>
                    <a:bodyPr/>
                    <a:lstStyle/>
                    <a:p>
                      <a:pPr algn="ctr"/>
                      <a:r>
                        <a:rPr lang="en-US" dirty="0"/>
                        <a:t>Qualifying Enrollment</a:t>
                      </a:r>
                    </a:p>
                  </a:txBody>
                  <a:tcPr anchor="ctr">
                    <a:solidFill>
                      <a:schemeClr val="accent6">
                        <a:lumMod val="40000"/>
                        <a:lumOff val="60000"/>
                      </a:schemeClr>
                    </a:solidFill>
                  </a:tcPr>
                </a:tc>
                <a:tc hMerge="1">
                  <a:txBody>
                    <a:bodyPr/>
                    <a:lstStyle/>
                    <a:p>
                      <a:endParaRPr lang="en-US" dirty="0"/>
                    </a:p>
                  </a:txBody>
                  <a:tcPr/>
                </a:tc>
                <a:tc gridSpan="2">
                  <a:txBody>
                    <a:bodyPr/>
                    <a:lstStyle/>
                    <a:p>
                      <a:pPr algn="ctr"/>
                      <a:r>
                        <a:rPr lang="en-US" dirty="0"/>
                        <a:t>SSD Denominator</a:t>
                      </a:r>
                    </a:p>
                  </a:txBody>
                  <a:tcPr anchor="ctr">
                    <a:solidFill>
                      <a:schemeClr val="accent2">
                        <a:lumMod val="40000"/>
                        <a:lumOff val="60000"/>
                      </a:schemeClr>
                    </a:solidFill>
                  </a:tcPr>
                </a:tc>
                <a:tc hMerge="1">
                  <a:txBody>
                    <a:bodyPr/>
                    <a:lstStyle/>
                    <a:p>
                      <a:endParaRPr lang="en-US"/>
                    </a:p>
                  </a:txBody>
                  <a:tcPr/>
                </a:tc>
                <a:extLst>
                  <a:ext uri="{0D108BD9-81ED-4DB2-BD59-A6C34878D82A}">
                    <a16:rowId xmlns:a16="http://schemas.microsoft.com/office/drawing/2014/main" val="281682051"/>
                  </a:ext>
                </a:extLst>
              </a:tr>
              <a:tr h="370840">
                <a:tc>
                  <a:txBody>
                    <a:bodyPr/>
                    <a:lstStyle/>
                    <a:p>
                      <a:pPr algn="ctr"/>
                      <a:r>
                        <a:rPr lang="en-US" dirty="0"/>
                        <a:t>Conventional</a:t>
                      </a:r>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dirty="0"/>
                        <a:t>4,569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40000"/>
                        <a:lumOff val="60000"/>
                      </a:schemeClr>
                    </a:solidFill>
                  </a:tcPr>
                </a:tc>
                <a:tc>
                  <a:txBody>
                    <a:bodyPr/>
                    <a:lstStyle/>
                    <a:p>
                      <a:pPr algn="ctr"/>
                      <a:r>
                        <a:rPr lang="en-US" dirty="0"/>
                        <a:t>4,222</a:t>
                      </a:r>
                    </a:p>
                  </a:txBody>
                  <a:tcPr>
                    <a:lnL w="12700" cap="flat" cmpd="sng" algn="ctr">
                      <a:solidFill>
                        <a:schemeClr val="tx1"/>
                      </a:solidFill>
                      <a:prstDash val="solid"/>
                      <a:round/>
                      <a:headEnd type="none" w="med" len="med"/>
                      <a:tailEnd type="none" w="med" len="med"/>
                    </a:lnL>
                    <a:solidFill>
                      <a:schemeClr val="accent4">
                        <a:lumMod val="40000"/>
                        <a:lumOff val="60000"/>
                      </a:schemeClr>
                    </a:solidFill>
                  </a:tcPr>
                </a:tc>
                <a:tc>
                  <a:txBody>
                    <a:bodyPr/>
                    <a:lstStyle/>
                    <a:p>
                      <a:pPr algn="ctr"/>
                      <a:r>
                        <a:rPr lang="en-US" dirty="0">
                          <a:solidFill>
                            <a:schemeClr val="tx1"/>
                          </a:solidFill>
                        </a:rPr>
                        <a:t>1,999</a:t>
                      </a:r>
                    </a:p>
                  </a:txBody>
                  <a:tcPr>
                    <a:solidFill>
                      <a:schemeClr val="accent6">
                        <a:lumMod val="40000"/>
                        <a:lumOff val="60000"/>
                      </a:schemeClr>
                    </a:solidFill>
                  </a:tcPr>
                </a:tc>
                <a:tc>
                  <a:txBody>
                    <a:bodyPr/>
                    <a:lstStyle/>
                    <a:p>
                      <a:pPr algn="ctr"/>
                      <a:r>
                        <a:rPr lang="en-US" dirty="0">
                          <a:solidFill>
                            <a:schemeClr val="tx1"/>
                          </a:solidFill>
                        </a:rPr>
                        <a:t>47.35%</a:t>
                      </a:r>
                    </a:p>
                  </a:txBody>
                  <a:tcPr>
                    <a:solidFill>
                      <a:schemeClr val="accent6">
                        <a:lumMod val="40000"/>
                        <a:lumOff val="60000"/>
                      </a:schemeClr>
                    </a:solidFill>
                  </a:tcPr>
                </a:tc>
                <a:tc>
                  <a:txBody>
                    <a:bodyPr/>
                    <a:lstStyle/>
                    <a:p>
                      <a:pPr algn="ctr"/>
                      <a:r>
                        <a:rPr lang="en-US" dirty="0">
                          <a:solidFill>
                            <a:schemeClr val="tx1"/>
                          </a:solidFill>
                        </a:rPr>
                        <a:t>253</a:t>
                      </a:r>
                    </a:p>
                  </a:txBody>
                  <a:tcPr>
                    <a:solidFill>
                      <a:schemeClr val="accent2">
                        <a:lumMod val="40000"/>
                        <a:lumOff val="60000"/>
                      </a:schemeClr>
                    </a:solidFill>
                  </a:tcPr>
                </a:tc>
                <a:tc>
                  <a:txBody>
                    <a:bodyPr/>
                    <a:lstStyle/>
                    <a:p>
                      <a:pPr algn="ctr"/>
                      <a:r>
                        <a:rPr lang="en-US" dirty="0">
                          <a:solidFill>
                            <a:schemeClr val="tx1"/>
                          </a:solidFill>
                        </a:rPr>
                        <a:t>12.66%</a:t>
                      </a:r>
                    </a:p>
                  </a:txBody>
                  <a:tcPr>
                    <a:solidFill>
                      <a:schemeClr val="accent2">
                        <a:lumMod val="40000"/>
                        <a:lumOff val="60000"/>
                      </a:schemeClr>
                    </a:solidFill>
                  </a:tcPr>
                </a:tc>
                <a:extLst>
                  <a:ext uri="{0D108BD9-81ED-4DB2-BD59-A6C34878D82A}">
                    <a16:rowId xmlns:a16="http://schemas.microsoft.com/office/drawing/2014/main" val="3325511626"/>
                  </a:ext>
                </a:extLst>
              </a:tr>
              <a:tr h="370840">
                <a:tc>
                  <a:txBody>
                    <a:bodyPr/>
                    <a:lstStyle/>
                    <a:p>
                      <a:pPr algn="ctr"/>
                      <a:r>
                        <a:rPr lang="en-US" dirty="0"/>
                        <a:t>Modified (estimate)</a:t>
                      </a:r>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dirty="0"/>
                        <a:t>4,569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40000"/>
                        <a:lumOff val="60000"/>
                      </a:schemeClr>
                    </a:solidFill>
                  </a:tcPr>
                </a:tc>
                <a:tc>
                  <a:txBody>
                    <a:bodyPr/>
                    <a:lstStyle/>
                    <a:p>
                      <a:pPr algn="ctr"/>
                      <a:r>
                        <a:rPr lang="en-US" dirty="0"/>
                        <a:t>4,222</a:t>
                      </a:r>
                    </a:p>
                  </a:txBody>
                  <a:tcPr anchor="ctr">
                    <a:lnL w="12700" cap="flat" cmpd="sng" algn="ctr">
                      <a:solidFill>
                        <a:schemeClr val="tx1"/>
                      </a:solidFill>
                      <a:prstDash val="solid"/>
                      <a:round/>
                      <a:headEnd type="none" w="med" len="med"/>
                      <a:tailEnd type="none" w="med" len="med"/>
                    </a:lnL>
                    <a:solidFill>
                      <a:schemeClr val="accent4">
                        <a:lumMod val="40000"/>
                        <a:lumOff val="60000"/>
                      </a:schemeClr>
                    </a:solidFill>
                  </a:tcPr>
                </a:tc>
                <a:tc>
                  <a:txBody>
                    <a:bodyPr/>
                    <a:lstStyle/>
                    <a:p>
                      <a:pPr algn="ctr"/>
                      <a:r>
                        <a:rPr lang="en-US" dirty="0">
                          <a:solidFill>
                            <a:schemeClr val="tx1"/>
                          </a:solidFill>
                        </a:rPr>
                        <a:t>3,258</a:t>
                      </a:r>
                    </a:p>
                  </a:txBody>
                  <a:tcPr anchor="ctr">
                    <a:solidFill>
                      <a:schemeClr val="accent6">
                        <a:lumMod val="40000"/>
                        <a:lumOff val="60000"/>
                      </a:schemeClr>
                    </a:solidFill>
                  </a:tcPr>
                </a:tc>
                <a:tc>
                  <a:txBody>
                    <a:bodyPr/>
                    <a:lstStyle/>
                    <a:p>
                      <a:pPr algn="ctr"/>
                      <a:r>
                        <a:rPr lang="en-US" dirty="0">
                          <a:solidFill>
                            <a:schemeClr val="tx1"/>
                          </a:solidFill>
                        </a:rPr>
                        <a:t>77.17%</a:t>
                      </a:r>
                    </a:p>
                  </a:txBody>
                  <a:tcPr anchor="ctr">
                    <a:solidFill>
                      <a:schemeClr val="accent6">
                        <a:lumMod val="40000"/>
                        <a:lumOff val="60000"/>
                      </a:schemeClr>
                    </a:solidFill>
                  </a:tcPr>
                </a:tc>
                <a:tc>
                  <a:txBody>
                    <a:bodyPr/>
                    <a:lstStyle/>
                    <a:p>
                      <a:pPr algn="ctr"/>
                      <a:r>
                        <a:rPr lang="en-US" dirty="0">
                          <a:solidFill>
                            <a:schemeClr val="tx1"/>
                          </a:solidFill>
                        </a:rPr>
                        <a:t>412</a:t>
                      </a:r>
                    </a:p>
                  </a:txBody>
                  <a:tcPr anchor="ctr">
                    <a:solidFill>
                      <a:schemeClr val="accent2">
                        <a:lumMod val="40000"/>
                        <a:lumOff val="60000"/>
                      </a:schemeClr>
                    </a:solidFill>
                  </a:tcPr>
                </a:tc>
                <a:tc>
                  <a:txBody>
                    <a:bodyPr/>
                    <a:lstStyle/>
                    <a:p>
                      <a:pPr algn="ctr"/>
                      <a:r>
                        <a:rPr lang="en-US" dirty="0">
                          <a:solidFill>
                            <a:schemeClr val="tx1"/>
                          </a:solidFill>
                        </a:rPr>
                        <a:t>12.65%</a:t>
                      </a:r>
                    </a:p>
                  </a:txBody>
                  <a:tcPr anchor="ctr">
                    <a:solidFill>
                      <a:schemeClr val="accent2">
                        <a:lumMod val="40000"/>
                        <a:lumOff val="60000"/>
                      </a:schemeClr>
                    </a:solidFill>
                  </a:tcPr>
                </a:tc>
                <a:extLst>
                  <a:ext uri="{0D108BD9-81ED-4DB2-BD59-A6C34878D82A}">
                    <a16:rowId xmlns:a16="http://schemas.microsoft.com/office/drawing/2014/main" val="1767867238"/>
                  </a:ext>
                </a:extLst>
              </a:tr>
            </a:tbl>
          </a:graphicData>
        </a:graphic>
      </p:graphicFrame>
      <p:sp>
        <p:nvSpPr>
          <p:cNvPr id="24" name="TextBox 23">
            <a:extLst>
              <a:ext uri="{FF2B5EF4-FFF2-40B4-BE49-F238E27FC236}">
                <a16:creationId xmlns:a16="http://schemas.microsoft.com/office/drawing/2014/main" id="{58D206DD-586D-4E8E-B493-BBD93C754871}"/>
              </a:ext>
            </a:extLst>
          </p:cNvPr>
          <p:cNvSpPr txBox="1"/>
          <p:nvPr/>
        </p:nvSpPr>
        <p:spPr>
          <a:xfrm>
            <a:off x="458781" y="4204947"/>
            <a:ext cx="7029069" cy="1754326"/>
          </a:xfrm>
          <a:prstGeom prst="rect">
            <a:avLst/>
          </a:prstGeom>
          <a:noFill/>
        </p:spPr>
        <p:txBody>
          <a:bodyPr wrap="square" rtlCol="0">
            <a:spAutoFit/>
          </a:bodyPr>
          <a:lstStyle/>
          <a:p>
            <a:r>
              <a:rPr lang="en-US" dirty="0"/>
              <a:t>Estimates assume:</a:t>
            </a:r>
          </a:p>
          <a:p>
            <a:pPr marL="285750" indent="-285750">
              <a:buFont typeface="Arial" panose="020B0604020202020204" pitchFamily="34" charset="0"/>
              <a:buChar char="•"/>
            </a:pPr>
            <a:r>
              <a:rPr lang="en-US" dirty="0"/>
              <a:t>56.64% of members excluded due to enrollment breaks will qualify under modified criteria</a:t>
            </a:r>
          </a:p>
          <a:p>
            <a:pPr marL="742950" lvl="1" indent="-285750">
              <a:buFont typeface="Arial" panose="020B0604020202020204" pitchFamily="34" charset="0"/>
              <a:buChar char="•"/>
            </a:pPr>
            <a:r>
              <a:rPr lang="en-US" dirty="0"/>
              <a:t>This is the frequency of members enrolled for at least 180 days</a:t>
            </a:r>
          </a:p>
          <a:p>
            <a:pPr marL="285750" indent="-285750">
              <a:buFont typeface="Arial" panose="020B0604020202020204" pitchFamily="34" charset="0"/>
              <a:buChar char="•"/>
            </a:pPr>
            <a:r>
              <a:rPr lang="en-US" dirty="0"/>
              <a:t>Likelihood of moving through other algorithm steps (gray boxes) is constant</a:t>
            </a:r>
          </a:p>
        </p:txBody>
      </p:sp>
    </p:spTree>
    <p:extLst>
      <p:ext uri="{BB962C8B-B14F-4D97-AF65-F5344CB8AC3E}">
        <p14:creationId xmlns:p14="http://schemas.microsoft.com/office/powerpoint/2010/main" val="2948606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24D6C-0DD3-46D6-A4CF-892E4450A44F}"/>
              </a:ext>
            </a:extLst>
          </p:cNvPr>
          <p:cNvSpPr>
            <a:spLocks noGrp="1"/>
          </p:cNvSpPr>
          <p:nvPr>
            <p:ph type="title"/>
          </p:nvPr>
        </p:nvSpPr>
        <p:spPr>
          <a:xfrm>
            <a:off x="411982" y="365125"/>
            <a:ext cx="8531599" cy="1325563"/>
          </a:xfrm>
        </p:spPr>
        <p:txBody>
          <a:bodyPr>
            <a:normAutofit fontScale="90000"/>
          </a:bodyPr>
          <a:lstStyle/>
          <a:p>
            <a:r>
              <a:rPr lang="en-US" dirty="0"/>
              <a:t>Follow-Up After Hospitalization (FUH): </a:t>
            </a:r>
            <a:r>
              <a:rPr lang="en-US" sz="4400" dirty="0"/>
              <a:t>Denominator Using HEDIS Enrollment Criteria</a:t>
            </a:r>
            <a:endParaRPr lang="en-US" dirty="0"/>
          </a:p>
        </p:txBody>
      </p:sp>
      <p:sp>
        <p:nvSpPr>
          <p:cNvPr id="17" name="Content Placeholder 2"/>
          <p:cNvSpPr>
            <a:spLocks noGrp="1"/>
          </p:cNvSpPr>
          <p:nvPr>
            <p:ph idx="1"/>
          </p:nvPr>
        </p:nvSpPr>
        <p:spPr>
          <a:xfrm>
            <a:off x="838200" y="4222866"/>
            <a:ext cx="7049576" cy="1675585"/>
          </a:xfrm>
        </p:spPr>
        <p:txBody>
          <a:bodyPr>
            <a:noAutofit/>
          </a:bodyPr>
          <a:lstStyle/>
          <a:p>
            <a:r>
              <a:rPr lang="en-US" sz="2000" dirty="0"/>
              <a:t>Qualifying enrollment: enrolled on the date of hospital discharge through 30 days after hospital discharge with no breaks in enrollment</a:t>
            </a:r>
          </a:p>
          <a:p>
            <a:endParaRPr lang="en-US" sz="2000" dirty="0"/>
          </a:p>
        </p:txBody>
      </p:sp>
      <p:sp>
        <p:nvSpPr>
          <p:cNvPr id="40" name="Rectangle 39">
            <a:extLst>
              <a:ext uri="{FF2B5EF4-FFF2-40B4-BE49-F238E27FC236}">
                <a16:creationId xmlns:a16="http://schemas.microsoft.com/office/drawing/2014/main" id="{0C17DAF6-C06B-4193-B02A-7D7ABAF23CB1}"/>
              </a:ext>
            </a:extLst>
          </p:cNvPr>
          <p:cNvSpPr/>
          <p:nvPr/>
        </p:nvSpPr>
        <p:spPr>
          <a:xfrm>
            <a:off x="9046725" y="1038589"/>
            <a:ext cx="1743108" cy="5719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Met age criteria (6+)</a:t>
            </a:r>
          </a:p>
        </p:txBody>
      </p:sp>
      <p:cxnSp>
        <p:nvCxnSpPr>
          <p:cNvPr id="44" name="Straight Arrow Connector 43">
            <a:extLst>
              <a:ext uri="{FF2B5EF4-FFF2-40B4-BE49-F238E27FC236}">
                <a16:creationId xmlns:a16="http://schemas.microsoft.com/office/drawing/2014/main" id="{7371B0D3-878C-4125-B864-29040FBD0CBA}"/>
              </a:ext>
            </a:extLst>
          </p:cNvPr>
          <p:cNvCxnSpPr>
            <a:cxnSpLocks/>
            <a:stCxn id="40" idx="2"/>
            <a:endCxn id="45" idx="0"/>
          </p:cNvCxnSpPr>
          <p:nvPr/>
        </p:nvCxnSpPr>
        <p:spPr>
          <a:xfrm>
            <a:off x="9918279" y="1610554"/>
            <a:ext cx="0" cy="2060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DEC542A2-AC19-4517-9BCC-D2E91A25DFFC}"/>
              </a:ext>
            </a:extLst>
          </p:cNvPr>
          <p:cNvCxnSpPr>
            <a:cxnSpLocks/>
            <a:stCxn id="56" idx="2"/>
            <a:endCxn id="47" idx="0"/>
          </p:cNvCxnSpPr>
          <p:nvPr/>
        </p:nvCxnSpPr>
        <p:spPr>
          <a:xfrm>
            <a:off x="8858516" y="3468828"/>
            <a:ext cx="0" cy="2029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503C2A33-2FF3-48E7-872C-9B8E5DECF55A}"/>
              </a:ext>
            </a:extLst>
          </p:cNvPr>
          <p:cNvSpPr/>
          <p:nvPr/>
        </p:nvSpPr>
        <p:spPr>
          <a:xfrm>
            <a:off x="7978548" y="3671782"/>
            <a:ext cx="1759936" cy="11021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Was discharged &lt;=30 days before end of report period</a:t>
            </a:r>
          </a:p>
        </p:txBody>
      </p:sp>
      <p:cxnSp>
        <p:nvCxnSpPr>
          <p:cNvPr id="48" name="Straight Arrow Connector 47">
            <a:extLst>
              <a:ext uri="{FF2B5EF4-FFF2-40B4-BE49-F238E27FC236}">
                <a16:creationId xmlns:a16="http://schemas.microsoft.com/office/drawing/2014/main" id="{EFF96F82-5059-4E11-977E-9E0C3092EF97}"/>
              </a:ext>
            </a:extLst>
          </p:cNvPr>
          <p:cNvCxnSpPr>
            <a:cxnSpLocks/>
            <a:stCxn id="47" idx="2"/>
            <a:endCxn id="49" idx="0"/>
          </p:cNvCxnSpPr>
          <p:nvPr/>
        </p:nvCxnSpPr>
        <p:spPr>
          <a:xfrm>
            <a:off x="8858516" y="4773951"/>
            <a:ext cx="7725" cy="2029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40B10E19-2A92-4CDF-8618-C06FD84DEB39}"/>
              </a:ext>
            </a:extLst>
          </p:cNvPr>
          <p:cNvSpPr/>
          <p:nvPr/>
        </p:nvSpPr>
        <p:spPr>
          <a:xfrm>
            <a:off x="7993997" y="4976905"/>
            <a:ext cx="1744487" cy="590975"/>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Did not have hospice services</a:t>
            </a:r>
          </a:p>
        </p:txBody>
      </p:sp>
      <p:cxnSp>
        <p:nvCxnSpPr>
          <p:cNvPr id="50" name="Straight Arrow Connector 49">
            <a:extLst>
              <a:ext uri="{FF2B5EF4-FFF2-40B4-BE49-F238E27FC236}">
                <a16:creationId xmlns:a16="http://schemas.microsoft.com/office/drawing/2014/main" id="{F5CE2F15-56D1-412A-AB8E-578A071DC397}"/>
              </a:ext>
            </a:extLst>
          </p:cNvPr>
          <p:cNvCxnSpPr>
            <a:cxnSpLocks/>
            <a:stCxn id="49" idx="2"/>
            <a:endCxn id="51" idx="0"/>
          </p:cNvCxnSpPr>
          <p:nvPr/>
        </p:nvCxnSpPr>
        <p:spPr>
          <a:xfrm>
            <a:off x="8866241" y="5567880"/>
            <a:ext cx="2" cy="2029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03FC5274-7C97-4EC6-93B4-41009157F68D}"/>
              </a:ext>
            </a:extLst>
          </p:cNvPr>
          <p:cNvSpPr/>
          <p:nvPr/>
        </p:nvSpPr>
        <p:spPr>
          <a:xfrm>
            <a:off x="7994000" y="5770834"/>
            <a:ext cx="1744486" cy="612306"/>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In FUH denominator</a:t>
            </a:r>
          </a:p>
        </p:txBody>
      </p:sp>
      <p:sp>
        <p:nvSpPr>
          <p:cNvPr id="52" name="Rectangle 51">
            <a:extLst>
              <a:ext uri="{FF2B5EF4-FFF2-40B4-BE49-F238E27FC236}">
                <a16:creationId xmlns:a16="http://schemas.microsoft.com/office/drawing/2014/main" id="{D6EF0228-5368-489E-9AD5-7C960FC998DA}"/>
              </a:ext>
            </a:extLst>
          </p:cNvPr>
          <p:cNvSpPr/>
          <p:nvPr/>
        </p:nvSpPr>
        <p:spPr>
          <a:xfrm>
            <a:off x="10097424" y="2854218"/>
            <a:ext cx="1791321" cy="6146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Excluded due to enrollment breaks</a:t>
            </a:r>
          </a:p>
        </p:txBody>
      </p:sp>
      <p:sp>
        <p:nvSpPr>
          <p:cNvPr id="53" name="Rectangle 52">
            <a:extLst>
              <a:ext uri="{FF2B5EF4-FFF2-40B4-BE49-F238E27FC236}">
                <a16:creationId xmlns:a16="http://schemas.microsoft.com/office/drawing/2014/main" id="{D6EF0228-5368-489E-9AD5-7C960FC998DA}"/>
              </a:ext>
            </a:extLst>
          </p:cNvPr>
          <p:cNvSpPr/>
          <p:nvPr/>
        </p:nvSpPr>
        <p:spPr>
          <a:xfrm>
            <a:off x="9046724" y="255201"/>
            <a:ext cx="1743109" cy="604232"/>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Total referred members</a:t>
            </a:r>
          </a:p>
        </p:txBody>
      </p:sp>
      <p:cxnSp>
        <p:nvCxnSpPr>
          <p:cNvPr id="54" name="Straight Arrow Connector 53">
            <a:extLst>
              <a:ext uri="{FF2B5EF4-FFF2-40B4-BE49-F238E27FC236}">
                <a16:creationId xmlns:a16="http://schemas.microsoft.com/office/drawing/2014/main" id="{6FD370BC-8B75-4764-8116-9E73A0CB9E39}"/>
              </a:ext>
            </a:extLst>
          </p:cNvPr>
          <p:cNvCxnSpPr>
            <a:cxnSpLocks/>
            <a:stCxn id="53" idx="2"/>
            <a:endCxn id="40" idx="0"/>
          </p:cNvCxnSpPr>
          <p:nvPr/>
        </p:nvCxnSpPr>
        <p:spPr>
          <a:xfrm>
            <a:off x="9918279" y="859433"/>
            <a:ext cx="0" cy="1791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503C2A33-2FF3-48E7-872C-9B8E5DECF55A}"/>
              </a:ext>
            </a:extLst>
          </p:cNvPr>
          <p:cNvSpPr/>
          <p:nvPr/>
        </p:nvSpPr>
        <p:spPr>
          <a:xfrm>
            <a:off x="7978548" y="2854218"/>
            <a:ext cx="1759936" cy="61461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Had qualifying enrollment</a:t>
            </a:r>
          </a:p>
        </p:txBody>
      </p:sp>
      <p:cxnSp>
        <p:nvCxnSpPr>
          <p:cNvPr id="42" name="Straight Arrow Connector 41">
            <a:extLst>
              <a:ext uri="{FF2B5EF4-FFF2-40B4-BE49-F238E27FC236}">
                <a16:creationId xmlns:a16="http://schemas.microsoft.com/office/drawing/2014/main" id="{6FD370BC-8B75-4764-8116-9E73A0CB9E39}"/>
              </a:ext>
            </a:extLst>
          </p:cNvPr>
          <p:cNvCxnSpPr>
            <a:cxnSpLocks/>
            <a:stCxn id="45" idx="2"/>
            <a:endCxn id="56" idx="0"/>
          </p:cNvCxnSpPr>
          <p:nvPr/>
        </p:nvCxnSpPr>
        <p:spPr>
          <a:xfrm flipH="1">
            <a:off x="8858516" y="2661203"/>
            <a:ext cx="1059763" cy="1930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6FD370BC-8B75-4764-8116-9E73A0CB9E39}"/>
              </a:ext>
            </a:extLst>
          </p:cNvPr>
          <p:cNvCxnSpPr>
            <a:cxnSpLocks/>
            <a:stCxn id="45" idx="2"/>
            <a:endCxn id="52" idx="0"/>
          </p:cNvCxnSpPr>
          <p:nvPr/>
        </p:nvCxnSpPr>
        <p:spPr>
          <a:xfrm>
            <a:off x="9918279" y="2661203"/>
            <a:ext cx="1074806" cy="1930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5" name="Table 4">
            <a:extLst>
              <a:ext uri="{FF2B5EF4-FFF2-40B4-BE49-F238E27FC236}">
                <a16:creationId xmlns:a16="http://schemas.microsoft.com/office/drawing/2014/main" id="{D3C00953-56D0-45AA-AD21-2C13F3440DF5}"/>
              </a:ext>
            </a:extLst>
          </p:cNvPr>
          <p:cNvGraphicFramePr>
            <a:graphicFrameLocks noGrp="1"/>
          </p:cNvGraphicFramePr>
          <p:nvPr>
            <p:extLst>
              <p:ext uri="{D42A27DB-BD31-4B8C-83A1-F6EECF244321}">
                <p14:modId xmlns:p14="http://schemas.microsoft.com/office/powerpoint/2010/main" val="2534547538"/>
              </p:ext>
            </p:extLst>
          </p:nvPr>
        </p:nvGraphicFramePr>
        <p:xfrm>
          <a:off x="765013" y="2386542"/>
          <a:ext cx="6629393" cy="1285240"/>
        </p:xfrm>
        <a:graphic>
          <a:graphicData uri="http://schemas.openxmlformats.org/drawingml/2006/table">
            <a:tbl>
              <a:tblPr firstRow="1" bandRow="1">
                <a:tableStyleId>{5940675A-B579-460E-94D1-54222C63F5DA}</a:tableStyleId>
              </a:tblPr>
              <a:tblGrid>
                <a:gridCol w="1300937">
                  <a:extLst>
                    <a:ext uri="{9D8B030D-6E8A-4147-A177-3AD203B41FA5}">
                      <a16:colId xmlns:a16="http://schemas.microsoft.com/office/drawing/2014/main" val="1396231612"/>
                    </a:ext>
                  </a:extLst>
                </a:gridCol>
                <a:gridCol w="1674656">
                  <a:extLst>
                    <a:ext uri="{9D8B030D-6E8A-4147-A177-3AD203B41FA5}">
                      <a16:colId xmlns:a16="http://schemas.microsoft.com/office/drawing/2014/main" val="959819984"/>
                    </a:ext>
                  </a:extLst>
                </a:gridCol>
                <a:gridCol w="824102">
                  <a:extLst>
                    <a:ext uri="{9D8B030D-6E8A-4147-A177-3AD203B41FA5}">
                      <a16:colId xmlns:a16="http://schemas.microsoft.com/office/drawing/2014/main" val="2532764375"/>
                    </a:ext>
                  </a:extLst>
                </a:gridCol>
                <a:gridCol w="1027630">
                  <a:extLst>
                    <a:ext uri="{9D8B030D-6E8A-4147-A177-3AD203B41FA5}">
                      <a16:colId xmlns:a16="http://schemas.microsoft.com/office/drawing/2014/main" val="2308017276"/>
                    </a:ext>
                  </a:extLst>
                </a:gridCol>
                <a:gridCol w="864229">
                  <a:extLst>
                    <a:ext uri="{9D8B030D-6E8A-4147-A177-3AD203B41FA5}">
                      <a16:colId xmlns:a16="http://schemas.microsoft.com/office/drawing/2014/main" val="1295349598"/>
                    </a:ext>
                  </a:extLst>
                </a:gridCol>
                <a:gridCol w="937839">
                  <a:extLst>
                    <a:ext uri="{9D8B030D-6E8A-4147-A177-3AD203B41FA5}">
                      <a16:colId xmlns:a16="http://schemas.microsoft.com/office/drawing/2014/main" val="1759862608"/>
                    </a:ext>
                  </a:extLst>
                </a:gridCol>
              </a:tblGrid>
              <a:tr h="370840">
                <a:tc>
                  <a:txBody>
                    <a:bodyPr/>
                    <a:lstStyle/>
                    <a:p>
                      <a:pPr algn="ctr"/>
                      <a:r>
                        <a:rPr lang="en-US" dirty="0"/>
                        <a:t>Total referred members</a:t>
                      </a:r>
                    </a:p>
                  </a:txBody>
                  <a:tcPr>
                    <a:lnR w="12700" cap="flat" cmpd="sng" algn="ctr">
                      <a:solidFill>
                        <a:schemeClr val="tx1"/>
                      </a:solidFill>
                      <a:prstDash val="solid"/>
                      <a:round/>
                      <a:headEnd type="none" w="med" len="med"/>
                      <a:tailEnd type="none" w="med" len="med"/>
                    </a:lnR>
                    <a:solidFill>
                      <a:schemeClr val="accent1">
                        <a:lumMod val="40000"/>
                        <a:lumOff val="60000"/>
                      </a:schemeClr>
                    </a:solidFill>
                  </a:tcPr>
                </a:tc>
                <a:tc>
                  <a:txBody>
                    <a:bodyPr/>
                    <a:lstStyle/>
                    <a:p>
                      <a:pPr algn="ctr"/>
                      <a:r>
                        <a:rPr lang="en-US" dirty="0"/>
                        <a:t>Qualifying hospitalization event</a:t>
                      </a:r>
                    </a:p>
                  </a:txBody>
                  <a:tcPr>
                    <a:lnL w="12700" cap="flat" cmpd="sng" algn="ctr">
                      <a:solidFill>
                        <a:schemeClr val="tx1"/>
                      </a:solidFill>
                      <a:prstDash val="solid"/>
                      <a:round/>
                      <a:headEnd type="none" w="med" len="med"/>
                      <a:tailEnd type="none" w="med" len="med"/>
                    </a:lnL>
                    <a:solidFill>
                      <a:schemeClr val="accent4">
                        <a:lumMod val="40000"/>
                        <a:lumOff val="60000"/>
                      </a:schemeClr>
                    </a:solidFill>
                  </a:tcPr>
                </a:tc>
                <a:tc gridSpan="2">
                  <a:txBody>
                    <a:bodyPr/>
                    <a:lstStyle/>
                    <a:p>
                      <a:pPr algn="ctr"/>
                      <a:r>
                        <a:rPr lang="en-US" dirty="0"/>
                        <a:t>Qualifying enrollment</a:t>
                      </a:r>
                    </a:p>
                  </a:txBody>
                  <a:tcPr>
                    <a:solidFill>
                      <a:schemeClr val="accent6">
                        <a:lumMod val="40000"/>
                        <a:lumOff val="60000"/>
                      </a:schemeClr>
                    </a:solidFill>
                  </a:tcPr>
                </a:tc>
                <a:tc hMerge="1">
                  <a:txBody>
                    <a:bodyPr/>
                    <a:lstStyle/>
                    <a:p>
                      <a:endParaRPr lang="en-US" dirty="0"/>
                    </a:p>
                  </a:txBody>
                  <a:tcPr/>
                </a:tc>
                <a:tc gridSpan="2">
                  <a:txBody>
                    <a:bodyPr/>
                    <a:lstStyle/>
                    <a:p>
                      <a:pPr algn="ctr"/>
                      <a:r>
                        <a:rPr lang="en-US" dirty="0"/>
                        <a:t>FUH denominator</a:t>
                      </a:r>
                    </a:p>
                  </a:txBody>
                  <a:tcPr>
                    <a:solidFill>
                      <a:schemeClr val="accent2">
                        <a:lumMod val="40000"/>
                        <a:lumOff val="60000"/>
                      </a:schemeClr>
                    </a:solidFill>
                  </a:tcPr>
                </a:tc>
                <a:tc hMerge="1">
                  <a:txBody>
                    <a:bodyPr/>
                    <a:lstStyle/>
                    <a:p>
                      <a:endParaRPr lang="en-US"/>
                    </a:p>
                  </a:txBody>
                  <a:tcPr/>
                </a:tc>
                <a:extLst>
                  <a:ext uri="{0D108BD9-81ED-4DB2-BD59-A6C34878D82A}">
                    <a16:rowId xmlns:a16="http://schemas.microsoft.com/office/drawing/2014/main" val="281682051"/>
                  </a:ext>
                </a:extLst>
              </a:tr>
              <a:tr h="370840">
                <a:tc>
                  <a:txBody>
                    <a:bodyPr/>
                    <a:lstStyle/>
                    <a:p>
                      <a:pPr algn="ctr"/>
                      <a:r>
                        <a:rPr lang="en-US" dirty="0"/>
                        <a:t>4,569</a:t>
                      </a:r>
                    </a:p>
                  </a:txBody>
                  <a:tcPr>
                    <a:lnR w="12700" cap="flat" cmpd="sng" algn="ctr">
                      <a:solidFill>
                        <a:schemeClr val="tx1"/>
                      </a:solidFill>
                      <a:prstDash val="solid"/>
                      <a:round/>
                      <a:headEnd type="none" w="med" len="med"/>
                      <a:tailEnd type="none" w="med" len="med"/>
                    </a:lnR>
                    <a:solidFill>
                      <a:schemeClr val="accent1">
                        <a:lumMod val="40000"/>
                        <a:lumOff val="60000"/>
                      </a:schemeClr>
                    </a:solidFill>
                  </a:tcPr>
                </a:tc>
                <a:tc>
                  <a:txBody>
                    <a:bodyPr/>
                    <a:lstStyle/>
                    <a:p>
                      <a:pPr algn="ctr"/>
                      <a:r>
                        <a:rPr lang="en-US" dirty="0"/>
                        <a:t>291</a:t>
                      </a:r>
                    </a:p>
                  </a:txBody>
                  <a:tcPr>
                    <a:lnL w="12700" cap="flat" cmpd="sng" algn="ctr">
                      <a:solidFill>
                        <a:schemeClr val="tx1"/>
                      </a:solidFill>
                      <a:prstDash val="solid"/>
                      <a:round/>
                      <a:headEnd type="none" w="med" len="med"/>
                      <a:tailEnd type="none" w="med" len="med"/>
                    </a:lnL>
                    <a:solidFill>
                      <a:schemeClr val="accent4">
                        <a:lumMod val="40000"/>
                        <a:lumOff val="60000"/>
                      </a:schemeClr>
                    </a:solidFill>
                  </a:tcPr>
                </a:tc>
                <a:tc>
                  <a:txBody>
                    <a:bodyPr/>
                    <a:lstStyle/>
                    <a:p>
                      <a:pPr algn="ctr"/>
                      <a:r>
                        <a:rPr lang="en-US" dirty="0"/>
                        <a:t>256</a:t>
                      </a:r>
                    </a:p>
                  </a:txBody>
                  <a:tcPr>
                    <a:solidFill>
                      <a:schemeClr val="accent6">
                        <a:lumMod val="40000"/>
                        <a:lumOff val="60000"/>
                      </a:schemeClr>
                    </a:solidFill>
                  </a:tcPr>
                </a:tc>
                <a:tc>
                  <a:txBody>
                    <a:bodyPr/>
                    <a:lstStyle/>
                    <a:p>
                      <a:pPr algn="ctr"/>
                      <a:r>
                        <a:rPr lang="en-US" dirty="0"/>
                        <a:t>87.97%</a:t>
                      </a:r>
                    </a:p>
                  </a:txBody>
                  <a:tcPr>
                    <a:solidFill>
                      <a:schemeClr val="accent6">
                        <a:lumMod val="40000"/>
                        <a:lumOff val="60000"/>
                      </a:schemeClr>
                    </a:solidFill>
                  </a:tcPr>
                </a:tc>
                <a:tc>
                  <a:txBody>
                    <a:bodyPr/>
                    <a:lstStyle/>
                    <a:p>
                      <a:pPr algn="ctr"/>
                      <a:r>
                        <a:rPr lang="en-US" dirty="0"/>
                        <a:t>249</a:t>
                      </a:r>
                    </a:p>
                  </a:txBody>
                  <a:tcPr>
                    <a:solidFill>
                      <a:schemeClr val="accent2">
                        <a:lumMod val="40000"/>
                        <a:lumOff val="60000"/>
                      </a:schemeClr>
                    </a:solidFill>
                  </a:tcPr>
                </a:tc>
                <a:tc>
                  <a:txBody>
                    <a:bodyPr/>
                    <a:lstStyle/>
                    <a:p>
                      <a:pPr algn="ctr"/>
                      <a:r>
                        <a:rPr lang="en-US" dirty="0"/>
                        <a:t>97.27%</a:t>
                      </a:r>
                    </a:p>
                  </a:txBody>
                  <a:tcPr>
                    <a:solidFill>
                      <a:schemeClr val="accent2">
                        <a:lumMod val="40000"/>
                        <a:lumOff val="60000"/>
                      </a:schemeClr>
                    </a:solidFill>
                  </a:tcPr>
                </a:tc>
                <a:extLst>
                  <a:ext uri="{0D108BD9-81ED-4DB2-BD59-A6C34878D82A}">
                    <a16:rowId xmlns:a16="http://schemas.microsoft.com/office/drawing/2014/main" val="3982844949"/>
                  </a:ext>
                </a:extLst>
              </a:tr>
            </a:tbl>
          </a:graphicData>
        </a:graphic>
      </p:graphicFrame>
      <p:sp>
        <p:nvSpPr>
          <p:cNvPr id="45" name="Rectangle 44">
            <a:extLst>
              <a:ext uri="{FF2B5EF4-FFF2-40B4-BE49-F238E27FC236}">
                <a16:creationId xmlns:a16="http://schemas.microsoft.com/office/drawing/2014/main" id="{076C5DE1-E09F-4031-A2CF-E51D2B52AC31}"/>
              </a:ext>
            </a:extLst>
          </p:cNvPr>
          <p:cNvSpPr/>
          <p:nvPr/>
        </p:nvSpPr>
        <p:spPr>
          <a:xfrm>
            <a:off x="9046724" y="1816560"/>
            <a:ext cx="1743109" cy="844643"/>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Had a qualifying hospitalization event</a:t>
            </a:r>
          </a:p>
        </p:txBody>
      </p:sp>
      <p:sp>
        <p:nvSpPr>
          <p:cNvPr id="3" name="Slide Number Placeholder 2"/>
          <p:cNvSpPr>
            <a:spLocks noGrp="1"/>
          </p:cNvSpPr>
          <p:nvPr>
            <p:ph type="sldNum" sz="quarter" idx="12"/>
          </p:nvPr>
        </p:nvSpPr>
        <p:spPr/>
        <p:txBody>
          <a:bodyPr/>
          <a:lstStyle/>
          <a:p>
            <a:fld id="{1EC6766E-0B6B-411D-998B-903D3E256C42}" type="slidenum">
              <a:rPr lang="en-US" smtClean="0"/>
              <a:t>24</a:t>
            </a:fld>
            <a:endParaRPr lang="en-US"/>
          </a:p>
        </p:txBody>
      </p:sp>
    </p:spTree>
    <p:extLst>
      <p:ext uri="{BB962C8B-B14F-4D97-AF65-F5344CB8AC3E}">
        <p14:creationId xmlns:p14="http://schemas.microsoft.com/office/powerpoint/2010/main" val="33019854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7A1CD-6BB5-493A-8176-6299F5770B54}"/>
              </a:ext>
            </a:extLst>
          </p:cNvPr>
          <p:cNvSpPr>
            <a:spLocks noGrp="1"/>
          </p:cNvSpPr>
          <p:nvPr>
            <p:ph type="title"/>
          </p:nvPr>
        </p:nvSpPr>
        <p:spPr/>
        <p:txBody>
          <a:bodyPr/>
          <a:lstStyle/>
          <a:p>
            <a:r>
              <a:rPr lang="en-US" dirty="0"/>
              <a:t>FUH: Concerns and Recommendations</a:t>
            </a:r>
          </a:p>
        </p:txBody>
      </p:sp>
      <p:sp>
        <p:nvSpPr>
          <p:cNvPr id="3" name="Content Placeholder 2">
            <a:extLst>
              <a:ext uri="{FF2B5EF4-FFF2-40B4-BE49-F238E27FC236}">
                <a16:creationId xmlns:a16="http://schemas.microsoft.com/office/drawing/2014/main" id="{53DAB28C-F27D-4BE9-9740-BD91DC4F465E}"/>
              </a:ext>
            </a:extLst>
          </p:cNvPr>
          <p:cNvSpPr>
            <a:spLocks noGrp="1"/>
          </p:cNvSpPr>
          <p:nvPr>
            <p:ph idx="1"/>
          </p:nvPr>
        </p:nvSpPr>
        <p:spPr/>
        <p:txBody>
          <a:bodyPr/>
          <a:lstStyle/>
          <a:p>
            <a:r>
              <a:rPr lang="en-US" dirty="0"/>
              <a:t>No concerns regarding enrollment requirements as they relate to the Justice population for this measure</a:t>
            </a:r>
          </a:p>
          <a:p>
            <a:r>
              <a:rPr lang="en-US" dirty="0"/>
              <a:t>No changes recommended</a:t>
            </a:r>
          </a:p>
          <a:p>
            <a:pPr lvl="1"/>
            <a:r>
              <a:rPr lang="en-US" dirty="0"/>
              <a:t>Pros</a:t>
            </a:r>
          </a:p>
          <a:p>
            <a:pPr lvl="2"/>
            <a:r>
              <a:rPr lang="en-US" dirty="0"/>
              <a:t>Providers will have full 30-day window to perform follow-up visits</a:t>
            </a:r>
          </a:p>
          <a:p>
            <a:pPr lvl="1"/>
            <a:r>
              <a:rPr lang="en-US" dirty="0"/>
              <a:t>Cons</a:t>
            </a:r>
          </a:p>
          <a:p>
            <a:pPr lvl="2"/>
            <a:r>
              <a:rPr lang="en-US" dirty="0"/>
              <a:t>None</a:t>
            </a:r>
          </a:p>
          <a:p>
            <a:pPr lvl="1"/>
            <a:endParaRPr lang="en-US" dirty="0"/>
          </a:p>
        </p:txBody>
      </p:sp>
    </p:spTree>
    <p:extLst>
      <p:ext uri="{BB962C8B-B14F-4D97-AF65-F5344CB8AC3E}">
        <p14:creationId xmlns:p14="http://schemas.microsoft.com/office/powerpoint/2010/main" val="5188545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7EAF4-A2D8-4FAD-90F8-A3AF77C166AB}"/>
              </a:ext>
            </a:extLst>
          </p:cNvPr>
          <p:cNvSpPr>
            <a:spLocks noGrp="1"/>
          </p:cNvSpPr>
          <p:nvPr>
            <p:ph type="title"/>
          </p:nvPr>
        </p:nvSpPr>
        <p:spPr/>
        <p:txBody>
          <a:bodyPr/>
          <a:lstStyle/>
          <a:p>
            <a:r>
              <a:rPr lang="en-US" dirty="0"/>
              <a:t>Discussion</a:t>
            </a:r>
          </a:p>
        </p:txBody>
      </p:sp>
      <p:graphicFrame>
        <p:nvGraphicFramePr>
          <p:cNvPr id="7" name="Table 6">
            <a:extLst>
              <a:ext uri="{FF2B5EF4-FFF2-40B4-BE49-F238E27FC236}">
                <a16:creationId xmlns:a16="http://schemas.microsoft.com/office/drawing/2014/main" id="{6B0A9A40-D499-4876-BC45-710DAE4C1673}"/>
              </a:ext>
            </a:extLst>
          </p:cNvPr>
          <p:cNvGraphicFramePr>
            <a:graphicFrameLocks noGrp="1"/>
          </p:cNvGraphicFramePr>
          <p:nvPr>
            <p:extLst>
              <p:ext uri="{D42A27DB-BD31-4B8C-83A1-F6EECF244321}">
                <p14:modId xmlns:p14="http://schemas.microsoft.com/office/powerpoint/2010/main" val="2930727812"/>
              </p:ext>
            </p:extLst>
          </p:nvPr>
        </p:nvGraphicFramePr>
        <p:xfrm>
          <a:off x="581892" y="1871980"/>
          <a:ext cx="11309426" cy="3114040"/>
        </p:xfrm>
        <a:graphic>
          <a:graphicData uri="http://schemas.openxmlformats.org/drawingml/2006/table">
            <a:tbl>
              <a:tblPr firstRow="1" bandRow="1">
                <a:tableStyleId>{5C22544A-7EE6-4342-B048-85BDC9FD1C3A}</a:tableStyleId>
              </a:tblPr>
              <a:tblGrid>
                <a:gridCol w="1476968">
                  <a:extLst>
                    <a:ext uri="{9D8B030D-6E8A-4147-A177-3AD203B41FA5}">
                      <a16:colId xmlns:a16="http://schemas.microsoft.com/office/drawing/2014/main" val="2036222061"/>
                    </a:ext>
                  </a:extLst>
                </a:gridCol>
                <a:gridCol w="5302856">
                  <a:extLst>
                    <a:ext uri="{9D8B030D-6E8A-4147-A177-3AD203B41FA5}">
                      <a16:colId xmlns:a16="http://schemas.microsoft.com/office/drawing/2014/main" val="974841522"/>
                    </a:ext>
                  </a:extLst>
                </a:gridCol>
                <a:gridCol w="4529602">
                  <a:extLst>
                    <a:ext uri="{9D8B030D-6E8A-4147-A177-3AD203B41FA5}">
                      <a16:colId xmlns:a16="http://schemas.microsoft.com/office/drawing/2014/main" val="3167953341"/>
                    </a:ext>
                  </a:extLst>
                </a:gridCol>
              </a:tblGrid>
              <a:tr h="370840">
                <a:tc>
                  <a:txBody>
                    <a:bodyPr/>
                    <a:lstStyle/>
                    <a:p>
                      <a:pPr algn="ctr"/>
                      <a:r>
                        <a:rPr lang="en-US" dirty="0"/>
                        <a:t>Measure</a:t>
                      </a:r>
                    </a:p>
                  </a:txBody>
                  <a:tcPr/>
                </a:tc>
                <a:tc>
                  <a:txBody>
                    <a:bodyPr/>
                    <a:lstStyle/>
                    <a:p>
                      <a:pPr algn="ctr"/>
                      <a:r>
                        <a:rPr lang="en-US" dirty="0"/>
                        <a:t>Current (HEDIS) criteria</a:t>
                      </a:r>
                    </a:p>
                  </a:txBody>
                  <a:tcPr/>
                </a:tc>
                <a:tc>
                  <a:txBody>
                    <a:bodyPr/>
                    <a:lstStyle/>
                    <a:p>
                      <a:pPr algn="ctr"/>
                      <a:r>
                        <a:rPr lang="en-US" dirty="0"/>
                        <a:t>Revised</a:t>
                      </a:r>
                      <a:r>
                        <a:rPr lang="en-US" baseline="0" dirty="0"/>
                        <a:t> criteria</a:t>
                      </a:r>
                      <a:endParaRPr lang="en-US" dirty="0"/>
                    </a:p>
                  </a:txBody>
                  <a:tcPr/>
                </a:tc>
                <a:extLst>
                  <a:ext uri="{0D108BD9-81ED-4DB2-BD59-A6C34878D82A}">
                    <a16:rowId xmlns:a16="http://schemas.microsoft.com/office/drawing/2014/main" val="3355266489"/>
                  </a:ext>
                </a:extLst>
              </a:tr>
              <a:tr h="370840">
                <a:tc>
                  <a:txBody>
                    <a:bodyPr/>
                    <a:lstStyle/>
                    <a:p>
                      <a:pPr algn="ctr"/>
                      <a:r>
                        <a:rPr lang="en-US" dirty="0"/>
                        <a:t>AOD 14/34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Enrolled 60 days before alcohol/drug abuse episode through 48 days after episode with no breaks in enrollment; 1 visit within 14 days and 2 visits within 34 days to qualify for numerator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Enrolled for the full initiation/engagement period (48 days); 1 visit within 34 days to qualify for numerator</a:t>
                      </a:r>
                    </a:p>
                  </a:txBody>
                  <a:tcPr/>
                </a:tc>
                <a:extLst>
                  <a:ext uri="{0D108BD9-81ED-4DB2-BD59-A6C34878D82A}">
                    <a16:rowId xmlns:a16="http://schemas.microsoft.com/office/drawing/2014/main" val="3198197086"/>
                  </a:ext>
                </a:extLst>
              </a:tr>
              <a:tr h="370840">
                <a:tc>
                  <a:txBody>
                    <a:bodyPr/>
                    <a:lstStyle/>
                    <a:p>
                      <a:pPr algn="ctr"/>
                      <a:r>
                        <a:rPr lang="en-US" dirty="0"/>
                        <a:t>SSD</a:t>
                      </a:r>
                    </a:p>
                  </a:txBody>
                  <a:tcPr/>
                </a:tc>
                <a:tc>
                  <a:txBody>
                    <a:bodyPr/>
                    <a:lstStyle/>
                    <a:p>
                      <a:r>
                        <a:rPr lang="en-US" sz="1800" dirty="0"/>
                        <a:t>Enrolled for the full year, with no more than 1 gap of no longer than 45 days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Enrolled for at least 180 days in the report period</a:t>
                      </a:r>
                    </a:p>
                  </a:txBody>
                  <a:tcPr/>
                </a:tc>
                <a:extLst>
                  <a:ext uri="{0D108BD9-81ED-4DB2-BD59-A6C34878D82A}">
                    <a16:rowId xmlns:a16="http://schemas.microsoft.com/office/drawing/2014/main" val="1072048951"/>
                  </a:ext>
                </a:extLst>
              </a:tr>
              <a:tr h="370840">
                <a:tc>
                  <a:txBody>
                    <a:bodyPr/>
                    <a:lstStyle/>
                    <a:p>
                      <a:pPr algn="ctr"/>
                      <a:r>
                        <a:rPr lang="en-US" dirty="0"/>
                        <a:t>FUH</a:t>
                      </a:r>
                      <a:r>
                        <a:rPr lang="en-US" baseline="0" dirty="0"/>
                        <a:t> 7/30</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Enrolled on the date of hospital discharge through 30 days after hospital discharge with no breaks in enrollment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N/A (Use HEDIS</a:t>
                      </a:r>
                      <a:r>
                        <a:rPr lang="en-US" sz="1800" baseline="0" dirty="0"/>
                        <a:t> enrollment criteria)</a:t>
                      </a:r>
                      <a:endParaRPr lang="en-US" sz="1800" dirty="0"/>
                    </a:p>
                  </a:txBody>
                  <a:tcPr/>
                </a:tc>
                <a:extLst>
                  <a:ext uri="{0D108BD9-81ED-4DB2-BD59-A6C34878D82A}">
                    <a16:rowId xmlns:a16="http://schemas.microsoft.com/office/drawing/2014/main" val="1663825964"/>
                  </a:ext>
                </a:extLst>
              </a:tr>
            </a:tbl>
          </a:graphicData>
        </a:graphic>
      </p:graphicFrame>
    </p:spTree>
    <p:extLst>
      <p:ext uri="{BB962C8B-B14F-4D97-AF65-F5344CB8AC3E}">
        <p14:creationId xmlns:p14="http://schemas.microsoft.com/office/powerpoint/2010/main" val="1984822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5108B-D9D0-4230-9F30-D96C463C4112}"/>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AA5CD5E4-5E2B-4F9F-9871-6276F460F27A}"/>
              </a:ext>
            </a:extLst>
          </p:cNvPr>
          <p:cNvSpPr>
            <a:spLocks noGrp="1"/>
          </p:cNvSpPr>
          <p:nvPr>
            <p:ph idx="1"/>
          </p:nvPr>
        </p:nvSpPr>
        <p:spPr/>
        <p:txBody>
          <a:bodyPr/>
          <a:lstStyle/>
          <a:p>
            <a:r>
              <a:rPr lang="en-US" dirty="0"/>
              <a:t>Calculate with modified methodology</a:t>
            </a:r>
          </a:p>
          <a:p>
            <a:r>
              <a:rPr lang="en-US" dirty="0"/>
              <a:t>Target setting</a:t>
            </a:r>
          </a:p>
          <a:p>
            <a:r>
              <a:rPr lang="en-US" dirty="0"/>
              <a:t>Referral lists</a:t>
            </a:r>
          </a:p>
          <a:p>
            <a:r>
              <a:rPr lang="en-US" dirty="0"/>
              <a:t>Individual TA</a:t>
            </a:r>
          </a:p>
          <a:p>
            <a:pPr lvl="1"/>
            <a:r>
              <a:rPr lang="en-US" dirty="0">
                <a:hlinkClick r:id="rId3"/>
              </a:rPr>
              <a:t>TIPQIC@asu.edu</a:t>
            </a:r>
            <a:endParaRPr lang="en-US" dirty="0"/>
          </a:p>
          <a:p>
            <a:pPr lvl="1"/>
            <a:r>
              <a:rPr lang="en-US" dirty="0">
                <a:hlinkClick r:id="rId4"/>
              </a:rPr>
              <a:t>TargetedInvestments@azahcccs.gov</a:t>
            </a:r>
            <a:r>
              <a:rPr lang="en-US" dirty="0"/>
              <a:t> </a:t>
            </a:r>
          </a:p>
        </p:txBody>
      </p:sp>
    </p:spTree>
    <p:extLst>
      <p:ext uri="{BB962C8B-B14F-4D97-AF65-F5344CB8AC3E}">
        <p14:creationId xmlns:p14="http://schemas.microsoft.com/office/powerpoint/2010/main" val="36503975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A7DBDF-48D3-4EFD-B322-C27D103A0A0A}"/>
              </a:ext>
            </a:extLst>
          </p:cNvPr>
          <p:cNvSpPr>
            <a:spLocks noGrp="1"/>
          </p:cNvSpPr>
          <p:nvPr>
            <p:ph idx="1"/>
          </p:nvPr>
        </p:nvSpPr>
        <p:spPr/>
        <p:txBody>
          <a:bodyPr/>
          <a:lstStyle/>
          <a:p>
            <a:pPr marL="0" indent="0">
              <a:buNone/>
            </a:pPr>
            <a:r>
              <a:rPr lang="en-US" dirty="0"/>
              <a:t>Thank you!</a:t>
            </a:r>
          </a:p>
        </p:txBody>
      </p:sp>
    </p:spTree>
    <p:extLst>
      <p:ext uri="{BB962C8B-B14F-4D97-AF65-F5344CB8AC3E}">
        <p14:creationId xmlns:p14="http://schemas.microsoft.com/office/powerpoint/2010/main" val="1498260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98A54-0873-4EB9-8751-578092DBF26F}"/>
              </a:ext>
            </a:extLst>
          </p:cNvPr>
          <p:cNvSpPr>
            <a:spLocks noGrp="1"/>
          </p:cNvSpPr>
          <p:nvPr>
            <p:ph type="title"/>
          </p:nvPr>
        </p:nvSpPr>
        <p:spPr/>
        <p:txBody>
          <a:bodyPr/>
          <a:lstStyle/>
          <a:p>
            <a:r>
              <a:rPr lang="en-US" dirty="0"/>
              <a:t>Welcome</a:t>
            </a:r>
          </a:p>
        </p:txBody>
      </p:sp>
      <p:sp>
        <p:nvSpPr>
          <p:cNvPr id="3" name="Content Placeholder 2">
            <a:extLst>
              <a:ext uri="{FF2B5EF4-FFF2-40B4-BE49-F238E27FC236}">
                <a16:creationId xmlns:a16="http://schemas.microsoft.com/office/drawing/2014/main" id="{9431715B-27D1-41AC-AFE4-5D8509A7D1DB}"/>
              </a:ext>
            </a:extLst>
          </p:cNvPr>
          <p:cNvSpPr>
            <a:spLocks noGrp="1"/>
          </p:cNvSpPr>
          <p:nvPr>
            <p:ph idx="1"/>
          </p:nvPr>
        </p:nvSpPr>
        <p:spPr/>
        <p:txBody>
          <a:bodyPr/>
          <a:lstStyle/>
          <a:p>
            <a:r>
              <a:rPr lang="en-US" dirty="0"/>
              <a:t>Attendees</a:t>
            </a:r>
          </a:p>
          <a:p>
            <a:r>
              <a:rPr lang="en-US" dirty="0"/>
              <a:t>Recorded and posted to TIPQIC.org</a:t>
            </a:r>
          </a:p>
          <a:p>
            <a:r>
              <a:rPr lang="en-US" dirty="0"/>
              <a:t>Housekeeping</a:t>
            </a:r>
          </a:p>
        </p:txBody>
      </p:sp>
    </p:spTree>
    <p:extLst>
      <p:ext uri="{BB962C8B-B14F-4D97-AF65-F5344CB8AC3E}">
        <p14:creationId xmlns:p14="http://schemas.microsoft.com/office/powerpoint/2010/main" val="3795562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C96B7D-2DED-4269-B2DC-01FF43039E9B}"/>
              </a:ext>
            </a:extLst>
          </p:cNvPr>
          <p:cNvSpPr>
            <a:spLocks noGrp="1"/>
          </p:cNvSpPr>
          <p:nvPr>
            <p:ph type="title"/>
          </p:nvPr>
        </p:nvSpPr>
        <p:spPr/>
        <p:txBody>
          <a:bodyPr/>
          <a:lstStyle/>
          <a:p>
            <a:r>
              <a:rPr lang="en-US" dirty="0"/>
              <a:t>Recap</a:t>
            </a:r>
          </a:p>
        </p:txBody>
      </p:sp>
      <p:sp>
        <p:nvSpPr>
          <p:cNvPr id="4" name="Content Placeholder 3">
            <a:extLst>
              <a:ext uri="{FF2B5EF4-FFF2-40B4-BE49-F238E27FC236}">
                <a16:creationId xmlns:a16="http://schemas.microsoft.com/office/drawing/2014/main" id="{B4034AF7-49CC-4F8B-8570-B28F6EA3D7BC}"/>
              </a:ext>
            </a:extLst>
          </p:cNvPr>
          <p:cNvSpPr>
            <a:spLocks noGrp="1"/>
          </p:cNvSpPr>
          <p:nvPr>
            <p:ph idx="1"/>
          </p:nvPr>
        </p:nvSpPr>
        <p:spPr/>
        <p:txBody>
          <a:bodyPr>
            <a:normAutofit lnSpcReduction="10000"/>
          </a:bodyPr>
          <a:lstStyle/>
          <a:p>
            <a:r>
              <a:rPr lang="en-US" dirty="0"/>
              <a:t>Primary objective: Meaningfully evaluating TIP Justice performance with evidence-based measures</a:t>
            </a:r>
          </a:p>
          <a:p>
            <a:r>
              <a:rPr lang="en-US" dirty="0"/>
              <a:t>Efforts to date:</a:t>
            </a:r>
          </a:p>
          <a:p>
            <a:pPr lvl="1"/>
            <a:r>
              <a:rPr lang="en-US" dirty="0"/>
              <a:t>Identified performance measures: 7 NCQA HEDIS </a:t>
            </a:r>
          </a:p>
          <a:p>
            <a:pPr lvl="1"/>
            <a:r>
              <a:rPr lang="en-US" dirty="0"/>
              <a:t>Identified attribution methodology: Referred members</a:t>
            </a:r>
          </a:p>
          <a:p>
            <a:pPr lvl="1"/>
            <a:r>
              <a:rPr lang="en-US" dirty="0"/>
              <a:t>Identified concerns with measure criteria</a:t>
            </a:r>
          </a:p>
          <a:p>
            <a:pPr lvl="1"/>
            <a:r>
              <a:rPr lang="en-US" dirty="0"/>
              <a:t>Focus groups to discuss modifications</a:t>
            </a:r>
          </a:p>
          <a:p>
            <a:r>
              <a:rPr lang="en-US" dirty="0"/>
              <a:t>This meeting</a:t>
            </a:r>
          </a:p>
          <a:p>
            <a:pPr lvl="1"/>
            <a:r>
              <a:rPr lang="en-US" dirty="0"/>
              <a:t>Review concerns and relevant data/ policies</a:t>
            </a:r>
          </a:p>
          <a:p>
            <a:pPr lvl="1"/>
            <a:r>
              <a:rPr lang="en-US" dirty="0"/>
              <a:t>Summarize and discuss final modifications</a:t>
            </a:r>
          </a:p>
          <a:p>
            <a:pPr lvl="1"/>
            <a:r>
              <a:rPr lang="en-US" dirty="0"/>
              <a:t>Discuss target setting and next steps</a:t>
            </a:r>
          </a:p>
          <a:p>
            <a:pPr lvl="1"/>
            <a:endParaRPr lang="en-US" dirty="0"/>
          </a:p>
          <a:p>
            <a:pPr lvl="1"/>
            <a:endParaRPr lang="en-US" dirty="0"/>
          </a:p>
        </p:txBody>
      </p:sp>
    </p:spTree>
    <p:extLst>
      <p:ext uri="{BB962C8B-B14F-4D97-AF65-F5344CB8AC3E}">
        <p14:creationId xmlns:p14="http://schemas.microsoft.com/office/powerpoint/2010/main" val="3416567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3A3AA-6C4A-4149-9316-2968DAEB912E}"/>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C221F4A8-3727-492D-BE2A-A5BB5D74FDFB}"/>
              </a:ext>
            </a:extLst>
          </p:cNvPr>
          <p:cNvSpPr>
            <a:spLocks noGrp="1"/>
          </p:cNvSpPr>
          <p:nvPr>
            <p:ph idx="1"/>
          </p:nvPr>
        </p:nvSpPr>
        <p:spPr/>
        <p:txBody>
          <a:bodyPr/>
          <a:lstStyle/>
          <a:p>
            <a:r>
              <a:rPr lang="en-US" dirty="0"/>
              <a:t>NCQA HEDIS intended for “general” U.S. population</a:t>
            </a:r>
          </a:p>
          <a:p>
            <a:r>
              <a:rPr lang="en-US" dirty="0"/>
              <a:t>Modified criteria innovative, important, and state-specific</a:t>
            </a:r>
          </a:p>
          <a:p>
            <a:r>
              <a:rPr lang="en-US" dirty="0"/>
              <a:t>Thank you</a:t>
            </a:r>
          </a:p>
        </p:txBody>
      </p:sp>
    </p:spTree>
    <p:extLst>
      <p:ext uri="{BB962C8B-B14F-4D97-AF65-F5344CB8AC3E}">
        <p14:creationId xmlns:p14="http://schemas.microsoft.com/office/powerpoint/2010/main" val="1326873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6B2F2E-BBF1-4EE3-B362-EB7BA3F0F0D2}"/>
              </a:ext>
            </a:extLst>
          </p:cNvPr>
          <p:cNvSpPr>
            <a:spLocks noGrp="1"/>
          </p:cNvSpPr>
          <p:nvPr>
            <p:ph idx="1"/>
          </p:nvPr>
        </p:nvSpPr>
        <p:spPr/>
        <p:txBody>
          <a:bodyPr>
            <a:normAutofit/>
          </a:bodyPr>
          <a:lstStyle/>
          <a:p>
            <a:r>
              <a:rPr lang="en-US" dirty="0"/>
              <a:t>Two categories:</a:t>
            </a:r>
          </a:p>
          <a:p>
            <a:pPr lvl="1"/>
            <a:r>
              <a:rPr lang="en-US" dirty="0"/>
              <a:t>Common</a:t>
            </a:r>
          </a:p>
          <a:p>
            <a:pPr lvl="2"/>
            <a:r>
              <a:rPr lang="en-US" dirty="0"/>
              <a:t>Minimum enrollment vs. program goals</a:t>
            </a:r>
          </a:p>
          <a:p>
            <a:pPr lvl="2"/>
            <a:r>
              <a:rPr lang="en-US" dirty="0"/>
              <a:t>Transparency: Individuals included in measurement</a:t>
            </a:r>
          </a:p>
          <a:p>
            <a:pPr lvl="1"/>
            <a:r>
              <a:rPr lang="en-US" dirty="0"/>
              <a:t>Special</a:t>
            </a:r>
          </a:p>
          <a:p>
            <a:pPr lvl="2"/>
            <a:r>
              <a:rPr lang="en-US" dirty="0"/>
              <a:t>Parole vs. Probation: Engagement and enrollment</a:t>
            </a:r>
          </a:p>
          <a:p>
            <a:pPr lvl="2"/>
            <a:r>
              <a:rPr lang="en-US" dirty="0"/>
              <a:t>Regional challenges</a:t>
            </a:r>
          </a:p>
          <a:p>
            <a:pPr lvl="2"/>
            <a:r>
              <a:rPr lang="en-US" dirty="0"/>
              <a:t>Target population</a:t>
            </a:r>
          </a:p>
          <a:p>
            <a:pPr lvl="1"/>
            <a:endParaRPr lang="en-US" dirty="0"/>
          </a:p>
          <a:p>
            <a:pPr lvl="1"/>
            <a:endParaRPr lang="en-US" dirty="0"/>
          </a:p>
          <a:p>
            <a:endParaRPr lang="en-US" dirty="0"/>
          </a:p>
          <a:p>
            <a:pPr lvl="1"/>
            <a:endParaRPr lang="en-US" dirty="0"/>
          </a:p>
        </p:txBody>
      </p:sp>
      <p:sp>
        <p:nvSpPr>
          <p:cNvPr id="6" name="Title 1">
            <a:extLst>
              <a:ext uri="{FF2B5EF4-FFF2-40B4-BE49-F238E27FC236}">
                <a16:creationId xmlns:a16="http://schemas.microsoft.com/office/drawing/2014/main" id="{38088DA5-8AF4-4924-8ABB-2F30BCC5F0CD}"/>
              </a:ext>
            </a:extLst>
          </p:cNvPr>
          <p:cNvSpPr>
            <a:spLocks noGrp="1"/>
          </p:cNvSpPr>
          <p:nvPr>
            <p:ph type="title"/>
          </p:nvPr>
        </p:nvSpPr>
        <p:spPr>
          <a:xfrm>
            <a:off x="838200" y="365125"/>
            <a:ext cx="10515600" cy="1325563"/>
          </a:xfrm>
        </p:spPr>
        <p:txBody>
          <a:bodyPr/>
          <a:lstStyle/>
          <a:p>
            <a:r>
              <a:rPr lang="en-US" dirty="0"/>
              <a:t>General Feedback- NCQA HEDIS Criteria</a:t>
            </a:r>
          </a:p>
        </p:txBody>
      </p:sp>
    </p:spTree>
    <p:extLst>
      <p:ext uri="{BB962C8B-B14F-4D97-AF65-F5344CB8AC3E}">
        <p14:creationId xmlns:p14="http://schemas.microsoft.com/office/powerpoint/2010/main" val="2111675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A02658B-87FD-44A8-89B7-F91B16DF6F8C}"/>
              </a:ext>
            </a:extLst>
          </p:cNvPr>
          <p:cNvSpPr>
            <a:spLocks noGrp="1"/>
          </p:cNvSpPr>
          <p:nvPr>
            <p:ph type="title"/>
          </p:nvPr>
        </p:nvSpPr>
        <p:spPr>
          <a:xfrm>
            <a:off x="838200" y="365125"/>
            <a:ext cx="10515600" cy="1325563"/>
          </a:xfrm>
        </p:spPr>
        <p:txBody>
          <a:bodyPr/>
          <a:lstStyle/>
          <a:p>
            <a:r>
              <a:rPr lang="en-US" dirty="0"/>
              <a:t>General Feedback- Common Concerns</a:t>
            </a:r>
          </a:p>
        </p:txBody>
      </p:sp>
      <p:sp>
        <p:nvSpPr>
          <p:cNvPr id="5" name="Content Placeholder 2">
            <a:extLst>
              <a:ext uri="{FF2B5EF4-FFF2-40B4-BE49-F238E27FC236}">
                <a16:creationId xmlns:a16="http://schemas.microsoft.com/office/drawing/2014/main" id="{74961CBC-B08B-4E23-B215-EBEA9C27D5D3}"/>
              </a:ext>
            </a:extLst>
          </p:cNvPr>
          <p:cNvSpPr>
            <a:spLocks noGrp="1"/>
          </p:cNvSpPr>
          <p:nvPr>
            <p:ph idx="1"/>
          </p:nvPr>
        </p:nvSpPr>
        <p:spPr>
          <a:xfrm>
            <a:off x="838200" y="1825625"/>
            <a:ext cx="10515600" cy="4351338"/>
          </a:xfrm>
        </p:spPr>
        <p:txBody>
          <a:bodyPr>
            <a:normAutofit/>
          </a:bodyPr>
          <a:lstStyle/>
          <a:p>
            <a:r>
              <a:rPr lang="en-US" dirty="0"/>
              <a:t>Minimum enrollment criteria vs. program goals</a:t>
            </a:r>
          </a:p>
          <a:p>
            <a:pPr lvl="1"/>
            <a:r>
              <a:rPr lang="en-US" dirty="0"/>
              <a:t>Prior enrollment</a:t>
            </a:r>
          </a:p>
          <a:p>
            <a:pPr lvl="2"/>
            <a:r>
              <a:rPr lang="en-US" dirty="0"/>
              <a:t>Care management before qualifying event</a:t>
            </a:r>
          </a:p>
          <a:p>
            <a:pPr lvl="2"/>
            <a:r>
              <a:rPr lang="en-US" dirty="0"/>
              <a:t>Immediate engagement after release</a:t>
            </a:r>
          </a:p>
          <a:p>
            <a:pPr lvl="1"/>
            <a:r>
              <a:rPr lang="en-US" dirty="0"/>
              <a:t>Ongoing enrollment</a:t>
            </a:r>
          </a:p>
          <a:p>
            <a:pPr lvl="2"/>
            <a:r>
              <a:rPr lang="en-US" dirty="0"/>
              <a:t>Time to deliver F/U services vs.</a:t>
            </a:r>
          </a:p>
          <a:p>
            <a:pPr lvl="2"/>
            <a:r>
              <a:rPr lang="en-US" dirty="0"/>
              <a:t>Return to incarceration</a:t>
            </a:r>
          </a:p>
          <a:p>
            <a:pPr lvl="2"/>
            <a:r>
              <a:rPr lang="en-US" dirty="0"/>
              <a:t>Employment</a:t>
            </a:r>
          </a:p>
          <a:p>
            <a:r>
              <a:rPr lang="en-US" dirty="0"/>
              <a:t>Transparency: Individuals included in measurement</a:t>
            </a:r>
          </a:p>
          <a:p>
            <a:pPr lvl="1"/>
            <a:r>
              <a:rPr lang="en-US" dirty="0"/>
              <a:t>Referral list with referral date</a:t>
            </a:r>
          </a:p>
          <a:p>
            <a:pPr lvl="1"/>
            <a:r>
              <a:rPr lang="en-US" dirty="0"/>
              <a:t>Rolling 24 months</a:t>
            </a:r>
          </a:p>
          <a:p>
            <a:pPr lvl="1"/>
            <a:endParaRPr lang="en-US" dirty="0"/>
          </a:p>
          <a:p>
            <a:endParaRPr lang="en-US" dirty="0"/>
          </a:p>
          <a:p>
            <a:pPr lvl="1"/>
            <a:endParaRPr lang="en-US" dirty="0"/>
          </a:p>
          <a:p>
            <a:pPr lvl="1"/>
            <a:endParaRPr lang="en-US" dirty="0"/>
          </a:p>
          <a:p>
            <a:endParaRPr lang="en-US" dirty="0"/>
          </a:p>
          <a:p>
            <a:pPr lvl="1"/>
            <a:endParaRPr lang="en-US" dirty="0"/>
          </a:p>
        </p:txBody>
      </p:sp>
    </p:spTree>
    <p:extLst>
      <p:ext uri="{BB962C8B-B14F-4D97-AF65-F5344CB8AC3E}">
        <p14:creationId xmlns:p14="http://schemas.microsoft.com/office/powerpoint/2010/main" val="4021292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EEB58-0088-4B9F-83F1-5E9F47E07571}"/>
              </a:ext>
            </a:extLst>
          </p:cNvPr>
          <p:cNvSpPr>
            <a:spLocks noGrp="1"/>
          </p:cNvSpPr>
          <p:nvPr>
            <p:ph type="title"/>
          </p:nvPr>
        </p:nvSpPr>
        <p:spPr/>
        <p:txBody>
          <a:bodyPr/>
          <a:lstStyle/>
          <a:p>
            <a:r>
              <a:rPr lang="en-US" dirty="0"/>
              <a:t>General Feedback- Special Concerns</a:t>
            </a:r>
          </a:p>
        </p:txBody>
      </p:sp>
      <p:sp>
        <p:nvSpPr>
          <p:cNvPr id="3" name="Content Placeholder 2">
            <a:extLst>
              <a:ext uri="{FF2B5EF4-FFF2-40B4-BE49-F238E27FC236}">
                <a16:creationId xmlns:a16="http://schemas.microsoft.com/office/drawing/2014/main" id="{846B2F2E-BBF1-4EE3-B362-EB7BA3F0F0D2}"/>
              </a:ext>
            </a:extLst>
          </p:cNvPr>
          <p:cNvSpPr>
            <a:spLocks noGrp="1"/>
          </p:cNvSpPr>
          <p:nvPr>
            <p:ph idx="1"/>
          </p:nvPr>
        </p:nvSpPr>
        <p:spPr/>
        <p:txBody>
          <a:bodyPr>
            <a:normAutofit/>
          </a:bodyPr>
          <a:lstStyle/>
          <a:p>
            <a:r>
              <a:rPr lang="en-US" dirty="0"/>
              <a:t>Parole vs. Probation: Engagement and enrollment</a:t>
            </a:r>
          </a:p>
          <a:p>
            <a:pPr lvl="1"/>
            <a:r>
              <a:rPr lang="en-US" dirty="0"/>
              <a:t>Suspension vs. termed enrollment</a:t>
            </a:r>
          </a:p>
          <a:p>
            <a:pPr lvl="1"/>
            <a:r>
              <a:rPr lang="en-US" dirty="0"/>
              <a:t>ADCRR system changes</a:t>
            </a:r>
          </a:p>
          <a:p>
            <a:r>
              <a:rPr lang="en-US" dirty="0"/>
              <a:t>Regional challenges</a:t>
            </a:r>
          </a:p>
          <a:p>
            <a:pPr lvl="1"/>
            <a:r>
              <a:rPr lang="en-US" dirty="0"/>
              <a:t>Border towns</a:t>
            </a:r>
          </a:p>
          <a:p>
            <a:r>
              <a:rPr lang="en-US" dirty="0"/>
              <a:t>Target population challenges</a:t>
            </a:r>
          </a:p>
          <a:p>
            <a:pPr lvl="1"/>
            <a:r>
              <a:rPr lang="en-US" dirty="0"/>
              <a:t>SMI</a:t>
            </a:r>
          </a:p>
          <a:p>
            <a:pPr lvl="1"/>
            <a:r>
              <a:rPr lang="en-US" dirty="0"/>
              <a:t>Criminogenic need</a:t>
            </a:r>
          </a:p>
          <a:p>
            <a:pPr lvl="1"/>
            <a:endParaRPr lang="en-US" dirty="0"/>
          </a:p>
          <a:p>
            <a:endParaRPr lang="en-US" dirty="0"/>
          </a:p>
          <a:p>
            <a:pPr lvl="1"/>
            <a:endParaRPr lang="en-US" dirty="0"/>
          </a:p>
        </p:txBody>
      </p:sp>
    </p:spTree>
    <p:extLst>
      <p:ext uri="{BB962C8B-B14F-4D97-AF65-F5344CB8AC3E}">
        <p14:creationId xmlns:p14="http://schemas.microsoft.com/office/powerpoint/2010/main" val="574243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AF9BE-761C-4B7C-949C-77A25126BCDB}"/>
              </a:ext>
            </a:extLst>
          </p:cNvPr>
          <p:cNvSpPr>
            <a:spLocks noGrp="1"/>
          </p:cNvSpPr>
          <p:nvPr>
            <p:ph type="title"/>
          </p:nvPr>
        </p:nvSpPr>
        <p:spPr/>
        <p:txBody>
          <a:bodyPr/>
          <a:lstStyle/>
          <a:p>
            <a:r>
              <a:rPr lang="en-US" dirty="0"/>
              <a:t>Overview- Measure Recommendations</a:t>
            </a:r>
          </a:p>
        </p:txBody>
      </p:sp>
      <p:graphicFrame>
        <p:nvGraphicFramePr>
          <p:cNvPr id="4" name="Table 3">
            <a:extLst>
              <a:ext uri="{FF2B5EF4-FFF2-40B4-BE49-F238E27FC236}">
                <a16:creationId xmlns:a16="http://schemas.microsoft.com/office/drawing/2014/main" id="{B6FD465F-CAC1-4E6C-9F32-135D9D6E7F51}"/>
              </a:ext>
            </a:extLst>
          </p:cNvPr>
          <p:cNvGraphicFramePr>
            <a:graphicFrameLocks noGrp="1"/>
          </p:cNvGraphicFramePr>
          <p:nvPr>
            <p:extLst>
              <p:ext uri="{D42A27DB-BD31-4B8C-83A1-F6EECF244321}">
                <p14:modId xmlns:p14="http://schemas.microsoft.com/office/powerpoint/2010/main" val="3645208590"/>
              </p:ext>
            </p:extLst>
          </p:nvPr>
        </p:nvGraphicFramePr>
        <p:xfrm>
          <a:off x="581892" y="3653155"/>
          <a:ext cx="11309426" cy="3114040"/>
        </p:xfrm>
        <a:graphic>
          <a:graphicData uri="http://schemas.openxmlformats.org/drawingml/2006/table">
            <a:tbl>
              <a:tblPr firstRow="1" bandRow="1">
                <a:tableStyleId>{5C22544A-7EE6-4342-B048-85BDC9FD1C3A}</a:tableStyleId>
              </a:tblPr>
              <a:tblGrid>
                <a:gridCol w="1476968">
                  <a:extLst>
                    <a:ext uri="{9D8B030D-6E8A-4147-A177-3AD203B41FA5}">
                      <a16:colId xmlns:a16="http://schemas.microsoft.com/office/drawing/2014/main" val="2036222061"/>
                    </a:ext>
                  </a:extLst>
                </a:gridCol>
                <a:gridCol w="5302856">
                  <a:extLst>
                    <a:ext uri="{9D8B030D-6E8A-4147-A177-3AD203B41FA5}">
                      <a16:colId xmlns:a16="http://schemas.microsoft.com/office/drawing/2014/main" val="974841522"/>
                    </a:ext>
                  </a:extLst>
                </a:gridCol>
                <a:gridCol w="4529602">
                  <a:extLst>
                    <a:ext uri="{9D8B030D-6E8A-4147-A177-3AD203B41FA5}">
                      <a16:colId xmlns:a16="http://schemas.microsoft.com/office/drawing/2014/main" val="3167953341"/>
                    </a:ext>
                  </a:extLst>
                </a:gridCol>
              </a:tblGrid>
              <a:tr h="370840">
                <a:tc>
                  <a:txBody>
                    <a:bodyPr/>
                    <a:lstStyle/>
                    <a:p>
                      <a:pPr algn="ctr"/>
                      <a:r>
                        <a:rPr lang="en-US" dirty="0"/>
                        <a:t>Measure</a:t>
                      </a:r>
                    </a:p>
                  </a:txBody>
                  <a:tcPr/>
                </a:tc>
                <a:tc>
                  <a:txBody>
                    <a:bodyPr/>
                    <a:lstStyle/>
                    <a:p>
                      <a:pPr algn="ctr"/>
                      <a:r>
                        <a:rPr lang="en-US" dirty="0"/>
                        <a:t>Current (HEDIS) criteria</a:t>
                      </a:r>
                    </a:p>
                  </a:txBody>
                  <a:tcPr/>
                </a:tc>
                <a:tc>
                  <a:txBody>
                    <a:bodyPr/>
                    <a:lstStyle/>
                    <a:p>
                      <a:pPr algn="ctr"/>
                      <a:r>
                        <a:rPr lang="en-US" dirty="0"/>
                        <a:t>Revised</a:t>
                      </a:r>
                      <a:r>
                        <a:rPr lang="en-US" baseline="0" dirty="0"/>
                        <a:t> criteria</a:t>
                      </a:r>
                      <a:endParaRPr lang="en-US" dirty="0"/>
                    </a:p>
                  </a:txBody>
                  <a:tcPr/>
                </a:tc>
                <a:extLst>
                  <a:ext uri="{0D108BD9-81ED-4DB2-BD59-A6C34878D82A}">
                    <a16:rowId xmlns:a16="http://schemas.microsoft.com/office/drawing/2014/main" val="3355266489"/>
                  </a:ext>
                </a:extLst>
              </a:tr>
              <a:tr h="370840">
                <a:tc>
                  <a:txBody>
                    <a:bodyPr/>
                    <a:lstStyle/>
                    <a:p>
                      <a:pPr algn="ctr"/>
                      <a:r>
                        <a:rPr lang="en-US" dirty="0"/>
                        <a:t>AOD 14/34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Enrolled 60 days before alcohol/drug abuse episode through 48 days after episode with no breaks in enrollment; 1 visit within 14 days and 2 visits within 34 days to qualify for numerator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Enrolled for the full initiation/engagement period (48 days); 1 visit within 34 days to qualify for numerator</a:t>
                      </a:r>
                    </a:p>
                  </a:txBody>
                  <a:tcPr/>
                </a:tc>
                <a:extLst>
                  <a:ext uri="{0D108BD9-81ED-4DB2-BD59-A6C34878D82A}">
                    <a16:rowId xmlns:a16="http://schemas.microsoft.com/office/drawing/2014/main" val="3198197086"/>
                  </a:ext>
                </a:extLst>
              </a:tr>
              <a:tr h="370840">
                <a:tc>
                  <a:txBody>
                    <a:bodyPr/>
                    <a:lstStyle/>
                    <a:p>
                      <a:pPr algn="ctr"/>
                      <a:r>
                        <a:rPr lang="en-US" dirty="0"/>
                        <a:t>SSD</a:t>
                      </a:r>
                    </a:p>
                  </a:txBody>
                  <a:tcPr/>
                </a:tc>
                <a:tc>
                  <a:txBody>
                    <a:bodyPr/>
                    <a:lstStyle/>
                    <a:p>
                      <a:r>
                        <a:rPr lang="en-US" sz="1800" dirty="0"/>
                        <a:t>Enrolled for the full year, with no more than 1 gap of no longer than 45 days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Enrolled for at least 180 days in the report period</a:t>
                      </a:r>
                    </a:p>
                  </a:txBody>
                  <a:tcPr/>
                </a:tc>
                <a:extLst>
                  <a:ext uri="{0D108BD9-81ED-4DB2-BD59-A6C34878D82A}">
                    <a16:rowId xmlns:a16="http://schemas.microsoft.com/office/drawing/2014/main" val="1072048951"/>
                  </a:ext>
                </a:extLst>
              </a:tr>
              <a:tr h="370840">
                <a:tc>
                  <a:txBody>
                    <a:bodyPr/>
                    <a:lstStyle/>
                    <a:p>
                      <a:pPr algn="ctr"/>
                      <a:r>
                        <a:rPr lang="en-US" dirty="0"/>
                        <a:t>FUH</a:t>
                      </a:r>
                      <a:r>
                        <a:rPr lang="en-US" baseline="0" dirty="0"/>
                        <a:t> 7/30</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Enrolled on the date of hospital discharge through 30 days after hospital discharge with no breaks in enrollment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N/A (Use HEDIS</a:t>
                      </a:r>
                      <a:r>
                        <a:rPr lang="en-US" sz="1800" baseline="0" dirty="0"/>
                        <a:t> enrollment criteria)</a:t>
                      </a:r>
                      <a:endParaRPr lang="en-US" sz="1800" dirty="0"/>
                    </a:p>
                  </a:txBody>
                  <a:tcPr/>
                </a:tc>
                <a:extLst>
                  <a:ext uri="{0D108BD9-81ED-4DB2-BD59-A6C34878D82A}">
                    <a16:rowId xmlns:a16="http://schemas.microsoft.com/office/drawing/2014/main" val="1663825964"/>
                  </a:ext>
                </a:extLst>
              </a:tr>
            </a:tbl>
          </a:graphicData>
        </a:graphic>
      </p:graphicFrame>
      <p:sp>
        <p:nvSpPr>
          <p:cNvPr id="5" name="Content Placeholder 2">
            <a:extLst>
              <a:ext uri="{FF2B5EF4-FFF2-40B4-BE49-F238E27FC236}">
                <a16:creationId xmlns:a16="http://schemas.microsoft.com/office/drawing/2014/main" id="{51390368-42DC-4A48-83B1-1233E67DB894}"/>
              </a:ext>
            </a:extLst>
          </p:cNvPr>
          <p:cNvSpPr>
            <a:spLocks noGrp="1"/>
          </p:cNvSpPr>
          <p:nvPr>
            <p:ph idx="1"/>
          </p:nvPr>
        </p:nvSpPr>
        <p:spPr>
          <a:xfrm>
            <a:off x="838200" y="1576243"/>
            <a:ext cx="10515600" cy="2076912"/>
          </a:xfrm>
        </p:spPr>
        <p:txBody>
          <a:bodyPr/>
          <a:lstStyle/>
          <a:p>
            <a:r>
              <a:rPr lang="en-US" dirty="0"/>
              <a:t>Conventional method</a:t>
            </a:r>
          </a:p>
          <a:p>
            <a:r>
              <a:rPr lang="en-US" dirty="0"/>
              <a:t>Define elements</a:t>
            </a:r>
          </a:p>
          <a:p>
            <a:r>
              <a:rPr lang="en-US" dirty="0"/>
              <a:t>Summarize concerns</a:t>
            </a:r>
          </a:p>
          <a:p>
            <a:r>
              <a:rPr lang="en-US" dirty="0"/>
              <a:t>Explain recommendation</a:t>
            </a:r>
          </a:p>
          <a:p>
            <a:pPr lvl="1"/>
            <a:endParaRPr lang="en-US" dirty="0"/>
          </a:p>
        </p:txBody>
      </p:sp>
    </p:spTree>
    <p:extLst>
      <p:ext uri="{BB962C8B-B14F-4D97-AF65-F5344CB8AC3E}">
        <p14:creationId xmlns:p14="http://schemas.microsoft.com/office/powerpoint/2010/main" val="11401232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985</TotalTime>
  <Words>2786</Words>
  <Application>Microsoft Office PowerPoint</Application>
  <PresentationFormat>Widescreen</PresentationFormat>
  <Paragraphs>441</Paragraphs>
  <Slides>28</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ＭＳ Ｐゴシック</vt:lpstr>
      <vt:lpstr>Arial</vt:lpstr>
      <vt:lpstr>Calibri</vt:lpstr>
      <vt:lpstr>Calibri Light</vt:lpstr>
      <vt:lpstr>Office Theme</vt:lpstr>
      <vt:lpstr>PowerPoint Presentation</vt:lpstr>
      <vt:lpstr>Agenda</vt:lpstr>
      <vt:lpstr>Welcome</vt:lpstr>
      <vt:lpstr>Recap</vt:lpstr>
      <vt:lpstr>Recap</vt:lpstr>
      <vt:lpstr>General Feedback- NCQA HEDIS Criteria</vt:lpstr>
      <vt:lpstr>General Feedback- Common Concerns</vt:lpstr>
      <vt:lpstr>General Feedback- Special Concerns</vt:lpstr>
      <vt:lpstr>Overview- Measure Recommendations</vt:lpstr>
      <vt:lpstr>Alcohol and Other Drug Abuse (AOD): Episode Definition and HEDIS Criteria</vt:lpstr>
      <vt:lpstr>AOD: Typical Episode Timeline</vt:lpstr>
      <vt:lpstr>Enrollment Break Definitions</vt:lpstr>
      <vt:lpstr>AOD: Denominator Using HEDIS Enrollment Criteria</vt:lpstr>
      <vt:lpstr>AOD: Concerns with Justice Population</vt:lpstr>
      <vt:lpstr>AOD: Recommendations</vt:lpstr>
      <vt:lpstr>AOD: Estimated Denominator Using Modified Enrollment Criteria</vt:lpstr>
      <vt:lpstr>AOD: Episode Timeline Using Modified Enrollment Criteria</vt:lpstr>
      <vt:lpstr>Adult Diabetes Screening (SSD): Denominator Using HEDIS Enrollment Criteria</vt:lpstr>
      <vt:lpstr>SSD: Concerns with Justice Population</vt:lpstr>
      <vt:lpstr>SSD: Enrollment breaks</vt:lpstr>
      <vt:lpstr>SSD: Number of Enrolled Days for Excluded Members by Provider Organization</vt:lpstr>
      <vt:lpstr>SSD: Recommendation</vt:lpstr>
      <vt:lpstr>SSD: Denominator Using Modified Enrollment Criteria</vt:lpstr>
      <vt:lpstr>Follow-Up After Hospitalization (FUH): Denominator Using HEDIS Enrollment Criteria</vt:lpstr>
      <vt:lpstr>FUH: Concerns and Recommendations</vt:lpstr>
      <vt:lpstr>Discussion</vt:lpstr>
      <vt:lpstr>Next Steps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Adams, Cameron</dc:creator>
  <cp:lastModifiedBy>Lauren Madjidi</cp:lastModifiedBy>
  <cp:revision>92</cp:revision>
  <dcterms:created xsi:type="dcterms:W3CDTF">2020-09-10T03:40:09Z</dcterms:created>
  <dcterms:modified xsi:type="dcterms:W3CDTF">2021-01-06T22:23:21Z</dcterms:modified>
</cp:coreProperties>
</file>