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4"/>
    <p:sldMasterId id="2147483714" r:id="rId5"/>
    <p:sldMasterId id="2147483725" r:id="rId6"/>
  </p:sldMasterIdLst>
  <p:notesMasterIdLst>
    <p:notesMasterId r:id="rId14"/>
  </p:notesMasterIdLst>
  <p:handoutMasterIdLst>
    <p:handoutMasterId r:id="rId15"/>
  </p:handoutMasterIdLst>
  <p:sldIdLst>
    <p:sldId id="256" r:id="rId7"/>
    <p:sldId id="568" r:id="rId8"/>
    <p:sldId id="439" r:id="rId9"/>
    <p:sldId id="583" r:id="rId10"/>
    <p:sldId id="584" r:id="rId11"/>
    <p:sldId id="368" r:id="rId12"/>
    <p:sldId id="5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352196-584C-8B48-8FF8-8C1A7AD6A0AE}">
          <p14:sldIdLst>
            <p14:sldId id="256"/>
            <p14:sldId id="568"/>
            <p14:sldId id="439"/>
            <p14:sldId id="583"/>
            <p14:sldId id="584"/>
            <p14:sldId id="368"/>
            <p14:sldId id="5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M" initials="C" lastIdx="15" clrIdx="0"/>
  <p:cmAuthor id="2" name="Anum Lakhia" initials="AL" lastIdx="9" clrIdx="1">
    <p:extLst>
      <p:ext uri="{19B8F6BF-5375-455C-9EA6-DF929625EA0E}">
        <p15:presenceInfo xmlns:p15="http://schemas.microsoft.com/office/powerpoint/2012/main" userId="S::alakhia@equalityhealth.com::f556edad-5336-4ca6-ae90-cfa17846cdbf" providerId="AD"/>
      </p:ext>
    </p:extLst>
  </p:cmAuthor>
  <p:cmAuthor id="3" name="Lisa Stevens Anderson" initials="LA" lastIdx="6" clrIdx="2">
    <p:extLst>
      <p:ext uri="{19B8F6BF-5375-455C-9EA6-DF929625EA0E}">
        <p15:presenceInfo xmlns:p15="http://schemas.microsoft.com/office/powerpoint/2012/main" userId="S::lsanderson@equalityhealth.com::18cb765b-4862-40c4-984f-8e6d5a3e6241" providerId="AD"/>
      </p:ext>
    </p:extLst>
  </p:cmAuthor>
  <p:cmAuthor id="4" name="Carlos Pastor" initials="CP" lastIdx="2" clrIdx="3">
    <p:extLst>
      <p:ext uri="{19B8F6BF-5375-455C-9EA6-DF929625EA0E}">
        <p15:presenceInfo xmlns:p15="http://schemas.microsoft.com/office/powerpoint/2012/main" userId="S::cpastor@equalityhealth.com::de0ae718-107b-457d-a9da-ea8df7c08576" providerId="AD"/>
      </p:ext>
    </p:extLst>
  </p:cmAuthor>
  <p:cmAuthor id="5" name="Mary LaRusso" initials="ML" lastIdx="4" clrIdx="4">
    <p:extLst>
      <p:ext uri="{19B8F6BF-5375-455C-9EA6-DF929625EA0E}">
        <p15:presenceInfo xmlns:p15="http://schemas.microsoft.com/office/powerpoint/2012/main" userId="S::mlarusso@equalityhealth.com::21f4af2f-9d0b-42c3-bf0e-4f1e589b6d31" providerId="AD"/>
      </p:ext>
    </p:extLst>
  </p:cmAuthor>
  <p:cmAuthor id="6" name="Kailey Love" initials="KL" lastIdx="1" clrIdx="5">
    <p:extLst>
      <p:ext uri="{19B8F6BF-5375-455C-9EA6-DF929625EA0E}">
        <p15:presenceInfo xmlns:p15="http://schemas.microsoft.com/office/powerpoint/2012/main" userId="S::klove2@asurite.asu.edu::b164f619-6b04-42fa-b0b2-d3d642a757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387"/>
    <a:srgbClr val="F2F0C8"/>
    <a:srgbClr val="C1C136"/>
    <a:srgbClr val="E94053"/>
    <a:srgbClr val="8EC264"/>
    <a:srgbClr val="55B789"/>
    <a:srgbClr val="F27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63600" autoAdjust="0"/>
  </p:normalViewPr>
  <p:slideViewPr>
    <p:cSldViewPr snapToGrid="0" snapToObjects="1">
      <p:cViewPr varScale="1">
        <p:scale>
          <a:sx n="34" d="100"/>
          <a:sy n="34" d="100"/>
        </p:scale>
        <p:origin x="76" y="236"/>
      </p:cViewPr>
      <p:guideLst/>
    </p:cSldViewPr>
  </p:slideViewPr>
  <p:notesTextViewPr>
    <p:cViewPr>
      <p:scale>
        <a:sx n="125" d="100"/>
        <a:sy n="125" d="100"/>
      </p:scale>
      <p:origin x="0" y="0"/>
    </p:cViewPr>
  </p:notesTextViewPr>
  <p:sorterViewPr>
    <p:cViewPr>
      <p:scale>
        <a:sx n="125" d="100"/>
        <a:sy n="125" d="100"/>
      </p:scale>
      <p:origin x="0" y="-10648"/>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31CEA-B841-423A-896A-75BADCD92D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A77CF5-1D19-4335-86A7-6E52ECD16A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D013BE-4143-4466-A7F8-845EAD6E1E46}" type="datetimeFigureOut">
              <a:rPr lang="en-US" smtClean="0"/>
              <a:t>4/7/2022</a:t>
            </a:fld>
            <a:endParaRPr lang="en-US"/>
          </a:p>
        </p:txBody>
      </p:sp>
      <p:sp>
        <p:nvSpPr>
          <p:cNvPr id="4" name="Footer Placeholder 3">
            <a:extLst>
              <a:ext uri="{FF2B5EF4-FFF2-40B4-BE49-F238E27FC236}">
                <a16:creationId xmlns:a16="http://schemas.microsoft.com/office/drawing/2014/main" id="{A8EF6B84-5500-428C-951F-27CD5F1E6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AC548F-F6CF-459A-8897-8FE1C7FCB0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58D5F7-1B69-4E7E-B2D9-0DE911BF62EC}" type="slidenum">
              <a:rPr lang="en-US" smtClean="0"/>
              <a:t>‹#›</a:t>
            </a:fld>
            <a:endParaRPr lang="en-US"/>
          </a:p>
        </p:txBody>
      </p:sp>
    </p:spTree>
    <p:extLst>
      <p:ext uri="{BB962C8B-B14F-4D97-AF65-F5344CB8AC3E}">
        <p14:creationId xmlns:p14="http://schemas.microsoft.com/office/powerpoint/2010/main" val="17825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A2AE5-8D34-7E44-A703-47FA7DF2CEC7}"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C6ABA-65E4-AD4A-87B0-A29D2727D810}" type="slidenum">
              <a:rPr lang="en-US" smtClean="0"/>
              <a:t>‹#›</a:t>
            </a:fld>
            <a:endParaRPr lang="en-US"/>
          </a:p>
        </p:txBody>
      </p:sp>
    </p:spTree>
    <p:extLst>
      <p:ext uri="{BB962C8B-B14F-4D97-AF65-F5344CB8AC3E}">
        <p14:creationId xmlns:p14="http://schemas.microsoft.com/office/powerpoint/2010/main" val="264712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F7B1D556-5396-4983-838B-3EF41D5F5D8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68378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C6ABA-65E4-AD4A-87B0-A29D2727D810}" type="slidenum">
              <a:rPr lang="en-US" smtClean="0"/>
              <a:t>2</a:t>
            </a:fld>
            <a:endParaRPr lang="en-US"/>
          </a:p>
        </p:txBody>
      </p:sp>
    </p:spTree>
    <p:extLst>
      <p:ext uri="{BB962C8B-B14F-4D97-AF65-F5344CB8AC3E}">
        <p14:creationId xmlns:p14="http://schemas.microsoft.com/office/powerpoint/2010/main" val="207133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DFC18AB2-4A2D-40AB-9B50-DBC83E35B52E}" type="slidenum">
              <a:rPr lang="en-US"/>
              <a:pPr>
                <a:defRPr/>
              </a:pPr>
              <a:t>3</a:t>
            </a:fld>
            <a:endParaRPr lang="en-US" dirty="0"/>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12A1A88-A891-49D2-8939-1743CBE09ADE}" type="slidenum">
              <a:rPr lang="en-US" sz="1200"/>
              <a:pPr algn="r"/>
              <a:t>3</a:t>
            </a:fld>
            <a:endParaRPr lang="en-US" sz="12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685800" y="4343400"/>
            <a:ext cx="5486400" cy="4114800"/>
          </a:xfrm>
          <a:noFill/>
          <a:ln/>
        </p:spPr>
        <p:txBody>
          <a:bodyPr/>
          <a:lstStyle/>
          <a:p>
            <a:pPr eaLnBrk="1" hangingPunct="1"/>
            <a:r>
              <a:rPr lang="en-US" dirty="0">
                <a:latin typeface="Arial" charset="0"/>
                <a:ea typeface="ＭＳ Ｐゴシック"/>
                <a:cs typeface="ＭＳ Ｐゴシック"/>
              </a:rPr>
              <a:t>If your organization is enrolled in more than one TI area of concentration (AOC) where FUH measures are milestones, you can make these aim statements specific to each AOC your efforts are focused on.</a:t>
            </a:r>
          </a:p>
        </p:txBody>
      </p:sp>
    </p:spTree>
    <p:extLst>
      <p:ext uri="{BB962C8B-B14F-4D97-AF65-F5344CB8AC3E}">
        <p14:creationId xmlns:p14="http://schemas.microsoft.com/office/powerpoint/2010/main" val="83938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C18AB2-4A2D-40AB-9B50-DBC83E35B52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12A1A88-A891-49D2-8939-1743CBE09A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685800" y="4343400"/>
            <a:ext cx="5486400" cy="4114800"/>
          </a:xfrm>
          <a:noFill/>
          <a:ln/>
        </p:spPr>
        <p:txBody>
          <a:bodyPr/>
          <a:lstStyle/>
          <a:p>
            <a:pPr eaLnBrk="1" hangingPunct="1"/>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399254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C18AB2-4A2D-40AB-9B50-DBC83E35B52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auto" latinLnBrk="0" hangingPunct="1">
              <a:lnSpc>
                <a:spcPct val="100000"/>
              </a:lnSpc>
              <a:spcBef>
                <a:spcPts val="0"/>
              </a:spcBef>
              <a:spcAft>
                <a:spcPts val="0"/>
              </a:spcAft>
              <a:buClrTx/>
              <a:buSzTx/>
              <a:buFontTx/>
              <a:buNone/>
              <a:tabLst/>
              <a:defRPr/>
            </a:pPr>
            <a:fld id="{712A1A88-A891-49D2-8939-1743CBE09A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685800" y="4343400"/>
            <a:ext cx="5486400" cy="4114800"/>
          </a:xfrm>
          <a:noFill/>
          <a:ln/>
        </p:spPr>
        <p:txBody>
          <a:bodyPr/>
          <a:lstStyle/>
          <a:p>
            <a:pPr eaLnBrk="1" hangingPunct="1"/>
            <a:r>
              <a:rPr lang="en-US" dirty="0">
                <a:latin typeface="Arial" charset="0"/>
                <a:ea typeface="ＭＳ Ｐゴシック"/>
                <a:cs typeface="ＭＳ Ｐゴシック"/>
              </a:rPr>
              <a:t>Keep whichever statements apply to your organization and/or the focus of your efforts.</a:t>
            </a:r>
          </a:p>
        </p:txBody>
      </p:sp>
    </p:spTree>
    <p:extLst>
      <p:ext uri="{BB962C8B-B14F-4D97-AF65-F5344CB8AC3E}">
        <p14:creationId xmlns:p14="http://schemas.microsoft.com/office/powerpoint/2010/main" val="38853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7BB5F7B4-A349-4D60-A1E1-A40087044DFF}" type="slidenum">
              <a:rPr lang="en-US"/>
              <a:pPr>
                <a:defRPr/>
              </a:pPr>
              <a:t>6</a:t>
            </a:fld>
            <a:endParaRPr lang="en-US" dirty="0"/>
          </a:p>
        </p:txBody>
      </p:sp>
      <p:sp>
        <p:nvSpPr>
          <p:cNvPr id="39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99CDE5E-BD0A-4438-8AFD-C1660CD1DDBD}" type="slidenum">
              <a:rPr lang="en-US" sz="1200"/>
              <a:pPr algn="r"/>
              <a:t>6</a:t>
            </a:fld>
            <a:endParaRPr lang="en-US" sz="1200"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a:ln/>
        </p:spPr>
        <p:txBody>
          <a:bodyPr/>
          <a:lstStyle/>
          <a:p>
            <a:pPr eaLnBrk="1" hangingPunct="1"/>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319662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DFC18AB2-4A2D-40AB-9B50-DBC83E35B52E}" type="slidenum">
              <a:rPr lang="en-US"/>
              <a:pPr>
                <a:defRPr/>
              </a:pPr>
              <a:t>7</a:t>
            </a:fld>
            <a:endParaRPr lang="en-US"/>
          </a:p>
        </p:txBody>
      </p:sp>
      <p:sp>
        <p:nvSpPr>
          <p:cNvPr id="30722" name="Rectangle 7"/>
          <p:cNvSpPr txBox="1">
            <a:spLocks noGrp="1" noChangeArrowheads="1"/>
          </p:cNvSpPr>
          <p:nvPr/>
        </p:nvSpPr>
        <p:spPr bwMode="auto">
          <a:xfrm>
            <a:off x="3995217" y="8842029"/>
            <a:ext cx="3056414" cy="465455"/>
          </a:xfrm>
          <a:prstGeom prst="rect">
            <a:avLst/>
          </a:prstGeom>
          <a:noFill/>
          <a:ln w="9525">
            <a:noFill/>
            <a:miter lim="800000"/>
            <a:headEnd/>
            <a:tailEnd/>
          </a:ln>
        </p:spPr>
        <p:txBody>
          <a:bodyPr lIns="93497" tIns="46749" rIns="93497" bIns="46749" anchor="b"/>
          <a:lstStyle/>
          <a:p>
            <a:pPr algn="r"/>
            <a:fld id="{712A1A88-A891-49D2-8939-1743CBE09ADE}" type="slidenum">
              <a:rPr lang="en-US" sz="1200"/>
              <a:pPr algn="r"/>
              <a:t>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705327" y="4421823"/>
            <a:ext cx="5642610" cy="4189095"/>
          </a:xfrm>
          <a:noFill/>
          <a:ln/>
        </p:spPr>
        <p:txBody>
          <a:bodyPr/>
          <a:lstStyle/>
          <a:p>
            <a:pPr eaLnBrk="1" hangingPunct="1"/>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3228091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13769A-18BD-4F93-9B8B-0BD846C62251}" type="slidenum">
              <a:rPr lang="en-US" altLang="en-US"/>
              <a:pPr>
                <a:defRPr/>
              </a:pPr>
              <a:t>‹#›</a:t>
            </a:fld>
            <a:endParaRPr lang="en-US" altLang="en-US"/>
          </a:p>
        </p:txBody>
      </p:sp>
      <p:pic>
        <p:nvPicPr>
          <p:cNvPr id="7" name="Picture 6" descr="A picture containing clock, drawing&#10;&#10;Description automatically generated">
            <a:extLst>
              <a:ext uri="{FF2B5EF4-FFF2-40B4-BE49-F238E27FC236}">
                <a16:creationId xmlns:a16="http://schemas.microsoft.com/office/drawing/2014/main" id="{A56B965C-6686-49BC-9F29-A87AEB7D8D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98" y="5741667"/>
            <a:ext cx="3948848" cy="11163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352B9E0C-9DAF-4BAC-BEEE-A0F1C3A0DAB1}"/>
              </a:ext>
            </a:extLst>
          </p:cNvPr>
          <p:cNvPicPr>
            <a:picLocks noChangeAspect="1"/>
          </p:cNvPicPr>
          <p:nvPr userDrawn="1"/>
        </p:nvPicPr>
        <p:blipFill>
          <a:blip r:embed="rId3"/>
          <a:stretch>
            <a:fillRect/>
          </a:stretch>
        </p:blipFill>
        <p:spPr>
          <a:xfrm>
            <a:off x="3987800" y="5741667"/>
            <a:ext cx="4038600" cy="1133475"/>
          </a:xfrm>
          <a:prstGeom prst="rect">
            <a:avLst/>
          </a:prstGeom>
        </p:spPr>
      </p:pic>
      <p:pic>
        <p:nvPicPr>
          <p:cNvPr id="10" name="Picture 9" descr="A close up of a logo&#10;&#10;Description automatically generated">
            <a:extLst>
              <a:ext uri="{FF2B5EF4-FFF2-40B4-BE49-F238E27FC236}">
                <a16:creationId xmlns:a16="http://schemas.microsoft.com/office/drawing/2014/main" id="{9F890580-E11F-48BC-83D0-9564E848601E}"/>
              </a:ext>
            </a:extLst>
          </p:cNvPr>
          <p:cNvPicPr>
            <a:picLocks noChangeAspect="1"/>
          </p:cNvPicPr>
          <p:nvPr userDrawn="1"/>
        </p:nvPicPr>
        <p:blipFill>
          <a:blip r:embed="rId4"/>
          <a:stretch>
            <a:fillRect/>
          </a:stretch>
        </p:blipFill>
        <p:spPr>
          <a:xfrm>
            <a:off x="8850052" y="5805745"/>
            <a:ext cx="2732348" cy="915729"/>
          </a:xfrm>
          <a:prstGeom prst="rect">
            <a:avLst/>
          </a:prstGeom>
        </p:spPr>
      </p:pic>
    </p:spTree>
    <p:extLst>
      <p:ext uri="{BB962C8B-B14F-4D97-AF65-F5344CB8AC3E}">
        <p14:creationId xmlns:p14="http://schemas.microsoft.com/office/powerpoint/2010/main" val="2534216040"/>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C942C7-E683-4850-8383-3B1B894F8354}" type="slidenum">
              <a:rPr lang="en-US" altLang="en-US"/>
              <a:pPr>
                <a:defRPr/>
              </a:pPr>
              <a:t>‹#›</a:t>
            </a:fld>
            <a:endParaRPr lang="en-US" altLang="en-US"/>
          </a:p>
        </p:txBody>
      </p:sp>
    </p:spTree>
    <p:extLst>
      <p:ext uri="{BB962C8B-B14F-4D97-AF65-F5344CB8AC3E}">
        <p14:creationId xmlns:p14="http://schemas.microsoft.com/office/powerpoint/2010/main" val="2188195461"/>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68993E-D48C-4FAC-9979-A3C1758D01B1}" type="slidenum">
              <a:rPr lang="en-US" altLang="en-US"/>
              <a:pPr>
                <a:defRPr/>
              </a:pPr>
              <a:t>‹#›</a:t>
            </a:fld>
            <a:endParaRPr lang="en-US" altLang="en-US"/>
          </a:p>
        </p:txBody>
      </p:sp>
    </p:spTree>
    <p:extLst>
      <p:ext uri="{BB962C8B-B14F-4D97-AF65-F5344CB8AC3E}">
        <p14:creationId xmlns:p14="http://schemas.microsoft.com/office/powerpoint/2010/main" val="85472750"/>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34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600201"/>
            <a:ext cx="5181600" cy="4525963"/>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0800" y="1600201"/>
            <a:ext cx="5181600" cy="4525963"/>
          </a:xfrm>
        </p:spPr>
        <p:txBody>
          <a:bodyPr>
            <a:no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00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535113"/>
            <a:ext cx="5181600" cy="639762"/>
          </a:xfrm>
        </p:spPr>
        <p:txBody>
          <a:bodyPr anchor="b">
            <a:noAutofit/>
          </a:bodyPr>
          <a:lstStyle>
            <a:lvl1pPr marL="0" indent="0">
              <a:buNone/>
              <a:defRPr sz="2000" b="1">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9200" y="2174875"/>
            <a:ext cx="5181600"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1535113"/>
            <a:ext cx="5181600" cy="639762"/>
          </a:xfrm>
        </p:spPr>
        <p:txBody>
          <a:bodyPr anchor="b">
            <a:noAutofit/>
          </a:bodyPr>
          <a:lstStyle>
            <a:lvl1pPr marL="0" indent="0">
              <a:buNone/>
              <a:defRPr sz="2000" b="1">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0800" y="2174875"/>
            <a:ext cx="5181600"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186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2427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270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4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no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noAutofit/>
          </a:bodyPr>
          <a:lstStyle>
            <a:lvl1pPr marL="0" indent="0">
              <a:buNone/>
              <a:defRPr sz="2000" b="1">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082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6182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21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4DAE75-F874-4353-BAC0-E4D7679B94C6}" type="slidenum">
              <a:rPr lang="en-US" altLang="en-US"/>
              <a:pPr>
                <a:defRPr/>
              </a:pPr>
              <a:t>‹#›</a:t>
            </a:fld>
            <a:endParaRPr lang="en-US" altLang="en-US"/>
          </a:p>
        </p:txBody>
      </p:sp>
    </p:spTree>
    <p:extLst>
      <p:ext uri="{BB962C8B-B14F-4D97-AF65-F5344CB8AC3E}">
        <p14:creationId xmlns:p14="http://schemas.microsoft.com/office/powerpoint/2010/main" val="3520011351"/>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1"/>
            <a:ext cx="8026400" cy="5516563"/>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320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0400" y="2438400"/>
            <a:ext cx="6807200" cy="990600"/>
          </a:xfrm>
        </p:spPr>
        <p:txBody>
          <a:bodyPr anchor="b" anchorCtr="0">
            <a:noAutofit/>
          </a:bodyPr>
          <a:lstStyle>
            <a:lvl1pPr algn="l">
              <a:defRPr sz="3000" b="1">
                <a:solidFill>
                  <a:srgbClr val="1D3664"/>
                </a:solidFill>
                <a:latin typeface="Arial Narrow"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470400" y="3505200"/>
            <a:ext cx="6807200" cy="2133600"/>
          </a:xfrm>
        </p:spPr>
        <p:txBody>
          <a:bodyPr>
            <a:noAutofit/>
          </a:bodyPr>
          <a:lstStyle>
            <a:lvl1pPr marL="0" indent="0" algn="l">
              <a:buNone/>
              <a:defRPr sz="2000" b="1">
                <a:solidFill>
                  <a:srgbClr val="1D3664"/>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8944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0400" y="2438400"/>
            <a:ext cx="6807200" cy="1162050"/>
          </a:xfrm>
        </p:spPr>
        <p:txBody>
          <a:bodyPr>
            <a:normAutofit/>
          </a:bodyPr>
          <a:lstStyle>
            <a:lvl1pPr>
              <a:defRPr sz="3000">
                <a:solidFill>
                  <a:srgbClr val="1D3664"/>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689600" y="4038600"/>
            <a:ext cx="5588000" cy="1600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F63114-6181-48EF-A84B-AA1B6E1B3CFE}"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FBA9B-58AB-432D-9999-0512F677D34A}" type="slidenum">
              <a:rPr lang="en-US" smtClean="0"/>
              <a:pPr/>
              <a:t>‹#›</a:t>
            </a:fld>
            <a:endParaRPr lang="en-US"/>
          </a:p>
        </p:txBody>
      </p:sp>
      <p:pic>
        <p:nvPicPr>
          <p:cNvPr id="7" name="Picture 6" descr="A1thanks-01.png"/>
          <p:cNvPicPr>
            <a:picLocks noChangeAspect="1"/>
          </p:cNvPicPr>
          <p:nvPr/>
        </p:nvPicPr>
        <p:blipFill>
          <a:blip r:embed="rId2" cstate="print"/>
          <a:stretch>
            <a:fillRect/>
          </a:stretch>
        </p:blipFill>
        <p:spPr>
          <a:xfrm>
            <a:off x="0" y="2"/>
            <a:ext cx="12192000" cy="6857999"/>
          </a:xfrm>
          <a:prstGeom prst="rect">
            <a:avLst/>
          </a:prstGeom>
        </p:spPr>
      </p:pic>
      <p:sp>
        <p:nvSpPr>
          <p:cNvPr id="8" name="Rectangle 2"/>
          <p:cNvSpPr txBox="1">
            <a:spLocks noChangeArrowheads="1"/>
          </p:cNvSpPr>
          <p:nvPr/>
        </p:nvSpPr>
        <p:spPr>
          <a:xfrm>
            <a:off x="4470400" y="1371600"/>
            <a:ext cx="5384800" cy="1600200"/>
          </a:xfrm>
          <a:prstGeom prst="rect">
            <a:avLst/>
          </a:prstGeom>
        </p:spPr>
        <p:txBody>
          <a:bodyPr vert="horz" lIns="91440" tIns="45720" rIns="91440" bIns="45720" rtlCol="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1D3664"/>
                </a:solidFill>
                <a:effectLst/>
                <a:uLnTx/>
                <a:uFillTx/>
                <a:latin typeface="Arial Narrow" pitchFamily="34" charset="0"/>
                <a:ea typeface="+mj-ea"/>
                <a:cs typeface="Arial" charset="0"/>
              </a:rPr>
              <a:t>Thank you</a:t>
            </a:r>
          </a:p>
        </p:txBody>
      </p:sp>
    </p:spTree>
    <p:extLst>
      <p:ext uri="{BB962C8B-B14F-4D97-AF65-F5344CB8AC3E}">
        <p14:creationId xmlns:p14="http://schemas.microsoft.com/office/powerpoint/2010/main" val="1897606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xfrm>
            <a:off x="8331200" y="6248401"/>
            <a:ext cx="3556000" cy="365125"/>
          </a:xfrm>
        </p:spPr>
        <p:txBody>
          <a:bodyPr rtlCol="0"/>
          <a:lstStyle/>
          <a:p>
            <a:fld id="{B6F63114-6181-48EF-A84B-AA1B6E1B3CFE}" type="datetimeFigureOut">
              <a:rPr lang="en-US" smtClean="0"/>
              <a:pPr/>
              <a:t>4/7/2022</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FEFBA9B-58AB-432D-9999-0512F677D34A}"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403380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63114-6181-48EF-A84B-AA1B6E1B3CFE}"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FEFBA9B-58AB-432D-9999-0512F677D34A}" type="slidenum">
              <a:rPr lang="en-US" smtClean="0"/>
              <a:pPr/>
              <a:t>‹#›</a:t>
            </a:fld>
            <a:endParaRPr lang="en-US"/>
          </a:p>
        </p:txBody>
      </p:sp>
    </p:spTree>
    <p:extLst>
      <p:ext uri="{BB962C8B-B14F-4D97-AF65-F5344CB8AC3E}">
        <p14:creationId xmlns:p14="http://schemas.microsoft.com/office/powerpoint/2010/main" val="4105154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F63114-6181-48EF-A84B-AA1B6E1B3CFE}" type="datetimeFigureOut">
              <a:rPr lang="en-US" smtClean="0"/>
              <a:pPr/>
              <a:t>4/7/2022</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FEFBA9B-58AB-432D-9999-0512F677D34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3188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E02782-F0F8-407A-8BD9-3A96D9E2BE19}" type="slidenum">
              <a:rPr lang="en-US" altLang="en-US"/>
              <a:pPr>
                <a:defRPr/>
              </a:pPr>
              <a:t>‹#›</a:t>
            </a:fld>
            <a:endParaRPr lang="en-US" altLang="en-US"/>
          </a:p>
        </p:txBody>
      </p:sp>
    </p:spTree>
    <p:extLst>
      <p:ext uri="{BB962C8B-B14F-4D97-AF65-F5344CB8AC3E}">
        <p14:creationId xmlns:p14="http://schemas.microsoft.com/office/powerpoint/2010/main" val="2704814926"/>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4C846D-7CAC-4E0E-AE62-ABFD4FEC2026}" type="slidenum">
              <a:rPr lang="en-US" altLang="en-US"/>
              <a:pPr>
                <a:defRPr/>
              </a:pPr>
              <a:t>‹#›</a:t>
            </a:fld>
            <a:endParaRPr lang="en-US" altLang="en-US"/>
          </a:p>
        </p:txBody>
      </p:sp>
    </p:spTree>
    <p:extLst>
      <p:ext uri="{BB962C8B-B14F-4D97-AF65-F5344CB8AC3E}">
        <p14:creationId xmlns:p14="http://schemas.microsoft.com/office/powerpoint/2010/main" val="1922616065"/>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78A2A40-9AB9-4F3C-A0F7-B58FEFFA65C7}" type="slidenum">
              <a:rPr lang="en-US" altLang="en-US"/>
              <a:pPr>
                <a:defRPr/>
              </a:pPr>
              <a:t>‹#›</a:t>
            </a:fld>
            <a:endParaRPr lang="en-US" altLang="en-US"/>
          </a:p>
        </p:txBody>
      </p:sp>
    </p:spTree>
    <p:extLst>
      <p:ext uri="{BB962C8B-B14F-4D97-AF65-F5344CB8AC3E}">
        <p14:creationId xmlns:p14="http://schemas.microsoft.com/office/powerpoint/2010/main" val="274025591"/>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0D1473-B1FF-4742-8FCF-D1FA7DAEC5AB}" type="slidenum">
              <a:rPr lang="en-US" altLang="en-US"/>
              <a:pPr>
                <a:defRPr/>
              </a:pPr>
              <a:t>‹#›</a:t>
            </a:fld>
            <a:endParaRPr lang="en-US" altLang="en-US"/>
          </a:p>
        </p:txBody>
      </p:sp>
    </p:spTree>
    <p:extLst>
      <p:ext uri="{BB962C8B-B14F-4D97-AF65-F5344CB8AC3E}">
        <p14:creationId xmlns:p14="http://schemas.microsoft.com/office/powerpoint/2010/main" val="1928077347"/>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54648A4-1456-4956-B1A6-C3B7D582CE4E}" type="slidenum">
              <a:rPr lang="en-US" altLang="en-US"/>
              <a:pPr>
                <a:defRPr/>
              </a:pPr>
              <a:t>‹#›</a:t>
            </a:fld>
            <a:endParaRPr lang="en-US" altLang="en-US"/>
          </a:p>
        </p:txBody>
      </p:sp>
    </p:spTree>
    <p:extLst>
      <p:ext uri="{BB962C8B-B14F-4D97-AF65-F5344CB8AC3E}">
        <p14:creationId xmlns:p14="http://schemas.microsoft.com/office/powerpoint/2010/main" val="3158174047"/>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40037C-E2A2-4CAF-9FE2-8D19BC5372BA}" type="slidenum">
              <a:rPr lang="en-US" altLang="en-US"/>
              <a:pPr>
                <a:defRPr/>
              </a:pPr>
              <a:t>‹#›</a:t>
            </a:fld>
            <a:endParaRPr lang="en-US" altLang="en-US"/>
          </a:p>
        </p:txBody>
      </p:sp>
    </p:spTree>
    <p:extLst>
      <p:ext uri="{BB962C8B-B14F-4D97-AF65-F5344CB8AC3E}">
        <p14:creationId xmlns:p14="http://schemas.microsoft.com/office/powerpoint/2010/main" val="4036810076"/>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161A05-65FF-42B0-8B0E-9EBAC70CD822}" type="slidenum">
              <a:rPr lang="en-US" altLang="en-US"/>
              <a:pPr>
                <a:defRPr/>
              </a:pPr>
              <a:t>‹#›</a:t>
            </a:fld>
            <a:endParaRPr lang="en-US" altLang="en-US"/>
          </a:p>
        </p:txBody>
      </p:sp>
    </p:spTree>
    <p:extLst>
      <p:ext uri="{BB962C8B-B14F-4D97-AF65-F5344CB8AC3E}">
        <p14:creationId xmlns:p14="http://schemas.microsoft.com/office/powerpoint/2010/main" val="838393442"/>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smtClean="0">
                <a:solidFill>
                  <a:srgbClr val="898989"/>
                </a:solidFill>
                <a:latin typeface="Arial" panose="020B0604020202020204" pitchFamily="34" charset="0"/>
                <a:ea typeface="MS PGothic" panose="020B0600070205080204" pitchFamily="34" charset="-128"/>
                <a:cs typeface="Arial" panose="020B0604020202020204" pitchFamily="34" charset="0"/>
              </a:defRPr>
            </a:lvl1pPr>
          </a:lstStyle>
          <a:p>
            <a:pPr>
              <a:defRPr/>
            </a:pPr>
            <a:endParaRPr lang="en-US" alt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898989"/>
                </a:solidFill>
                <a:latin typeface="Arial" panose="020B0604020202020204" pitchFamily="34" charset="0"/>
                <a:ea typeface="MS PGothic" panose="020B0600070205080204" pitchFamily="34" charset="-128"/>
                <a:cs typeface="Arial" panose="020B0604020202020204" pitchFamily="34" charset="0"/>
              </a:defRPr>
            </a:lvl1pPr>
          </a:lstStyle>
          <a:p>
            <a:pPr>
              <a:defRPr/>
            </a:pPr>
            <a:fld id="{404B723B-1B94-438F-94A4-E05BB0476587}" type="slidenum">
              <a:rPr lang="en-US" altLang="en-US"/>
              <a:pPr>
                <a:defRPr/>
              </a:pPr>
              <a:t>‹#›</a:t>
            </a:fld>
            <a:endParaRPr lang="en-US" altLang="en-US"/>
          </a:p>
        </p:txBody>
      </p:sp>
    </p:spTree>
    <p:extLst>
      <p:ext uri="{BB962C8B-B14F-4D97-AF65-F5344CB8AC3E}">
        <p14:creationId xmlns:p14="http://schemas.microsoft.com/office/powerpoint/2010/main" val="3571966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push/>
  </p:transition>
  <p:hf hdr="0" ftr="0" dt="0"/>
  <p:txStyles>
    <p:titleStyle>
      <a:lvl1pPr algn="ctr" defTabSz="457200" rtl="0" eaLnBrk="1" fontAlgn="base" hangingPunct="1">
        <a:spcBef>
          <a:spcPct val="0"/>
        </a:spcBef>
        <a:spcAft>
          <a:spcPct val="0"/>
        </a:spcAft>
        <a:defRPr sz="4400" kern="1200">
          <a:solidFill>
            <a:schemeClr val="tx1"/>
          </a:solidFill>
          <a:latin typeface="Arial Black" panose="020B0A04020102020204" pitchFamily="34" charset="0"/>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19200" y="1600201"/>
            <a:ext cx="10363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14594-0F6F-4AB8-B8AD-7BA75E913C37}" type="datetimeFigureOut">
              <a:rPr lang="en-US" smtClean="0"/>
              <a:pPr/>
              <a:t>4/7/2022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A2FBA-5222-4592-9FD8-131FDEC345DC}" type="slidenum">
              <a:rPr lang="en-US" smtClean="0"/>
              <a:pPr/>
              <a:t>‹#›</a:t>
            </a:fld>
            <a:endParaRPr lang="en-US"/>
          </a:p>
        </p:txBody>
      </p:sp>
      <p:sp>
        <p:nvSpPr>
          <p:cNvPr id="7" name="Rectangle 4"/>
          <p:cNvSpPr>
            <a:spLocks noChangeArrowheads="1"/>
          </p:cNvSpPr>
          <p:nvPr/>
        </p:nvSpPr>
        <p:spPr bwMode="auto">
          <a:xfrm>
            <a:off x="0" y="6172200"/>
            <a:ext cx="12192000" cy="685800"/>
          </a:xfrm>
          <a:prstGeom prst="rect">
            <a:avLst/>
          </a:prstGeom>
          <a:solidFill>
            <a:srgbClr val="1D3664"/>
          </a:solidFill>
          <a:ln w="9525" algn="ctr">
            <a:solidFill>
              <a:schemeClr val="accent1"/>
            </a:solidFill>
            <a:round/>
            <a:headEnd/>
            <a:tailEnd/>
          </a:ln>
        </p:spPr>
        <p:txBody>
          <a:bodyPr/>
          <a:lstStyle/>
          <a:p>
            <a:endParaRPr lang="en-US" sz="1800" dirty="0"/>
          </a:p>
        </p:txBody>
      </p:sp>
      <p:grpSp>
        <p:nvGrpSpPr>
          <p:cNvPr id="8" name="Group 7"/>
          <p:cNvGrpSpPr/>
          <p:nvPr/>
        </p:nvGrpSpPr>
        <p:grpSpPr>
          <a:xfrm>
            <a:off x="203200" y="6248401"/>
            <a:ext cx="10867704" cy="453853"/>
            <a:chOff x="152400" y="6248400"/>
            <a:chExt cx="8150778" cy="453853"/>
          </a:xfrm>
        </p:grpSpPr>
        <p:pic>
          <p:nvPicPr>
            <p:cNvPr id="9" name="Picture 8" descr="LOGOreverse_RGB_no tag.eps"/>
            <p:cNvPicPr>
              <a:picLocks noChangeAspect="1"/>
            </p:cNvPicPr>
            <p:nvPr/>
          </p:nvPicPr>
          <p:blipFill>
            <a:blip r:embed="rId11" cstate="print"/>
            <a:stretch>
              <a:fillRect/>
            </a:stretch>
          </p:blipFill>
          <p:spPr>
            <a:xfrm>
              <a:off x="5870022" y="6248400"/>
              <a:ext cx="2433156" cy="453853"/>
            </a:xfrm>
            <a:prstGeom prst="rect">
              <a:avLst/>
            </a:prstGeom>
          </p:spPr>
        </p:pic>
        <p:sp>
          <p:nvSpPr>
            <p:cNvPr id="10" name="TextBox 9"/>
            <p:cNvSpPr txBox="1"/>
            <p:nvPr/>
          </p:nvSpPr>
          <p:spPr>
            <a:xfrm>
              <a:off x="152400" y="6400800"/>
              <a:ext cx="1518685" cy="230832"/>
            </a:xfrm>
            <a:prstGeom prst="rect">
              <a:avLst/>
            </a:prstGeom>
            <a:noFill/>
          </p:spPr>
          <p:txBody>
            <a:bodyPr wrap="none" rtlCol="0">
              <a:spAutoFit/>
            </a:bodyPr>
            <a:lstStyle/>
            <a:p>
              <a:r>
                <a:rPr lang="en-US" sz="900" dirty="0">
                  <a:solidFill>
                    <a:schemeClr val="bg1"/>
                  </a:solidFill>
                  <a:latin typeface="Arial" pitchFamily="34" charset="0"/>
                  <a:cs typeface="Arial" pitchFamily="34" charset="0"/>
                </a:rPr>
                <a:t>Copyright  2020 Southwest Network</a:t>
              </a:r>
            </a:p>
          </p:txBody>
        </p:sp>
      </p:grpSp>
    </p:spTree>
    <p:extLst>
      <p:ext uri="{BB962C8B-B14F-4D97-AF65-F5344CB8AC3E}">
        <p14:creationId xmlns:p14="http://schemas.microsoft.com/office/powerpoint/2010/main" val="20365457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Lst>
  <p:txStyles>
    <p:titleStyle>
      <a:lvl1pPr algn="l" defTabSz="914400" rtl="0" eaLnBrk="1" latinLnBrk="0" hangingPunct="1">
        <a:spcBef>
          <a:spcPct val="0"/>
        </a:spcBef>
        <a:buNone/>
        <a:defRPr sz="3000" b="1" kern="1200">
          <a:solidFill>
            <a:srgbClr val="1D3664"/>
          </a:solidFill>
          <a:latin typeface="Arial Narrow" pitchFamily="34" charset="0"/>
          <a:ea typeface="+mj-ea"/>
          <a:cs typeface="Arial" pitchFamily="34" charset="0"/>
        </a:defRPr>
      </a:lvl1pPr>
    </p:titleStyle>
    <p:bodyStyle>
      <a:lvl1pPr marL="0" indent="0" algn="l" defTabSz="914400" rtl="0" eaLnBrk="1" latinLnBrk="0" hangingPunct="1">
        <a:spcBef>
          <a:spcPts val="0"/>
        </a:spcBef>
        <a:buFontTx/>
        <a:buNone/>
        <a:defRPr sz="18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10000"/>
        </a:lnSpc>
        <a:spcBef>
          <a:spcPts val="800"/>
        </a:spcBef>
        <a:buClr>
          <a:srgbClr val="1D3664"/>
        </a:buClr>
        <a:buFont typeface="Wingdings" pitchFamily="2" charset="2"/>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10000"/>
        </a:lnSpc>
        <a:spcBef>
          <a:spcPts val="800"/>
        </a:spcBef>
        <a:buFont typeface="Arial" pitchFamily="34" charset="0"/>
        <a:buChar char="□"/>
        <a:defRPr sz="18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10000"/>
        </a:lnSpc>
        <a:spcBef>
          <a:spcPts val="800"/>
        </a:spcBef>
        <a:buClr>
          <a:srgbClr val="6598CB"/>
        </a:buClr>
        <a:buFont typeface="Symbol" pitchFamily="18" charset="2"/>
        <a:buChar char="·"/>
        <a:defRPr sz="18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10000"/>
        </a:lnSpc>
        <a:spcBef>
          <a:spcPts val="800"/>
        </a:spcBef>
        <a:buFont typeface="Courier New" pitchFamily="49" charset="0"/>
        <a:buChar char="o"/>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63114-6181-48EF-A84B-AA1B6E1B3CFE}" type="datetimeFigureOut">
              <a:rPr lang="en-US" smtClean="0"/>
              <a:pPr/>
              <a:t>4/7/2022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BA9B-58AB-432D-9999-0512F677D34A}" type="slidenum">
              <a:rPr lang="en-US" smtClean="0"/>
              <a:pPr/>
              <a:t>‹#›</a:t>
            </a:fld>
            <a:endParaRPr lang="en-US"/>
          </a:p>
        </p:txBody>
      </p:sp>
      <p:pic>
        <p:nvPicPr>
          <p:cNvPr id="7" name="Picture 6" descr="C1.png"/>
          <p:cNvPicPr>
            <a:picLocks noChangeAspect="1"/>
          </p:cNvPicPr>
          <p:nvPr/>
        </p:nvPicPr>
        <p:blipFill>
          <a:blip r:embed="rId7" cstate="print"/>
          <a:stretch>
            <a:fillRect/>
          </a:stretch>
        </p:blipFill>
        <p:spPr>
          <a:xfrm>
            <a:off x="0" y="1"/>
            <a:ext cx="12192000" cy="6857999"/>
          </a:xfrm>
          <a:prstGeom prst="rect">
            <a:avLst/>
          </a:prstGeom>
        </p:spPr>
      </p:pic>
    </p:spTree>
    <p:extLst>
      <p:ext uri="{BB962C8B-B14F-4D97-AF65-F5344CB8AC3E}">
        <p14:creationId xmlns:p14="http://schemas.microsoft.com/office/powerpoint/2010/main" val="40721804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611187" y="2017713"/>
            <a:ext cx="10616255" cy="16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marL="0" marR="0" lvl="0" indent="0" algn="l" defTabSz="457200" rtl="0" eaLnBrk="1" fontAlgn="base" latinLnBrk="0" hangingPunct="1">
              <a:lnSpc>
                <a:spcPts val="6500"/>
              </a:lnSpc>
              <a:spcBef>
                <a:spcPct val="0"/>
              </a:spcBef>
              <a:spcAft>
                <a:spcPct val="0"/>
              </a:spcAft>
              <a:buClrTx/>
              <a:buSzTx/>
              <a:buFont typeface="Arial" panose="020B0604020202020204" pitchFamily="34" charset="0"/>
              <a:buNone/>
              <a:tabLst/>
              <a:defRPr/>
            </a:pPr>
            <a:r>
              <a:rPr kumimoji="0" lang="en-US" altLang="en-US" sz="40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Quality Improvement Workgroup </a:t>
            </a:r>
          </a:p>
          <a:p>
            <a:pPr marL="0" marR="0" lvl="0" indent="0" algn="l" defTabSz="457200" rtl="0" eaLnBrk="1" fontAlgn="base" latinLnBrk="0" hangingPunct="1">
              <a:lnSpc>
                <a:spcPts val="6500"/>
              </a:lnSpc>
              <a:spcBef>
                <a:spcPct val="0"/>
              </a:spcBef>
              <a:spcAft>
                <a:spcPct val="0"/>
              </a:spcAft>
              <a:buClrTx/>
              <a:buSzTx/>
              <a:buFont typeface="Arial" panose="020B0604020202020204" pitchFamily="34" charset="0"/>
              <a:buNone/>
              <a:tabLst/>
              <a:defRPr/>
            </a:pPr>
            <a:r>
              <a:rPr lang="en-US" altLang="en-US" sz="4000" b="1" dirty="0">
                <a:solidFill>
                  <a:prstClr val="black"/>
                </a:solidFill>
              </a:rPr>
              <a:t>Session 1 Template Slides</a:t>
            </a:r>
            <a:endParaRPr kumimoji="0" lang="en-US" altLang="en-US" sz="40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075" name="TextBox 11"/>
          <p:cNvSpPr txBox="1">
            <a:spLocks noChangeArrowheads="1"/>
          </p:cNvSpPr>
          <p:nvPr/>
        </p:nvSpPr>
        <p:spPr bwMode="auto">
          <a:xfrm>
            <a:off x="611188" y="1723701"/>
            <a:ext cx="5616191" cy="369332"/>
          </a:xfrm>
          <a:prstGeom prst="rect">
            <a:avLst/>
          </a:prstGeom>
          <a:solidFill>
            <a:srgbClr val="FFC6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AHCCCS Targeted Investments Program</a:t>
            </a:r>
          </a:p>
        </p:txBody>
      </p:sp>
      <p:sp>
        <p:nvSpPr>
          <p:cNvPr id="4" name="Rectangle 5">
            <a:extLst>
              <a:ext uri="{FF2B5EF4-FFF2-40B4-BE49-F238E27FC236}">
                <a16:creationId xmlns:a16="http://schemas.microsoft.com/office/drawing/2014/main" id="{BA2F8E8D-517D-4380-9A08-6505A05A297E}"/>
              </a:ext>
            </a:extLst>
          </p:cNvPr>
          <p:cNvSpPr>
            <a:spLocks noChangeArrowheads="1"/>
          </p:cNvSpPr>
          <p:nvPr/>
        </p:nvSpPr>
        <p:spPr bwMode="auto">
          <a:xfrm>
            <a:off x="611188" y="3820616"/>
            <a:ext cx="95488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80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ASU Targeted Investments Program (TIP) Quality Improvement Collaborative (QIC)</a:t>
            </a: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en-US" sz="180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TIP Year 6</a:t>
            </a:r>
            <a:r>
              <a:rPr lang="en-US" altLang="en-US" sz="1800" b="1" noProof="0" dirty="0">
                <a:solidFill>
                  <a:prstClr val="black"/>
                </a:solidFill>
              </a:rPr>
              <a:t>: </a:t>
            </a: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Quality Improvement Workgroup Series</a:t>
            </a: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en-US" sz="1800" b="1" dirty="0">
                <a:solidFill>
                  <a:prstClr val="black"/>
                </a:solidFill>
              </a:rPr>
              <a:t>Spring 2022</a:t>
            </a:r>
            <a:endPar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Slide Number Placeholder 1">
            <a:extLst>
              <a:ext uri="{FF2B5EF4-FFF2-40B4-BE49-F238E27FC236}">
                <a16:creationId xmlns:a16="http://schemas.microsoft.com/office/drawing/2014/main" id="{FB8C102D-8071-4B6C-BC28-E25FB606F84D}"/>
              </a:ext>
            </a:extLst>
          </p:cNvPr>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CF13769A-18BD-4F93-9B8B-0BD846C62251}" type="slidenum">
              <a:rPr kumimoji="0" lang="en-US" altLang="en-US" sz="1000" b="0" i="0" u="none" strike="noStrike" kern="1200" cap="none" spc="0" normalizeH="0" baseline="0" noProof="0" smtClean="0">
                <a:ln>
                  <a:noFill/>
                </a:ln>
                <a:solidFill>
                  <a:srgbClr val="898989"/>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89898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474-C639-4E46-A812-6EB31057339C}"/>
              </a:ext>
            </a:extLst>
          </p:cNvPr>
          <p:cNvSpPr>
            <a:spLocks noGrp="1"/>
          </p:cNvSpPr>
          <p:nvPr>
            <p:ph type="title"/>
          </p:nvPr>
        </p:nvSpPr>
        <p:spPr/>
        <p:txBody>
          <a:bodyPr/>
          <a:lstStyle/>
          <a:p>
            <a:r>
              <a:rPr lang="en-US" sz="3600" dirty="0"/>
              <a:t>QI Steps Covered</a:t>
            </a:r>
          </a:p>
        </p:txBody>
      </p:sp>
      <p:sp>
        <p:nvSpPr>
          <p:cNvPr id="3" name="Content Placeholder 2">
            <a:extLst>
              <a:ext uri="{FF2B5EF4-FFF2-40B4-BE49-F238E27FC236}">
                <a16:creationId xmlns:a16="http://schemas.microsoft.com/office/drawing/2014/main" id="{A6632379-2841-4660-829D-227891E77135}"/>
              </a:ext>
            </a:extLst>
          </p:cNvPr>
          <p:cNvSpPr>
            <a:spLocks noGrp="1"/>
          </p:cNvSpPr>
          <p:nvPr>
            <p:ph idx="1"/>
          </p:nvPr>
        </p:nvSpPr>
        <p:spPr>
          <a:xfrm>
            <a:off x="609600" y="1600201"/>
            <a:ext cx="10972800" cy="4241800"/>
          </a:xfrm>
        </p:spPr>
        <p:txBody>
          <a:bodyPr/>
          <a:lstStyle/>
          <a:p>
            <a:pPr marL="514350" indent="-514350">
              <a:buFont typeface="+mj-lt"/>
              <a:buAutoNum type="arabicPeriod"/>
            </a:pPr>
            <a:r>
              <a:rPr lang="en-US" sz="1800" b="1" dirty="0"/>
              <a:t>Develop Aim Statement</a:t>
            </a:r>
          </a:p>
          <a:p>
            <a:pPr marL="514350" indent="-514350">
              <a:buFont typeface="+mj-lt"/>
              <a:buAutoNum type="arabicPeriod"/>
            </a:pPr>
            <a:r>
              <a:rPr lang="en-US" sz="1800" b="1" dirty="0"/>
              <a:t>Identify and Prioritize Obstacles (what to change)</a:t>
            </a:r>
          </a:p>
          <a:p>
            <a:pPr marL="514350" indent="-514350">
              <a:buFont typeface="+mj-lt"/>
              <a:buAutoNum type="arabicPeriod"/>
            </a:pPr>
            <a:r>
              <a:rPr lang="en-US" sz="1800" b="1" dirty="0"/>
              <a:t>Identify Intervention (how to change) </a:t>
            </a:r>
          </a:p>
          <a:p>
            <a:pPr marL="514350" indent="-514350">
              <a:buFont typeface="+mj-lt"/>
              <a:buAutoNum type="arabicPeriod"/>
            </a:pPr>
            <a:r>
              <a:rPr lang="en-US" sz="1800" b="1" dirty="0"/>
              <a:t>Establish Measures (measuring progress of change) </a:t>
            </a:r>
          </a:p>
        </p:txBody>
      </p:sp>
      <p:sp>
        <p:nvSpPr>
          <p:cNvPr id="4" name="TextBox 3">
            <a:extLst>
              <a:ext uri="{FF2B5EF4-FFF2-40B4-BE49-F238E27FC236}">
                <a16:creationId xmlns:a16="http://schemas.microsoft.com/office/drawing/2014/main" id="{BCA833DA-5945-4574-A067-70DAF216C70A}"/>
              </a:ext>
            </a:extLst>
          </p:cNvPr>
          <p:cNvSpPr txBox="1"/>
          <p:nvPr/>
        </p:nvSpPr>
        <p:spPr>
          <a:xfrm>
            <a:off x="609600" y="6075364"/>
            <a:ext cx="71374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Template slides included in this PPT are bolded</a:t>
            </a:r>
          </a:p>
        </p:txBody>
      </p:sp>
    </p:spTree>
    <p:extLst>
      <p:ext uri="{BB962C8B-B14F-4D97-AF65-F5344CB8AC3E}">
        <p14:creationId xmlns:p14="http://schemas.microsoft.com/office/powerpoint/2010/main" val="2849363172"/>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pPr eaLnBrk="1" hangingPunct="1"/>
            <a:r>
              <a:rPr lang="en-US" sz="3600" dirty="0"/>
              <a:t>Develop Aim Statement - FUH</a:t>
            </a:r>
          </a:p>
        </p:txBody>
      </p:sp>
      <p:sp>
        <p:nvSpPr>
          <p:cNvPr id="29699" name="Rectangle 3"/>
          <p:cNvSpPr>
            <a:spLocks noGrp="1" noChangeArrowheads="1"/>
          </p:cNvSpPr>
          <p:nvPr>
            <p:ph idx="1"/>
          </p:nvPr>
        </p:nvSpPr>
        <p:spPr/>
        <p:txBody>
          <a:bodyPr/>
          <a:lstStyle/>
          <a:p>
            <a:pPr marL="0" indent="0">
              <a:lnSpc>
                <a:spcPct val="80000"/>
              </a:lnSpc>
              <a:buNone/>
            </a:pPr>
            <a:r>
              <a:rPr lang="en-US" sz="2800" u="sng" dirty="0"/>
              <a:t>Template statements for FUH measure</a:t>
            </a:r>
          </a:p>
          <a:p>
            <a:pPr marL="0" indent="0">
              <a:lnSpc>
                <a:spcPct val="80000"/>
              </a:lnSpc>
              <a:buNone/>
            </a:pPr>
            <a:endParaRPr lang="en-US" sz="2400" u="sng" dirty="0"/>
          </a:p>
          <a:p>
            <a:pPr>
              <a:lnSpc>
                <a:spcPct val="80000"/>
              </a:lnSpc>
            </a:pPr>
            <a:r>
              <a:rPr lang="en-US" sz="2400" dirty="0"/>
              <a:t>Increase the </a:t>
            </a:r>
            <a:r>
              <a:rPr lang="en-US" sz="2400" b="1" dirty="0"/>
              <a:t>7-day</a:t>
            </a:r>
            <a:r>
              <a:rPr lang="en-US" sz="2400" dirty="0"/>
              <a:t> follow-up after hospitalization (FUH) rate ____ percentage points (___% to ___%) from February 1, 2022 to August 30, 2022 </a:t>
            </a:r>
          </a:p>
          <a:p>
            <a:pPr>
              <a:lnSpc>
                <a:spcPct val="80000"/>
              </a:lnSpc>
            </a:pPr>
            <a:endParaRPr lang="en-US" sz="2400" dirty="0"/>
          </a:p>
          <a:p>
            <a:pPr>
              <a:lnSpc>
                <a:spcPct val="80000"/>
              </a:lnSpc>
            </a:pPr>
            <a:r>
              <a:rPr lang="en-US" sz="2400" dirty="0"/>
              <a:t>Increase the </a:t>
            </a:r>
            <a:r>
              <a:rPr lang="en-US" sz="2400" b="1" dirty="0"/>
              <a:t>30-day</a:t>
            </a:r>
            <a:r>
              <a:rPr lang="en-US" sz="2400" dirty="0"/>
              <a:t> follow-up after hospitalization (FUH) rate ____ percentage points (___% to ___%) from February 1, 2022 to August 30, 2022 </a:t>
            </a:r>
          </a:p>
          <a:p>
            <a:pPr marL="457200" lvl="1" indent="0">
              <a:lnSpc>
                <a:spcPct val="80000"/>
              </a:lnSpc>
              <a:buNone/>
            </a:pPr>
            <a:endParaRPr lang="en-US" sz="3200" dirty="0"/>
          </a:p>
        </p:txBody>
      </p:sp>
    </p:spTree>
    <p:extLst>
      <p:ext uri="{BB962C8B-B14F-4D97-AF65-F5344CB8AC3E}">
        <p14:creationId xmlns:p14="http://schemas.microsoft.com/office/powerpoint/2010/main" val="4017049065"/>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r>
              <a:rPr lang="en-US" sz="3600" dirty="0"/>
              <a:t>Develop Aim Statement – W15, W34, AWC</a:t>
            </a:r>
          </a:p>
        </p:txBody>
      </p:sp>
      <p:sp>
        <p:nvSpPr>
          <p:cNvPr id="29699" name="Rectangle 3"/>
          <p:cNvSpPr>
            <a:spLocks noGrp="1" noChangeArrowheads="1"/>
          </p:cNvSpPr>
          <p:nvPr>
            <p:ph idx="1"/>
          </p:nvPr>
        </p:nvSpPr>
        <p:spPr>
          <a:xfrm>
            <a:off x="609600" y="1600200"/>
            <a:ext cx="10972800" cy="4525963"/>
          </a:xfrm>
        </p:spPr>
        <p:txBody>
          <a:bodyPr/>
          <a:lstStyle/>
          <a:p>
            <a:pPr marL="0" indent="0">
              <a:lnSpc>
                <a:spcPct val="80000"/>
              </a:lnSpc>
              <a:buNone/>
            </a:pPr>
            <a:r>
              <a:rPr lang="en-US" sz="2800" u="sng" dirty="0"/>
              <a:t>Template statements for W15, W34 &amp; AWC measures</a:t>
            </a:r>
          </a:p>
          <a:p>
            <a:pPr>
              <a:lnSpc>
                <a:spcPct val="80000"/>
              </a:lnSpc>
            </a:pPr>
            <a:endParaRPr lang="en-US" sz="2800" dirty="0"/>
          </a:p>
          <a:p>
            <a:pPr lvl="1">
              <a:lnSpc>
                <a:spcPct val="80000"/>
              </a:lnSpc>
            </a:pPr>
            <a:r>
              <a:rPr lang="en-US" sz="2400" dirty="0"/>
              <a:t>Increase the </a:t>
            </a:r>
            <a:r>
              <a:rPr lang="en-US" sz="2400" b="1" dirty="0"/>
              <a:t>0-15 Month Well-Child Visit </a:t>
            </a:r>
            <a:r>
              <a:rPr lang="en-US" sz="2400" dirty="0"/>
              <a:t>(6 or more) rate _____ percentage points (___% to ___%) from April 4, 2022 to August 30, 2022 </a:t>
            </a:r>
          </a:p>
          <a:p>
            <a:pPr marL="457200" lvl="1" indent="0">
              <a:lnSpc>
                <a:spcPct val="80000"/>
              </a:lnSpc>
              <a:buNone/>
            </a:pPr>
            <a:endParaRPr lang="en-US" sz="2400" dirty="0"/>
          </a:p>
          <a:p>
            <a:pPr lvl="1">
              <a:lnSpc>
                <a:spcPct val="80000"/>
              </a:lnSpc>
            </a:pPr>
            <a:r>
              <a:rPr lang="en-US" sz="2400" dirty="0"/>
              <a:t>Increase the </a:t>
            </a:r>
            <a:r>
              <a:rPr lang="en-US" sz="2400" b="1" dirty="0"/>
              <a:t>3-6 Year Well-Child Visit </a:t>
            </a:r>
            <a:r>
              <a:rPr lang="en-US" sz="2400" dirty="0"/>
              <a:t>(1 or more) rate ______ percentage points (___% to ___%) from April 4, 2022 to August 30, 2022 </a:t>
            </a:r>
          </a:p>
          <a:p>
            <a:pPr lvl="1">
              <a:lnSpc>
                <a:spcPct val="80000"/>
              </a:lnSpc>
            </a:pPr>
            <a:endParaRPr lang="en-US" sz="2400" dirty="0"/>
          </a:p>
          <a:p>
            <a:pPr lvl="1">
              <a:lnSpc>
                <a:spcPct val="80000"/>
              </a:lnSpc>
            </a:pPr>
            <a:r>
              <a:rPr lang="en-US" sz="2400" dirty="0"/>
              <a:t>Increase the </a:t>
            </a:r>
            <a:r>
              <a:rPr lang="en-US" sz="2400" b="1" dirty="0"/>
              <a:t>Adolescent Well-Care Visit</a:t>
            </a:r>
            <a:r>
              <a:rPr lang="en-US" sz="2400" dirty="0"/>
              <a:t> (at least 1) rate _____ percentage points (___% to ___%) from April 4, 2022 to August 30, 2022 </a:t>
            </a:r>
          </a:p>
          <a:p>
            <a:pPr marL="457200" lvl="1" indent="0">
              <a:lnSpc>
                <a:spcPct val="80000"/>
              </a:lnSpc>
              <a:buNone/>
            </a:pPr>
            <a:endParaRPr lang="en-US" dirty="0"/>
          </a:p>
          <a:p>
            <a:pPr marL="457200" lvl="1" indent="0">
              <a:lnSpc>
                <a:spcPct val="80000"/>
              </a:lnSpc>
              <a:buNone/>
            </a:pPr>
            <a:endParaRPr lang="en-US" dirty="0"/>
          </a:p>
        </p:txBody>
      </p:sp>
      <p:sp>
        <p:nvSpPr>
          <p:cNvPr id="29698" name="Slide Number Placeholder 5"/>
          <p:cNvSpPr txBox="1">
            <a:spLocks noGrp="1"/>
          </p:cNvSpPr>
          <p:nvPr/>
        </p:nvSpPr>
        <p:spPr bwMode="auto">
          <a:xfrm>
            <a:off x="2136775" y="6356351"/>
            <a:ext cx="1981200" cy="365125"/>
          </a:xfrm>
          <a:prstGeom prst="rect">
            <a:avLst/>
          </a:prstGeom>
          <a:no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7D439E-97EF-4C62-860F-72F080FE5BB5}" type="slidenum">
              <a:rPr kumimoji="0" lang="en-US" sz="14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38919200"/>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r>
              <a:rPr lang="en-US" sz="3600" dirty="0"/>
              <a:t>Develop Aim Statement – SSD &amp; APM</a:t>
            </a:r>
          </a:p>
        </p:txBody>
      </p:sp>
      <p:sp>
        <p:nvSpPr>
          <p:cNvPr id="29699" name="Rectangle 3"/>
          <p:cNvSpPr>
            <a:spLocks noGrp="1" noChangeArrowheads="1"/>
          </p:cNvSpPr>
          <p:nvPr>
            <p:ph idx="1"/>
          </p:nvPr>
        </p:nvSpPr>
        <p:spPr>
          <a:xfrm>
            <a:off x="609600" y="1600200"/>
            <a:ext cx="10972800" cy="4525963"/>
          </a:xfrm>
        </p:spPr>
        <p:txBody>
          <a:bodyPr/>
          <a:lstStyle/>
          <a:p>
            <a:pPr marL="0" indent="0">
              <a:lnSpc>
                <a:spcPct val="80000"/>
              </a:lnSpc>
              <a:buNone/>
            </a:pPr>
            <a:r>
              <a:rPr lang="en-US" sz="2800" u="sng" dirty="0"/>
              <a:t>Template statements for SSD and APM measures</a:t>
            </a:r>
          </a:p>
          <a:p>
            <a:pPr>
              <a:lnSpc>
                <a:spcPct val="80000"/>
              </a:lnSpc>
            </a:pPr>
            <a:endParaRPr lang="en-US" sz="2800" dirty="0"/>
          </a:p>
          <a:p>
            <a:pPr lvl="1">
              <a:lnSpc>
                <a:spcPct val="80000"/>
              </a:lnSpc>
            </a:pPr>
            <a:r>
              <a:rPr lang="en-US" sz="2400" dirty="0"/>
              <a:t>Increase the</a:t>
            </a:r>
            <a:r>
              <a:rPr lang="en-US" sz="2400" b="1" dirty="0"/>
              <a:t> Adult PCP SSD </a:t>
            </a:r>
            <a:r>
              <a:rPr lang="en-US" sz="2400" dirty="0"/>
              <a:t>rate _____ percentage points                (___% to ___%) from April 13, 2022 to August 30, 2022 </a:t>
            </a:r>
          </a:p>
          <a:p>
            <a:pPr marL="457200" lvl="1" indent="0">
              <a:lnSpc>
                <a:spcPct val="80000"/>
              </a:lnSpc>
              <a:buNone/>
            </a:pPr>
            <a:endParaRPr lang="en-US" sz="2400" dirty="0"/>
          </a:p>
          <a:p>
            <a:pPr lvl="1">
              <a:lnSpc>
                <a:spcPct val="80000"/>
              </a:lnSpc>
            </a:pPr>
            <a:r>
              <a:rPr lang="en-US" sz="2400" dirty="0"/>
              <a:t>Increase the </a:t>
            </a:r>
            <a:r>
              <a:rPr lang="en-US" sz="2400" b="1" dirty="0"/>
              <a:t>Adult BH SSD </a:t>
            </a:r>
            <a:r>
              <a:rPr lang="en-US" sz="2400" dirty="0"/>
              <a:t>rate ______ percentage points               (___% to ___%) from April 13, 2022 to August 30, 2022 </a:t>
            </a:r>
          </a:p>
          <a:p>
            <a:pPr lvl="1">
              <a:lnSpc>
                <a:spcPct val="80000"/>
              </a:lnSpc>
            </a:pPr>
            <a:endParaRPr lang="en-US" sz="2400" dirty="0"/>
          </a:p>
          <a:p>
            <a:pPr lvl="1">
              <a:lnSpc>
                <a:spcPct val="80000"/>
              </a:lnSpc>
            </a:pPr>
            <a:r>
              <a:rPr lang="en-US" sz="2400" dirty="0"/>
              <a:t>Increase the </a:t>
            </a:r>
            <a:r>
              <a:rPr lang="en-US" sz="2400" b="1" dirty="0"/>
              <a:t>Justice SSD </a:t>
            </a:r>
            <a:r>
              <a:rPr lang="en-US" sz="2400" dirty="0"/>
              <a:t>rate _____ percentage points                    (___% to ___%) from April 13, 2022 to August 30, 2022 </a:t>
            </a:r>
          </a:p>
          <a:p>
            <a:pPr lvl="1">
              <a:lnSpc>
                <a:spcPct val="80000"/>
              </a:lnSpc>
            </a:pPr>
            <a:endParaRPr lang="en-US" sz="2400" dirty="0"/>
          </a:p>
          <a:p>
            <a:pPr lvl="1">
              <a:lnSpc>
                <a:spcPct val="80000"/>
              </a:lnSpc>
            </a:pPr>
            <a:r>
              <a:rPr lang="en-US" sz="2400" dirty="0"/>
              <a:t>Increase the </a:t>
            </a:r>
            <a:r>
              <a:rPr lang="en-US" sz="2400" b="1" dirty="0"/>
              <a:t>Peds BH APM </a:t>
            </a:r>
            <a:r>
              <a:rPr lang="en-US" sz="2400" dirty="0"/>
              <a:t>rate _____ percentage points                         (___% to ___%) from April 13, 2022 to August 30, 2022 </a:t>
            </a:r>
          </a:p>
          <a:p>
            <a:pPr lvl="1">
              <a:lnSpc>
                <a:spcPct val="80000"/>
              </a:lnSpc>
            </a:pPr>
            <a:endParaRPr lang="en-US" sz="2400" dirty="0"/>
          </a:p>
          <a:p>
            <a:pPr marL="457200" lvl="1" indent="0">
              <a:lnSpc>
                <a:spcPct val="80000"/>
              </a:lnSpc>
              <a:buNone/>
            </a:pPr>
            <a:endParaRPr lang="en-US" dirty="0"/>
          </a:p>
          <a:p>
            <a:pPr marL="457200" lvl="1" indent="0">
              <a:lnSpc>
                <a:spcPct val="80000"/>
              </a:lnSpc>
              <a:buNone/>
            </a:pPr>
            <a:endParaRPr lang="en-US" dirty="0"/>
          </a:p>
        </p:txBody>
      </p:sp>
      <p:sp>
        <p:nvSpPr>
          <p:cNvPr id="29698" name="Slide Number Placeholder 5"/>
          <p:cNvSpPr txBox="1">
            <a:spLocks noGrp="1"/>
          </p:cNvSpPr>
          <p:nvPr/>
        </p:nvSpPr>
        <p:spPr bwMode="auto">
          <a:xfrm>
            <a:off x="2136775" y="6356351"/>
            <a:ext cx="1981200" cy="365125"/>
          </a:xfrm>
          <a:prstGeom prst="rect">
            <a:avLst/>
          </a:prstGeom>
          <a:no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7D439E-97EF-4C62-860F-72F080FE5BB5}" type="slidenum">
              <a:rPr kumimoji="0" lang="en-US" sz="14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63393173"/>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nchor="ctr"/>
          <a:lstStyle/>
          <a:p>
            <a:pPr eaLnBrk="1" hangingPunct="1"/>
            <a:r>
              <a:rPr lang="en-US" sz="3600" dirty="0"/>
              <a:t>Identify Key Obstacles</a:t>
            </a:r>
          </a:p>
        </p:txBody>
      </p:sp>
      <p:sp>
        <p:nvSpPr>
          <p:cNvPr id="38915" name="Rectangle 3"/>
          <p:cNvSpPr>
            <a:spLocks noGrp="1" noChangeArrowheads="1"/>
          </p:cNvSpPr>
          <p:nvPr>
            <p:ph idx="1"/>
          </p:nvPr>
        </p:nvSpPr>
        <p:spPr>
          <a:xfrm>
            <a:off x="609600" y="1417638"/>
            <a:ext cx="10972800" cy="5068003"/>
          </a:xfrm>
        </p:spPr>
        <p:txBody>
          <a:bodyPr/>
          <a:lstStyle/>
          <a:p>
            <a:pPr marL="273050" indent="-273050">
              <a:buNone/>
            </a:pPr>
            <a:r>
              <a:rPr lang="en-US" sz="1800" dirty="0"/>
              <a:t>Key Obstacles: </a:t>
            </a:r>
          </a:p>
          <a:p>
            <a:pPr marL="857250" lvl="1" indent="-457200">
              <a:buFont typeface="+mj-lt"/>
              <a:buAutoNum type="arabicPeriod"/>
            </a:pPr>
            <a:r>
              <a:rPr lang="en-US" sz="1800" dirty="0"/>
              <a:t>…</a:t>
            </a:r>
          </a:p>
          <a:p>
            <a:pPr marL="857250" lvl="1" indent="-457200">
              <a:buFont typeface="+mj-lt"/>
              <a:buAutoNum type="arabicPeriod"/>
            </a:pPr>
            <a:r>
              <a:rPr lang="en-US" sz="1800" dirty="0"/>
              <a:t>…</a:t>
            </a:r>
          </a:p>
          <a:p>
            <a:pPr marL="857250" lvl="1" indent="-457200">
              <a:buFont typeface="+mj-lt"/>
              <a:buAutoNum type="arabicPeriod"/>
            </a:pPr>
            <a:r>
              <a:rPr lang="en-US" sz="1800" dirty="0"/>
              <a:t>…</a:t>
            </a:r>
          </a:p>
          <a:p>
            <a:pPr marL="857250" lvl="1" indent="-457200">
              <a:buFont typeface="+mj-lt"/>
              <a:buAutoNum type="arabicPeriod"/>
            </a:pPr>
            <a:r>
              <a:rPr lang="en-US" sz="1800" dirty="0"/>
              <a:t>…</a:t>
            </a:r>
          </a:p>
          <a:p>
            <a:pPr marL="857250" lvl="1" indent="-457200">
              <a:buFont typeface="+mj-lt"/>
              <a:buAutoNum type="arabicPeriod"/>
            </a:pPr>
            <a:r>
              <a:rPr lang="en-US" sz="1800" dirty="0"/>
              <a:t>…</a:t>
            </a:r>
          </a:p>
          <a:p>
            <a:pPr marL="857250" lvl="1" indent="-457200">
              <a:buFont typeface="+mj-lt"/>
              <a:buAutoNum type="arabicPeriod"/>
            </a:pPr>
            <a:r>
              <a:rPr lang="en-US" sz="1800" dirty="0"/>
              <a:t>…</a:t>
            </a:r>
          </a:p>
          <a:p>
            <a:pPr marL="857250" lvl="1" indent="-457200">
              <a:buFont typeface="+mj-lt"/>
              <a:buAutoNum type="arabicPeriod"/>
            </a:pPr>
            <a:r>
              <a:rPr lang="en-US" sz="1800" dirty="0"/>
              <a:t>…</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chor="ctr"/>
          <a:lstStyle/>
          <a:p>
            <a:pPr eaLnBrk="1" hangingPunct="1"/>
            <a:r>
              <a:rPr lang="en-US" sz="3600" dirty="0"/>
              <a:t>Prioritize Obstacles, Identify Interventions &amp; Establish Measures </a:t>
            </a:r>
          </a:p>
        </p:txBody>
      </p:sp>
      <p:sp>
        <p:nvSpPr>
          <p:cNvPr id="3" name="Content Placeholder 2">
            <a:extLst>
              <a:ext uri="{FF2B5EF4-FFF2-40B4-BE49-F238E27FC236}">
                <a16:creationId xmlns:a16="http://schemas.microsoft.com/office/drawing/2014/main" id="{F5DEFBDE-A350-4763-8158-B957F9A1DF07}"/>
              </a:ext>
            </a:extLst>
          </p:cNvPr>
          <p:cNvSpPr>
            <a:spLocks noGrp="1"/>
          </p:cNvSpPr>
          <p:nvPr>
            <p:ph idx="1"/>
          </p:nvPr>
        </p:nvSpPr>
        <p:spPr>
          <a:xfrm>
            <a:off x="609600" y="1600201"/>
            <a:ext cx="10972800" cy="971550"/>
          </a:xfrm>
        </p:spPr>
        <p:txBody>
          <a:bodyPr/>
          <a:lstStyle/>
          <a:p>
            <a:pPr marL="0" indent="0">
              <a:buNone/>
            </a:pPr>
            <a:r>
              <a:rPr lang="en-US" b="1" dirty="0"/>
              <a:t> </a:t>
            </a:r>
          </a:p>
          <a:p>
            <a:endParaRPr lang="en-US" dirty="0"/>
          </a:p>
        </p:txBody>
      </p:sp>
      <p:graphicFrame>
        <p:nvGraphicFramePr>
          <p:cNvPr id="6" name="Table 3">
            <a:extLst>
              <a:ext uri="{FF2B5EF4-FFF2-40B4-BE49-F238E27FC236}">
                <a16:creationId xmlns:a16="http://schemas.microsoft.com/office/drawing/2014/main" id="{11D51042-2480-4998-922A-411AD85276A4}"/>
              </a:ext>
            </a:extLst>
          </p:cNvPr>
          <p:cNvGraphicFramePr>
            <a:graphicFrameLocks noGrp="1"/>
          </p:cNvGraphicFramePr>
          <p:nvPr>
            <p:extLst>
              <p:ext uri="{D42A27DB-BD31-4B8C-83A1-F6EECF244321}">
                <p14:modId xmlns:p14="http://schemas.microsoft.com/office/powerpoint/2010/main" val="1895772307"/>
              </p:ext>
            </p:extLst>
          </p:nvPr>
        </p:nvGraphicFramePr>
        <p:xfrm>
          <a:off x="609600" y="1600201"/>
          <a:ext cx="10677527" cy="2438400"/>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3496178849"/>
                    </a:ext>
                  </a:extLst>
                </a:gridCol>
                <a:gridCol w="2834498">
                  <a:extLst>
                    <a:ext uri="{9D8B030D-6E8A-4147-A177-3AD203B41FA5}">
                      <a16:colId xmlns:a16="http://schemas.microsoft.com/office/drawing/2014/main" val="1476069916"/>
                    </a:ext>
                  </a:extLst>
                </a:gridCol>
                <a:gridCol w="3311915">
                  <a:extLst>
                    <a:ext uri="{9D8B030D-6E8A-4147-A177-3AD203B41FA5}">
                      <a16:colId xmlns:a16="http://schemas.microsoft.com/office/drawing/2014/main" val="2074129887"/>
                    </a:ext>
                  </a:extLst>
                </a:gridCol>
                <a:gridCol w="3311915">
                  <a:extLst>
                    <a:ext uri="{9D8B030D-6E8A-4147-A177-3AD203B41FA5}">
                      <a16:colId xmlns:a16="http://schemas.microsoft.com/office/drawing/2014/main" val="68002326"/>
                    </a:ext>
                  </a:extLst>
                </a:gridCol>
              </a:tblGrid>
              <a:tr h="438802">
                <a:tc>
                  <a:txBody>
                    <a:bodyPr/>
                    <a:lstStyle/>
                    <a:p>
                      <a:r>
                        <a:rPr lang="en-US" sz="1200" dirty="0"/>
                        <a:t>Priorities</a:t>
                      </a:r>
                    </a:p>
                  </a:txBody>
                  <a:tcPr anchor="ctr"/>
                </a:tc>
                <a:tc>
                  <a:txBody>
                    <a:bodyPr/>
                    <a:lstStyle/>
                    <a:p>
                      <a:r>
                        <a:rPr lang="en-US" sz="1200" dirty="0"/>
                        <a:t>Obstacles </a:t>
                      </a:r>
                    </a:p>
                  </a:txBody>
                  <a:tcPr anchor="ctr"/>
                </a:tc>
                <a:tc>
                  <a:txBody>
                    <a:bodyPr/>
                    <a:lstStyle/>
                    <a:p>
                      <a:r>
                        <a:rPr lang="en-US" sz="1200" dirty="0"/>
                        <a:t>Intervention</a:t>
                      </a:r>
                    </a:p>
                  </a:txBody>
                  <a:tcPr anchor="ctr"/>
                </a:tc>
                <a:tc>
                  <a:txBody>
                    <a:bodyPr/>
                    <a:lstStyle/>
                    <a:p>
                      <a:r>
                        <a:rPr lang="en-US" sz="1200" dirty="0"/>
                        <a:t>Metrics </a:t>
                      </a:r>
                    </a:p>
                  </a:txBody>
                  <a:tcPr anchor="ctr"/>
                </a:tc>
                <a:extLst>
                  <a:ext uri="{0D108BD9-81ED-4DB2-BD59-A6C34878D82A}">
                    <a16:rowId xmlns:a16="http://schemas.microsoft.com/office/drawing/2014/main" val="3802847730"/>
                  </a:ext>
                </a:extLst>
              </a:tr>
              <a:tr h="629807">
                <a:tc>
                  <a:txBody>
                    <a:bodyPr/>
                    <a:lstStyle/>
                    <a:p>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extLst>
                  <a:ext uri="{0D108BD9-81ED-4DB2-BD59-A6C34878D82A}">
                    <a16:rowId xmlns:a16="http://schemas.microsoft.com/office/drawing/2014/main" val="153499172"/>
                  </a:ext>
                </a:extLst>
              </a:tr>
              <a:tr h="335820">
                <a:tc>
                  <a:txBody>
                    <a:bodyPr/>
                    <a:lstStyle/>
                    <a:p>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171450" indent="-171450">
                        <a:buFont typeface="Arial" panose="020B0604020202020204" pitchFamily="34" charset="0"/>
                        <a:buChar char="•"/>
                      </a:pPr>
                      <a:endParaRPr lang="en-US" sz="1200" dirty="0"/>
                    </a:p>
                  </a:txBody>
                  <a:tcPr anchor="ctr"/>
                </a:tc>
                <a:extLst>
                  <a:ext uri="{0D108BD9-81ED-4DB2-BD59-A6C34878D82A}">
                    <a16:rowId xmlns:a16="http://schemas.microsoft.com/office/drawing/2014/main" val="1259068572"/>
                  </a:ext>
                </a:extLst>
              </a:tr>
              <a:tr h="613920">
                <a:tc>
                  <a:txBody>
                    <a:bodyPr/>
                    <a:lstStyle/>
                    <a:p>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tc>
                  <a:txBody>
                    <a:bodyPr/>
                    <a:lstStyle/>
                    <a:p>
                      <a:pPr marL="285750" indent="-285750">
                        <a:buFont typeface="Arial" panose="020B0604020202020204" pitchFamily="34" charset="0"/>
                        <a:buChar char="•"/>
                      </a:pPr>
                      <a:endParaRPr lang="en-US" sz="1200" dirty="0"/>
                    </a:p>
                  </a:txBody>
                  <a:tcPr anchor="ctr"/>
                </a:tc>
                <a:extLst>
                  <a:ext uri="{0D108BD9-81ED-4DB2-BD59-A6C34878D82A}">
                    <a16:rowId xmlns:a16="http://schemas.microsoft.com/office/drawing/2014/main" val="2269825879"/>
                  </a:ext>
                </a:extLst>
              </a:tr>
              <a:tr h="420051">
                <a:tc>
                  <a:txBody>
                    <a:bodyPr/>
                    <a:lstStyle/>
                    <a:p>
                      <a:endParaRPr lang="en-US" sz="1200" dirty="0"/>
                    </a:p>
                  </a:txBody>
                  <a:tcPr anchor="ctr"/>
                </a:tc>
                <a:tc>
                  <a:txBody>
                    <a:bodyPr/>
                    <a:lstStyle/>
                    <a:p>
                      <a:pPr marL="171450" indent="-171450">
                        <a:buFont typeface="Arial" panose="020B0604020202020204" pitchFamily="34" charset="0"/>
                        <a:buChar char="•"/>
                      </a:pPr>
                      <a:endParaRPr lang="en-US" sz="1200" dirty="0"/>
                    </a:p>
                  </a:txBody>
                  <a:tcPr anchor="ctr"/>
                </a:tc>
                <a:tc>
                  <a:txBody>
                    <a:bodyPr/>
                    <a:lstStyle/>
                    <a:p>
                      <a:pPr marL="171450" indent="-171450">
                        <a:buFont typeface="Arial" panose="020B0604020202020204" pitchFamily="34" charset="0"/>
                        <a:buChar char="•"/>
                      </a:pPr>
                      <a:endParaRPr lang="en-US" sz="1200" dirty="0"/>
                    </a:p>
                  </a:txBody>
                  <a:tcPr anchor="ctr"/>
                </a:tc>
                <a:tc>
                  <a:txBody>
                    <a:bodyPr/>
                    <a:lstStyle/>
                    <a:p>
                      <a:pPr marL="171450" indent="-171450">
                        <a:buFont typeface="Arial" panose="020B0604020202020204" pitchFamily="34" charset="0"/>
                        <a:buChar char="•"/>
                      </a:pPr>
                      <a:endParaRPr lang="en-US" sz="1200" dirty="0"/>
                    </a:p>
                  </a:txBody>
                  <a:tcPr anchor="ctr"/>
                </a:tc>
                <a:extLst>
                  <a:ext uri="{0D108BD9-81ED-4DB2-BD59-A6C34878D82A}">
                    <a16:rowId xmlns:a16="http://schemas.microsoft.com/office/drawing/2014/main" val="3955775791"/>
                  </a:ext>
                </a:extLst>
              </a:tr>
            </a:tbl>
          </a:graphicData>
        </a:graphic>
      </p:graphicFrame>
    </p:spTree>
    <p:extLst>
      <p:ext uri="{BB962C8B-B14F-4D97-AF65-F5344CB8AC3E}">
        <p14:creationId xmlns:p14="http://schemas.microsoft.com/office/powerpoint/2010/main" val="784140249"/>
      </p:ext>
    </p:extLst>
  </p:cSld>
  <p:clrMapOvr>
    <a:masterClrMapping/>
  </p:clrMapOvr>
  <p:transition>
    <p:push/>
  </p:transition>
</p:sld>
</file>

<file path=ppt/theme/theme1.xml><?xml version="1.0" encoding="utf-8"?>
<a:theme xmlns:a="http://schemas.openxmlformats.org/drawingml/2006/main" name="ASU-BrandColors">
  <a:themeElements>
    <a:clrScheme name="ASU Brand colors">
      <a:dk1>
        <a:sysClr val="windowText" lastClr="000000"/>
      </a:dk1>
      <a:lt1>
        <a:sysClr val="window" lastClr="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ASU Brand fo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ASU Template and Guide PowerPoint v.1 (16x9).potx" id="{DD6C1EAC-8256-4A99-9515-3C9C1F264C25}" vid="{B930B6B1-98E7-4329-83C0-D8E1916774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B154746599244B8CDEBCF2C31D511D" ma:contentTypeVersion="12" ma:contentTypeDescription="Create a new document." ma:contentTypeScope="" ma:versionID="7a16b8eef30d418bd19e10bb21cb7f09">
  <xsd:schema xmlns:xsd="http://www.w3.org/2001/XMLSchema" xmlns:xs="http://www.w3.org/2001/XMLSchema" xmlns:p="http://schemas.microsoft.com/office/2006/metadata/properties" xmlns:ns2="a27d50ac-99e8-423f-a6bd-1eb6ba70ff70" xmlns:ns3="6c8c8dc0-ecd4-46c1-aadd-0037326c391d" targetNamespace="http://schemas.microsoft.com/office/2006/metadata/properties" ma:root="true" ma:fieldsID="5a906637862a71340478b30efa9646ec" ns2:_="" ns3:_="">
    <xsd:import namespace="a27d50ac-99e8-423f-a6bd-1eb6ba70ff70"/>
    <xsd:import namespace="6c8c8dc0-ecd4-46c1-aadd-0037326c391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zlxp"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7d50ac-99e8-423f-a6bd-1eb6ba70ff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8c8dc0-ecd4-46c1-aadd-0037326c391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zlxp" ma:index="15" nillable="true" ma:displayName="Person or Group" ma:list="UserInfo" ma:internalName="zlxp">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zlxp xmlns="6c8c8dc0-ecd4-46c1-aadd-0037326c391d">
      <UserInfo>
        <DisplayName/>
        <AccountId xsi:nil="true"/>
        <AccountType/>
      </UserInfo>
    </zlxp>
    <SharedWithUsers xmlns="a27d50ac-99e8-423f-a6bd-1eb6ba70ff70">
      <UserInfo>
        <DisplayName>Troy Garland</DisplayName>
        <AccountId>13</AccountId>
        <AccountType/>
      </UserInfo>
      <UserInfo>
        <DisplayName>Tiffany Carter</DisplayName>
        <AccountId>90</AccountId>
        <AccountType/>
      </UserInfo>
      <UserInfo>
        <DisplayName>Lisa Stevens Anderson</DisplayName>
        <AccountId>51</AccountId>
        <AccountType/>
      </UserInfo>
      <UserInfo>
        <DisplayName>Seth Dubry</DisplayName>
        <AccountId>177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40130A-A99C-42AD-A8A7-AB1DA3D1C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7d50ac-99e8-423f-a6bd-1eb6ba70ff70"/>
    <ds:schemaRef ds:uri="6c8c8dc0-ecd4-46c1-aadd-0037326c3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E3B031-47D7-4D66-AD42-6FA69EAE4DA9}">
  <ds:schemaRefs>
    <ds:schemaRef ds:uri="http://schemas.microsoft.com/office/2006/metadata/properties"/>
    <ds:schemaRef ds:uri="http://www.w3.org/XML/1998/namespace"/>
    <ds:schemaRef ds:uri="http://schemas.microsoft.com/office/2006/documentManagement/types"/>
    <ds:schemaRef ds:uri="http://purl.org/dc/elements/1.1/"/>
    <ds:schemaRef ds:uri="6c8c8dc0-ecd4-46c1-aadd-0037326c391d"/>
    <ds:schemaRef ds:uri="http://schemas.microsoft.com/office/infopath/2007/PartnerControls"/>
    <ds:schemaRef ds:uri="http://schemas.openxmlformats.org/package/2006/metadata/core-properties"/>
    <ds:schemaRef ds:uri="a27d50ac-99e8-423f-a6bd-1eb6ba70ff70"/>
    <ds:schemaRef ds:uri="http://purl.org/dc/dcmitype/"/>
    <ds:schemaRef ds:uri="http://purl.org/dc/terms/"/>
  </ds:schemaRefs>
</ds:datastoreItem>
</file>

<file path=customXml/itemProps3.xml><?xml version="1.0" encoding="utf-8"?>
<ds:datastoreItem xmlns:ds="http://schemas.openxmlformats.org/officeDocument/2006/customXml" ds:itemID="{A80785C9-804C-464B-9A3B-62AEE13695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12707</TotalTime>
  <Words>431</Words>
  <Application>Microsoft Office PowerPoint</Application>
  <PresentationFormat>Widescreen</PresentationFormat>
  <Paragraphs>71</Paragraphs>
  <Slides>7</Slides>
  <Notes>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vt:i4>
      </vt:variant>
    </vt:vector>
  </HeadingPairs>
  <TitlesOfParts>
    <vt:vector size="19" baseType="lpstr">
      <vt:lpstr>ＭＳ Ｐゴシック</vt:lpstr>
      <vt:lpstr>ＭＳ Ｐゴシック</vt:lpstr>
      <vt:lpstr>Arial</vt:lpstr>
      <vt:lpstr>Arial Black</vt:lpstr>
      <vt:lpstr>Arial Narrow</vt:lpstr>
      <vt:lpstr>Calibri</vt:lpstr>
      <vt:lpstr>Courier New</vt:lpstr>
      <vt:lpstr>Symbol</vt:lpstr>
      <vt:lpstr>Wingdings</vt:lpstr>
      <vt:lpstr>ASU-BrandColors</vt:lpstr>
      <vt:lpstr>Custom Design</vt:lpstr>
      <vt:lpstr>1_Custom Design</vt:lpstr>
      <vt:lpstr>PowerPoint Presentation</vt:lpstr>
      <vt:lpstr>QI Steps Covered</vt:lpstr>
      <vt:lpstr>Develop Aim Statement - FUH</vt:lpstr>
      <vt:lpstr>Develop Aim Statement – W15, W34, AWC</vt:lpstr>
      <vt:lpstr>Develop Aim Statement – SSD &amp; APM</vt:lpstr>
      <vt:lpstr>Identify Key Obstacles</vt:lpstr>
      <vt:lpstr>Prioritize Obstacles, Identify Interventions &amp; Establish Measures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 2021</dc:title>
  <dc:creator>Anum Lakhia</dc:creator>
  <cp:lastModifiedBy>Stephanie Furniss</cp:lastModifiedBy>
  <cp:revision>217</cp:revision>
  <dcterms:created xsi:type="dcterms:W3CDTF">2021-02-09T06:21:27Z</dcterms:created>
  <dcterms:modified xsi:type="dcterms:W3CDTF">2022-04-07T20:32:57Z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0x01010019B154746599244B8CDEBCF2C31D511D</vt:lpwstr>
  </property>
</Properties>
</file>