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4"/>
    <p:sldMasterId id="2147483714" r:id="rId5"/>
    <p:sldMasterId id="2147483725" r:id="rId6"/>
  </p:sldMasterIdLst>
  <p:notesMasterIdLst>
    <p:notesMasterId r:id="rId15"/>
  </p:notesMasterIdLst>
  <p:handoutMasterIdLst>
    <p:handoutMasterId r:id="rId16"/>
  </p:handoutMasterIdLst>
  <p:sldIdLst>
    <p:sldId id="558" r:id="rId7"/>
    <p:sldId id="628" r:id="rId8"/>
    <p:sldId id="553" r:id="rId9"/>
    <p:sldId id="660" r:id="rId10"/>
    <p:sldId id="600" r:id="rId11"/>
    <p:sldId id="451" r:id="rId12"/>
    <p:sldId id="654" r:id="rId13"/>
    <p:sldId id="6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352196-584C-8B48-8FF8-8C1A7AD6A0AE}">
          <p14:sldIdLst>
            <p14:sldId id="558"/>
            <p14:sldId id="628"/>
            <p14:sldId id="553"/>
            <p14:sldId id="660"/>
            <p14:sldId id="600"/>
            <p14:sldId id="451"/>
            <p14:sldId id="654"/>
            <p14:sldId id="6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M" initials="C" lastIdx="15" clrIdx="0"/>
  <p:cmAuthor id="2" name="Anum Lakhia" initials="AL" lastIdx="9" clrIdx="1">
    <p:extLst>
      <p:ext uri="{19B8F6BF-5375-455C-9EA6-DF929625EA0E}">
        <p15:presenceInfo xmlns:p15="http://schemas.microsoft.com/office/powerpoint/2012/main" userId="S::alakhia@equalityhealth.com::f556edad-5336-4ca6-ae90-cfa17846cdbf" providerId="AD"/>
      </p:ext>
    </p:extLst>
  </p:cmAuthor>
  <p:cmAuthor id="3" name="Lisa Stevens Anderson" initials="LA" lastIdx="6" clrIdx="2">
    <p:extLst>
      <p:ext uri="{19B8F6BF-5375-455C-9EA6-DF929625EA0E}">
        <p15:presenceInfo xmlns:p15="http://schemas.microsoft.com/office/powerpoint/2012/main" userId="S::lsanderson@equalityhealth.com::18cb765b-4862-40c4-984f-8e6d5a3e6241" providerId="AD"/>
      </p:ext>
    </p:extLst>
  </p:cmAuthor>
  <p:cmAuthor id="4" name="Carlos Pastor" initials="CP" lastIdx="2" clrIdx="3">
    <p:extLst>
      <p:ext uri="{19B8F6BF-5375-455C-9EA6-DF929625EA0E}">
        <p15:presenceInfo xmlns:p15="http://schemas.microsoft.com/office/powerpoint/2012/main" userId="S::cpastor@equalityhealth.com::de0ae718-107b-457d-a9da-ea8df7c08576" providerId="AD"/>
      </p:ext>
    </p:extLst>
  </p:cmAuthor>
  <p:cmAuthor id="5" name="Mary LaRusso" initials="ML" lastIdx="4" clrIdx="4">
    <p:extLst>
      <p:ext uri="{19B8F6BF-5375-455C-9EA6-DF929625EA0E}">
        <p15:presenceInfo xmlns:p15="http://schemas.microsoft.com/office/powerpoint/2012/main" userId="S::mlarusso@equalityhealth.com::21f4af2f-9d0b-42c3-bf0e-4f1e589b6d31" providerId="AD"/>
      </p:ext>
    </p:extLst>
  </p:cmAuthor>
  <p:cmAuthor id="6" name="Kailey Love" initials="KL" lastIdx="1" clrIdx="5">
    <p:extLst>
      <p:ext uri="{19B8F6BF-5375-455C-9EA6-DF929625EA0E}">
        <p15:presenceInfo xmlns:p15="http://schemas.microsoft.com/office/powerpoint/2012/main" userId="S::klove2@asurite.asu.edu::b164f619-6b04-42fa-b0b2-d3d642a757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387"/>
    <a:srgbClr val="F2F0C8"/>
    <a:srgbClr val="C1C136"/>
    <a:srgbClr val="E94053"/>
    <a:srgbClr val="8EC264"/>
    <a:srgbClr val="55B789"/>
    <a:srgbClr val="F27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69168" autoAdjust="0"/>
  </p:normalViewPr>
  <p:slideViewPr>
    <p:cSldViewPr snapToGrid="0" snapToObjects="1">
      <p:cViewPr varScale="1">
        <p:scale>
          <a:sx n="64" d="100"/>
          <a:sy n="64" d="100"/>
        </p:scale>
        <p:origin x="72" y="20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-6672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31CEA-B841-423A-896A-75BADCD92D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77CF5-1D19-4335-86A7-6E52ECD16A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013BE-4143-4466-A7F8-845EAD6E1E4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F6B84-5500-428C-951F-27CD5F1E6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548F-F6CF-459A-8897-8FE1C7FCB0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8D5F7-1B69-4E7E-B2D9-0DE911BF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A2AE5-8D34-7E44-A703-47FA7DF2CEC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C6ABA-65E4-AD4A-87B0-A29D2727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B1D556-5396-4983-838B-3EF41D5F5D8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7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EC6ABA-65E4-AD4A-87B0-A29D2727D8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33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C6ABA-65E4-AD4A-87B0-A29D2727D8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279F36-EE63-4FEC-8045-FF4E89FF15C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b="0" dirty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226A84-F1C1-4945-878D-D266BCACF012}" type="slidenum">
              <a:rPr lang="en-US" sz="1200"/>
              <a:pPr algn="r"/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159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B821B-34F4-475A-9D1F-F7E5D44DCC5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2F57FB5-FC3F-48F4-946D-712054D1D5DC}" type="slidenum">
              <a:rPr lang="en-US" sz="1200"/>
              <a:pPr algn="r"/>
              <a:t>5</a:t>
            </a:fld>
            <a:endParaRPr lang="en-US" sz="1200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 b="0" dirty="0">
              <a:solidFill>
                <a:srgbClr val="FF0000"/>
              </a:solidFill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8576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279F36-EE63-4FEC-8045-FF4E89FF15C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b="0" dirty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226A84-F1C1-4945-878D-D266BCACF012}" type="slidenum">
              <a:rPr lang="en-US" sz="1200"/>
              <a:pPr algn="r"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159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C6ABA-65E4-AD4A-87B0-A29D2727D8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C6ABA-65E4-AD4A-87B0-A29D2727D8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769A-18BD-4F93-9B8B-0BD846C62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56B965C-6686-49BC-9F29-A87AEB7D8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98" y="5741667"/>
            <a:ext cx="3948848" cy="111633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2B9E0C-9DAF-4BAC-BEEE-A0F1C3A0DA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7800" y="5741667"/>
            <a:ext cx="4038600" cy="113347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F890580-E11F-48BC-83D0-9564E84860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50052" y="5805745"/>
            <a:ext cx="2732348" cy="9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16040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42C7-E683-4850-8383-3B1B894F8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195461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993E-D48C-4FAC-9979-A3C1758D0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72750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181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00201"/>
            <a:ext cx="5181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0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535113"/>
            <a:ext cx="5181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5181600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535113"/>
            <a:ext cx="5181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174875"/>
            <a:ext cx="5181600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2427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270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820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182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</p:spPr>
        <p:txBody>
          <a:bodyPr vert="eaVer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DAE75-F874-4353-BAC0-E4D7679B9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011351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1"/>
            <a:ext cx="8026400" cy="5516563"/>
          </a:xfrm>
        </p:spPr>
        <p:txBody>
          <a:bodyPr vert="eaVer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20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438400"/>
            <a:ext cx="6807200" cy="990600"/>
          </a:xfr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1D3664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0400" y="3505200"/>
            <a:ext cx="6807200" cy="21336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1D3664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4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438400"/>
            <a:ext cx="6807200" cy="116205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1D36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9600" y="4038600"/>
            <a:ext cx="5588000" cy="1600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BA9B-58AB-432D-9999-0512F677D3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1thanks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470400" y="1371600"/>
            <a:ext cx="5384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D3664"/>
                </a:solidFill>
                <a:effectLst/>
                <a:uLnTx/>
                <a:uFillTx/>
                <a:latin typeface="Arial Narrow" pitchFamily="34" charset="0"/>
                <a:ea typeface="+mj-ea"/>
                <a:cs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7606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EFBA9B-58AB-432D-9999-0512F677D3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3380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EFBA9B-58AB-432D-9999-0512F677D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4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FEFBA9B-58AB-432D-9999-0512F677D3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02782-F0F8-407A-8BD9-3A96D9E2B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814926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C846D-7CAC-4E0E-AE62-ABFD4FEC2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6065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2A40-9AB9-4F3C-A0F7-B58FEFFA6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25591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1473-B1FF-4742-8FCF-D1FA7DAEC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077347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8A4-1456-4956-B1A6-C3B7D582C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174047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0037C-E2A2-4CAF-9FE2-8D19BC5372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810076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61A05-65FF-42B0-8B0E-9EBAC70CD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93442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4B723B-1B94-438F-94A4-E05BB0476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9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push/>
  </p:transition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00201"/>
            <a:ext cx="1036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A2FBA-5222-4592-9FD8-131FDEC34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6172200"/>
            <a:ext cx="12192000" cy="685800"/>
          </a:xfrm>
          <a:prstGeom prst="rect">
            <a:avLst/>
          </a:prstGeom>
          <a:solidFill>
            <a:srgbClr val="1D3664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03200" y="6248401"/>
            <a:ext cx="10867704" cy="453853"/>
            <a:chOff x="152400" y="6248400"/>
            <a:chExt cx="8150778" cy="453853"/>
          </a:xfrm>
        </p:grpSpPr>
        <p:pic>
          <p:nvPicPr>
            <p:cNvPr id="9" name="Picture 8" descr="LOGOreverse_RGB_no tag.eps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70022" y="6248400"/>
              <a:ext cx="2433156" cy="45385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2400" y="6400800"/>
              <a:ext cx="1518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Copyright  2020 Southwest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5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1D3664"/>
          </a:solidFill>
          <a:latin typeface="Arial Narrow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Tx/>
        <a:buNone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800"/>
        </a:spcBef>
        <a:buClr>
          <a:srgbClr val="1D3664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800"/>
        </a:spcBef>
        <a:buFont typeface="Arial" pitchFamily="34" charset="0"/>
        <a:buChar char="□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800"/>
        </a:spcBef>
        <a:buClr>
          <a:srgbClr val="6598CB"/>
        </a:buClr>
        <a:buFont typeface="Symbol" pitchFamily="18" charset="2"/>
        <a:buChar char="·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800"/>
        </a:spcBef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BA9B-58AB-432D-9999-0512F677D3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8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tipqic.org/#/sign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11187" y="2017713"/>
            <a:ext cx="10616255" cy="16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ts val="6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Quality Improvement Workgroup</a:t>
            </a:r>
          </a:p>
          <a:p>
            <a:pPr marL="0" marR="0" lvl="0" indent="0" algn="l" defTabSz="457200" rtl="0" eaLnBrk="1" fontAlgn="base" latinLnBrk="0" hangingPunct="1">
              <a:lnSpc>
                <a:spcPts val="6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Session 3 Template Slides</a:t>
            </a:r>
          </a:p>
        </p:txBody>
      </p:sp>
      <p:sp>
        <p:nvSpPr>
          <p:cNvPr id="3075" name="TextBox 11"/>
          <p:cNvSpPr txBox="1">
            <a:spLocks noChangeArrowheads="1"/>
          </p:cNvSpPr>
          <p:nvPr/>
        </p:nvSpPr>
        <p:spPr bwMode="auto">
          <a:xfrm>
            <a:off x="611188" y="1723701"/>
            <a:ext cx="5616191" cy="369332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AHCCCS Targeted Investments Program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2F8E8D-517D-4380-9A08-6505A05A2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820616"/>
            <a:ext cx="9548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TIP Year 6</a:t>
            </a:r>
            <a:r>
              <a:rPr lang="en-US" altLang="en-US" sz="1800" b="1" noProof="0" dirty="0">
                <a:solidFill>
                  <a:prstClr val="black"/>
                </a:solidFill>
              </a:rPr>
              <a:t>: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Quality Improvement Workgroup Series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800" b="1" dirty="0">
                <a:solidFill>
                  <a:prstClr val="black"/>
                </a:solidFill>
              </a:rPr>
              <a:t>March 7 &amp; 14, 2022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C102D-8071-4B6C-BC28-E25FB606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13769A-18BD-4F93-9B8B-0BD846C62251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1474-C639-4E46-A812-6EB31057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QI Steps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2379-2841-4660-829D-227891E7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115951" cy="4241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Develop Aim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Identify and Prioritize Obstacles (what to change)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Identify Intervention (how to change)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Establish Measures (measuring progress of change)</a:t>
            </a:r>
          </a:p>
          <a:p>
            <a:pPr marL="514350" lvl="0" indent="-4572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Establish Plan-Do-Study-Act (PDSA) Ramp and Define PDSA cycles</a:t>
            </a:r>
          </a:p>
          <a:p>
            <a:pPr lvl="1"/>
            <a:r>
              <a:rPr lang="en-US" sz="1400" dirty="0">
                <a:solidFill>
                  <a:prstClr val="black"/>
                </a:solidFill>
              </a:rPr>
              <a:t>Plan: Develop </a:t>
            </a:r>
          </a:p>
          <a:p>
            <a:pPr lvl="1"/>
            <a:r>
              <a:rPr lang="en-US" sz="1400" dirty="0">
                <a:solidFill>
                  <a:prstClr val="black"/>
                </a:solidFill>
              </a:rPr>
              <a:t>Do: Implement </a:t>
            </a:r>
          </a:p>
          <a:p>
            <a:pPr lvl="1"/>
            <a:r>
              <a:rPr lang="en-US" sz="1400" dirty="0">
                <a:solidFill>
                  <a:prstClr val="black"/>
                </a:solidFill>
              </a:rPr>
              <a:t>Study: Evaluate</a:t>
            </a:r>
          </a:p>
          <a:p>
            <a:pPr lvl="1"/>
            <a:r>
              <a:rPr lang="en-US" sz="1400" dirty="0">
                <a:solidFill>
                  <a:prstClr val="black"/>
                </a:solidFill>
              </a:rPr>
              <a:t>Act: Lock-in or Revise &amp; Re-do</a:t>
            </a:r>
          </a:p>
          <a:p>
            <a:pPr marL="514350" lvl="0" indent="-4572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Define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833DA-5945-4574-A067-70DAF216C70A}"/>
              </a:ext>
            </a:extLst>
          </p:cNvPr>
          <p:cNvSpPr txBox="1"/>
          <p:nvPr/>
        </p:nvSpPr>
        <p:spPr>
          <a:xfrm>
            <a:off x="609600" y="6075364"/>
            <a:ext cx="71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 slides included in this PPT are bolded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CD23A3-0245-44FE-814F-B8E43F9C645B}"/>
              </a:ext>
            </a:extLst>
          </p:cNvPr>
          <p:cNvSpPr txBox="1">
            <a:spLocks/>
          </p:cNvSpPr>
          <p:nvPr/>
        </p:nvSpPr>
        <p:spPr bwMode="auto">
          <a:xfrm>
            <a:off x="6740769" y="1600201"/>
            <a:ext cx="5115951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7"/>
            </a:pPr>
            <a:r>
              <a:rPr lang="en-US" sz="1800" b="1" dirty="0"/>
              <a:t>Review Progress on PDSA Cycles  </a:t>
            </a:r>
          </a:p>
          <a:p>
            <a:pPr>
              <a:buFont typeface="+mj-lt"/>
              <a:buAutoNum type="arabicPeriod" startAt="7"/>
            </a:pPr>
            <a:r>
              <a:rPr lang="en-US" sz="1800" b="1" dirty="0"/>
              <a:t>Monitor Metrics </a:t>
            </a:r>
          </a:p>
          <a:p>
            <a:pPr>
              <a:buFont typeface="+mj-lt"/>
              <a:buAutoNum type="arabicPeriod" startAt="7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4830693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72FD-C506-4B0B-959D-8FAD351D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Additional Suggested “Homework”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99E5-202A-4FE8-B076-5F486E37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sz="2000" dirty="0"/>
              <a:t>Review the ARCS Dashboards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000" b="1" dirty="0"/>
              <a:t>Opportunity Analysis </a:t>
            </a:r>
          </a:p>
          <a:p>
            <a:pPr marL="51435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2CE48-AF85-4BED-944B-FA8FD475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918B2-EE8A-42B9-AB7C-155776CDDB10}"/>
              </a:ext>
            </a:extLst>
          </p:cNvPr>
          <p:cNvSpPr txBox="1"/>
          <p:nvPr/>
        </p:nvSpPr>
        <p:spPr>
          <a:xfrm>
            <a:off x="609600" y="6075364"/>
            <a:ext cx="71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 slides included in this PPT are bolded</a:t>
            </a:r>
          </a:p>
        </p:txBody>
      </p:sp>
    </p:spTree>
    <p:extLst>
      <p:ext uri="{BB962C8B-B14F-4D97-AF65-F5344CB8AC3E}">
        <p14:creationId xmlns:p14="http://schemas.microsoft.com/office/powerpoint/2010/main" val="3652975594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93D9B-ADA2-4253-9298-CE5728A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Ramp #1: PDSA Cycles</a:t>
            </a:r>
          </a:p>
        </p:txBody>
      </p:sp>
      <p:sp>
        <p:nvSpPr>
          <p:cNvPr id="552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None/>
            </a:pPr>
            <a:endParaRPr lang="en-US" sz="3000" dirty="0"/>
          </a:p>
          <a:p>
            <a:pPr marL="273050" indent="-273050"/>
            <a:endParaRPr lang="en-US" sz="3000" dirty="0"/>
          </a:p>
        </p:txBody>
      </p:sp>
      <p:sp>
        <p:nvSpPr>
          <p:cNvPr id="55298" name="Slide Number Placeholder 3"/>
          <p:cNvSpPr txBox="1">
            <a:spLocks noGrp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9AACDCE7-6432-479F-A5D8-97F8910685A5}" type="slidenum">
              <a:rPr lang="en-US" sz="1400">
                <a:solidFill>
                  <a:schemeClr val="tx2"/>
                </a:solidFill>
              </a:rPr>
              <a:pPr/>
              <a:t>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9250-95A4-40D1-BDBE-AA970971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3D3D8-6340-4289-AEF4-C3CE35AB5A5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702789"/>
          <a:ext cx="10088013" cy="4320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165">
                  <a:extLst>
                    <a:ext uri="{9D8B030D-6E8A-4147-A177-3AD203B41FA5}">
                      <a16:colId xmlns:a16="http://schemas.microsoft.com/office/drawing/2014/main" val="1480995646"/>
                    </a:ext>
                  </a:extLst>
                </a:gridCol>
                <a:gridCol w="95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148">
                  <a:extLst>
                    <a:ext uri="{9D8B030D-6E8A-4147-A177-3AD203B41FA5}">
                      <a16:colId xmlns:a16="http://schemas.microsoft.com/office/drawing/2014/main" val="625919223"/>
                    </a:ext>
                  </a:extLst>
                </a:gridCol>
                <a:gridCol w="2095148">
                  <a:extLst>
                    <a:ext uri="{9D8B030D-6E8A-4147-A177-3AD203B41FA5}">
                      <a16:colId xmlns:a16="http://schemas.microsoft.com/office/drawing/2014/main" val="2703480694"/>
                    </a:ext>
                  </a:extLst>
                </a:gridCol>
                <a:gridCol w="2095148">
                  <a:extLst>
                    <a:ext uri="{9D8B030D-6E8A-4147-A177-3AD203B41FA5}">
                      <a16:colId xmlns:a16="http://schemas.microsoft.com/office/drawing/2014/main" val="1606536816"/>
                    </a:ext>
                  </a:extLst>
                </a:gridCol>
              </a:tblGrid>
              <a:tr h="43696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Aim: </a:t>
                      </a:r>
                      <a:r>
                        <a:rPr lang="en-US" sz="1200" dirty="0"/>
                        <a:t>Increase the </a:t>
                      </a:r>
                      <a:r>
                        <a:rPr lang="en-US" sz="1200" b="1" dirty="0"/>
                        <a:t>7-day</a:t>
                      </a:r>
                      <a:r>
                        <a:rPr lang="en-US" sz="1200" dirty="0"/>
                        <a:t> follow-up after hospitalization (FUH) rate ___ percentage points (__% to __%) from ____ to ___</a:t>
                      </a: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48618"/>
                  </a:ext>
                </a:extLst>
              </a:tr>
              <a:tr h="29392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Goal:</a:t>
                      </a: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467444010"/>
                  </a:ext>
                </a:extLst>
              </a:tr>
              <a:tr h="488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Cycle 1:</a:t>
                      </a:r>
                      <a:endParaRPr lang="en-US" sz="1200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Cycle 2: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Cycle 3: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Cycle 4: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1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Plan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Who?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26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What?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buNone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buNone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buNone/>
                        <a:defRPr/>
                      </a:pPr>
                      <a:endParaRPr lang="en-US" sz="1200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Where?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When?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Do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How?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63701019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Study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Evaluate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234950" marR="0" lvl="0" indent="-2349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/>
                        <a:cs typeface="ＭＳ Ｐゴシック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3356721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Act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/>
                          <a:cs typeface="ＭＳ Ｐゴシック"/>
                        </a:rPr>
                        <a:t>Monitor or Revise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001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9818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795642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006245"/>
          </a:xfrm>
        </p:spPr>
        <p:txBody>
          <a:bodyPr anchor="ctr"/>
          <a:lstStyle/>
          <a:p>
            <a:pPr eaLnBrk="1" hangingPunct="1"/>
            <a:r>
              <a:rPr lang="en-US" sz="3600" dirty="0"/>
              <a:t>PDSA Ramp #1</a:t>
            </a:r>
          </a:p>
        </p:txBody>
      </p:sp>
      <p:sp>
        <p:nvSpPr>
          <p:cNvPr id="57346" name="Slide Number Placeholder 5"/>
          <p:cNvSpPr txBox="1">
            <a:spLocks noGrp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17694F8-7AFD-4E35-A89D-69F1CACA8DAB}" type="slidenum">
              <a:rPr lang="en-US" sz="1400">
                <a:solidFill>
                  <a:schemeClr val="tx2"/>
                </a:solidFill>
              </a:rPr>
              <a:pPr/>
              <a:t>5</a:t>
            </a:fld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 rot="523535">
            <a:off x="3282951" y="1441451"/>
            <a:ext cx="6105525" cy="4113213"/>
            <a:chOff x="1760" y="791"/>
            <a:chExt cx="3689" cy="2591"/>
          </a:xfrm>
        </p:grpSpPr>
        <p:sp>
          <p:nvSpPr>
            <p:cNvPr id="57359" name="Line 4"/>
            <p:cNvSpPr>
              <a:spLocks noChangeShapeType="1"/>
            </p:cNvSpPr>
            <p:nvPr/>
          </p:nvSpPr>
          <p:spPr bwMode="auto">
            <a:xfrm rot="571952" flipV="1">
              <a:off x="1760" y="791"/>
              <a:ext cx="3689" cy="2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7360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1606463">
              <a:off x="1994" y="1948"/>
              <a:ext cx="578" cy="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348" name="Text Box 13"/>
          <p:cNvSpPr txBox="1">
            <a:spLocks noChangeArrowheads="1"/>
          </p:cNvSpPr>
          <p:nvPr/>
        </p:nvSpPr>
        <p:spPr bwMode="auto">
          <a:xfrm>
            <a:off x="2362200" y="4572001"/>
            <a:ext cx="121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u="sng" dirty="0"/>
              <a:t>Cycle 1</a:t>
            </a:r>
          </a:p>
          <a:p>
            <a:r>
              <a:rPr lang="en-US" sz="2000" dirty="0"/>
              <a:t>TBD</a:t>
            </a:r>
          </a:p>
        </p:txBody>
      </p:sp>
      <p:sp>
        <p:nvSpPr>
          <p:cNvPr id="57349" name="Text Box 14"/>
          <p:cNvSpPr txBox="1">
            <a:spLocks noChangeArrowheads="1"/>
          </p:cNvSpPr>
          <p:nvPr/>
        </p:nvSpPr>
        <p:spPr bwMode="auto">
          <a:xfrm>
            <a:off x="3886200" y="4191001"/>
            <a:ext cx="1219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 dirty="0"/>
              <a:t>Cycle 2</a:t>
            </a:r>
          </a:p>
          <a:p>
            <a:r>
              <a:rPr lang="en-US" dirty="0"/>
              <a:t>TBD</a:t>
            </a:r>
          </a:p>
        </p:txBody>
      </p:sp>
      <p:pic>
        <p:nvPicPr>
          <p:cNvPr id="5735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303427">
            <a:off x="7251701" y="1884364"/>
            <a:ext cx="917575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Text Box 13"/>
          <p:cNvSpPr txBox="1">
            <a:spLocks noChangeArrowheads="1"/>
          </p:cNvSpPr>
          <p:nvPr/>
        </p:nvSpPr>
        <p:spPr bwMode="auto">
          <a:xfrm>
            <a:off x="5105400" y="3886200"/>
            <a:ext cx="13716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u="sng" dirty="0"/>
              <a:t>Cycle 3</a:t>
            </a:r>
          </a:p>
          <a:p>
            <a:r>
              <a:rPr lang="en-US" dirty="0"/>
              <a:t>TBD</a:t>
            </a:r>
          </a:p>
        </p:txBody>
      </p:sp>
      <p:pic>
        <p:nvPicPr>
          <p:cNvPr id="5735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082928">
            <a:off x="4943476" y="2554289"/>
            <a:ext cx="917575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303427">
            <a:off x="6080126" y="2265364"/>
            <a:ext cx="917575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4" name="TextBox 20"/>
          <p:cNvSpPr txBox="1">
            <a:spLocks noChangeArrowheads="1"/>
          </p:cNvSpPr>
          <p:nvPr/>
        </p:nvSpPr>
        <p:spPr bwMode="auto">
          <a:xfrm>
            <a:off x="6477000" y="3429000"/>
            <a:ext cx="110587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u="sng" dirty="0"/>
              <a:t>Cycle 4</a:t>
            </a:r>
          </a:p>
          <a:p>
            <a:r>
              <a:rPr lang="en-US" dirty="0"/>
              <a:t>TBD</a:t>
            </a:r>
          </a:p>
        </p:txBody>
      </p:sp>
      <p:sp>
        <p:nvSpPr>
          <p:cNvPr id="57355" name="TextBox 23"/>
          <p:cNvSpPr txBox="1">
            <a:spLocks noChangeArrowheads="1"/>
          </p:cNvSpPr>
          <p:nvPr/>
        </p:nvSpPr>
        <p:spPr bwMode="auto">
          <a:xfrm>
            <a:off x="7772400" y="3124201"/>
            <a:ext cx="1295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 dirty="0"/>
              <a:t>Cycle 5</a:t>
            </a:r>
            <a:endParaRPr lang="en-US" sz="2000" dirty="0"/>
          </a:p>
          <a:p>
            <a:r>
              <a:rPr lang="en-US" dirty="0"/>
              <a:t>TBD</a:t>
            </a:r>
          </a:p>
        </p:txBody>
      </p:sp>
      <p:pic>
        <p:nvPicPr>
          <p:cNvPr id="5735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082928">
            <a:off x="8372476" y="1563689"/>
            <a:ext cx="917575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082928">
            <a:off x="2427288" y="3322639"/>
            <a:ext cx="957262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8" name="TextBox 27"/>
          <p:cNvSpPr txBox="1">
            <a:spLocks noChangeArrowheads="1"/>
          </p:cNvSpPr>
          <p:nvPr/>
        </p:nvSpPr>
        <p:spPr bwMode="auto">
          <a:xfrm>
            <a:off x="8915400" y="2743200"/>
            <a:ext cx="152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 dirty="0"/>
              <a:t>Cycle 6</a:t>
            </a:r>
            <a:endParaRPr lang="en-US" sz="2000" dirty="0"/>
          </a:p>
          <a:p>
            <a:r>
              <a:rPr lang="en-US" dirty="0"/>
              <a:t>TBD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7EC862-654F-4DC6-A63D-C45A6565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393622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93D9B-ADA2-4253-9298-CE5728A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Monitor Metrics</a:t>
            </a:r>
          </a:p>
        </p:txBody>
      </p:sp>
      <p:sp>
        <p:nvSpPr>
          <p:cNvPr id="552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None/>
            </a:pPr>
            <a:endParaRPr lang="en-US" sz="3000" dirty="0"/>
          </a:p>
          <a:p>
            <a:pPr marL="273050" indent="-273050"/>
            <a:endParaRPr lang="en-US" sz="3000" dirty="0"/>
          </a:p>
        </p:txBody>
      </p:sp>
      <p:sp>
        <p:nvSpPr>
          <p:cNvPr id="55298" name="Slide Number Placeholder 3"/>
          <p:cNvSpPr txBox="1">
            <a:spLocks noGrp="1"/>
          </p:cNvSpPr>
          <p:nvPr/>
        </p:nvSpPr>
        <p:spPr bwMode="auto">
          <a:xfrm>
            <a:off x="2136775" y="6356351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9AACDCE7-6432-479F-A5D8-97F8910685A5}" type="slidenum">
              <a:rPr lang="en-US" sz="1400">
                <a:solidFill>
                  <a:schemeClr val="tx2"/>
                </a:solidFill>
              </a:rPr>
              <a:pPr/>
              <a:t>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9250-95A4-40D1-BDBE-AA970971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F31D2E7-5FFA-4151-A89B-DC3E319F7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97143"/>
              </p:ext>
            </p:extLst>
          </p:nvPr>
        </p:nvGraphicFramePr>
        <p:xfrm>
          <a:off x="327992" y="1592533"/>
          <a:ext cx="11254413" cy="4750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9425">
                  <a:extLst>
                    <a:ext uri="{9D8B030D-6E8A-4147-A177-3AD203B41FA5}">
                      <a16:colId xmlns:a16="http://schemas.microsoft.com/office/drawing/2014/main" val="561026148"/>
                    </a:ext>
                  </a:extLst>
                </a:gridCol>
                <a:gridCol w="3190462">
                  <a:extLst>
                    <a:ext uri="{9D8B030D-6E8A-4147-A177-3AD203B41FA5}">
                      <a16:colId xmlns:a16="http://schemas.microsoft.com/office/drawing/2014/main" val="1107509466"/>
                    </a:ext>
                  </a:extLst>
                </a:gridCol>
                <a:gridCol w="765313">
                  <a:extLst>
                    <a:ext uri="{9D8B030D-6E8A-4147-A177-3AD203B41FA5}">
                      <a16:colId xmlns:a16="http://schemas.microsoft.com/office/drawing/2014/main" val="1270633740"/>
                    </a:ext>
                  </a:extLst>
                </a:gridCol>
                <a:gridCol w="725557">
                  <a:extLst>
                    <a:ext uri="{9D8B030D-6E8A-4147-A177-3AD203B41FA5}">
                      <a16:colId xmlns:a16="http://schemas.microsoft.com/office/drawing/2014/main" val="544443242"/>
                    </a:ext>
                  </a:extLst>
                </a:gridCol>
                <a:gridCol w="755375">
                  <a:extLst>
                    <a:ext uri="{9D8B030D-6E8A-4147-A177-3AD203B41FA5}">
                      <a16:colId xmlns:a16="http://schemas.microsoft.com/office/drawing/2014/main" val="2454265491"/>
                    </a:ext>
                  </a:extLst>
                </a:gridCol>
                <a:gridCol w="884582">
                  <a:extLst>
                    <a:ext uri="{9D8B030D-6E8A-4147-A177-3AD203B41FA5}">
                      <a16:colId xmlns:a16="http://schemas.microsoft.com/office/drawing/2014/main" val="2612622797"/>
                    </a:ext>
                  </a:extLst>
                </a:gridCol>
                <a:gridCol w="745435">
                  <a:extLst>
                    <a:ext uri="{9D8B030D-6E8A-4147-A177-3AD203B41FA5}">
                      <a16:colId xmlns:a16="http://schemas.microsoft.com/office/drawing/2014/main" val="3934456503"/>
                    </a:ext>
                  </a:extLst>
                </a:gridCol>
                <a:gridCol w="828264">
                  <a:extLst>
                    <a:ext uri="{9D8B030D-6E8A-4147-A177-3AD203B41FA5}">
                      <a16:colId xmlns:a16="http://schemas.microsoft.com/office/drawing/2014/main" val="2597848491"/>
                    </a:ext>
                  </a:extLst>
                </a:gridCol>
              </a:tblGrid>
              <a:tr h="216388">
                <a:tc gridSpan="8">
                  <a:txBody>
                    <a:bodyPr/>
                    <a:lstStyle/>
                    <a:p>
                      <a:r>
                        <a:rPr lang="en-US" sz="1000" dirty="0"/>
                        <a:t>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99461"/>
                  </a:ext>
                </a:extLst>
              </a:tr>
              <a:tr h="221027">
                <a:tc>
                  <a:txBody>
                    <a:bodyPr/>
                    <a:lstStyle/>
                    <a:p>
                      <a:r>
                        <a:rPr lang="en-US" sz="1000" b="1" dirty="0"/>
                        <a:t>Cycle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/>
                        <a:t>Numerator/Denominator</a:t>
                      </a:r>
                      <a:endParaRPr 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u="none" dirty="0"/>
                        <a:t>Week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28448"/>
                  </a:ext>
                </a:extLst>
              </a:tr>
              <a:tr h="235604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12369"/>
                  </a:ext>
                </a:extLst>
              </a:tr>
              <a:tr h="23846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59491"/>
                  </a:ext>
                </a:extLst>
              </a:tr>
              <a:tr h="185246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18169"/>
                  </a:ext>
                </a:extLst>
              </a:tr>
              <a:tr h="209762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40928"/>
                  </a:ext>
                </a:extLst>
              </a:tr>
              <a:tr h="224340">
                <a:tc gridSpan="2">
                  <a:txBody>
                    <a:bodyPr/>
                    <a:lstStyle/>
                    <a:p>
                      <a:r>
                        <a:rPr lang="en-US" sz="1000" b="1" dirty="0"/>
                        <a:t>Cycle 2: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64263"/>
                  </a:ext>
                </a:extLst>
              </a:tr>
              <a:tr h="238917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00130"/>
                  </a:ext>
                </a:extLst>
              </a:tr>
              <a:tr h="20251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43829"/>
                  </a:ext>
                </a:extLst>
              </a:tr>
              <a:tr h="238254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355013"/>
                  </a:ext>
                </a:extLst>
              </a:tr>
              <a:tr h="232954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85618"/>
                  </a:ext>
                </a:extLst>
              </a:tr>
              <a:tr h="227090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484"/>
                  </a:ext>
                </a:extLst>
              </a:tr>
              <a:tr h="13290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47249"/>
                  </a:ext>
                </a:extLst>
              </a:tr>
              <a:tr h="246868">
                <a:tc gridSpan="2">
                  <a:txBody>
                    <a:bodyPr/>
                    <a:lstStyle/>
                    <a:p>
                      <a:r>
                        <a:rPr lang="en-US" sz="1000" b="1" dirty="0"/>
                        <a:t>Cycle #3: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00445"/>
                  </a:ext>
                </a:extLst>
              </a:tr>
              <a:tr h="272536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77945"/>
                  </a:ext>
                </a:extLst>
              </a:tr>
              <a:tr h="272536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67950"/>
                  </a:ext>
                </a:extLst>
              </a:tr>
              <a:tr h="230181">
                <a:tc gridSpan="2">
                  <a:txBody>
                    <a:bodyPr/>
                    <a:lstStyle/>
                    <a:p>
                      <a:r>
                        <a:rPr lang="en-US" sz="1000" b="1" dirty="0"/>
                        <a:t>Cycle #4: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13189"/>
                  </a:ext>
                </a:extLst>
              </a:tr>
              <a:tr h="272536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76049"/>
                  </a:ext>
                </a:extLst>
              </a:tr>
              <a:tr h="272536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50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57804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A15C-CF96-4A57-90F6-82A8A442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811000" cy="1143000"/>
          </a:xfrm>
        </p:spPr>
        <p:txBody>
          <a:bodyPr/>
          <a:lstStyle/>
          <a:p>
            <a:r>
              <a:rPr lang="en-US" sz="3600" dirty="0"/>
              <a:t>Review the ARCS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5083-514E-4427-B0D5-7B7D2961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 to </a:t>
            </a:r>
            <a:r>
              <a:rPr lang="en-US" sz="1800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data.tipqic.org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sign in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Navigate to “Explore” 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“TIPQIC – Provider Dashboards” 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“ARCS Dashboards”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will see a number of tiles, one for each ARCS dashboard available to you. Click on one to open and view the dashboard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Once you’ve opened one, you can navigate between the dashboards using the tabs at the top of the dashboard (see image)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61763-3E8A-49F0-981F-88B4D9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991B0-1836-4231-A181-F42D5EE1D8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24" b="42105"/>
          <a:stretch/>
        </p:blipFill>
        <p:spPr bwMode="auto">
          <a:xfrm>
            <a:off x="481268" y="3771740"/>
            <a:ext cx="11229463" cy="13946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4689733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7840-8BD7-42B2-8F36-0D641AEB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Opportunity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240E2-B9E6-4AD8-8604-99718D70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DAE75-F874-4353-BAC0-E4D7679B94C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15C7C6C-5B05-4F67-97BF-9BEFDC367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34890"/>
              </p:ext>
            </p:extLst>
          </p:nvPr>
        </p:nvGraphicFramePr>
        <p:xfrm>
          <a:off x="185734" y="1500188"/>
          <a:ext cx="11820531" cy="432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53">
                  <a:extLst>
                    <a:ext uri="{9D8B030D-6E8A-4147-A177-3AD203B41FA5}">
                      <a16:colId xmlns:a16="http://schemas.microsoft.com/office/drawing/2014/main" val="390824668"/>
                    </a:ext>
                  </a:extLst>
                </a:gridCol>
                <a:gridCol w="1182053">
                  <a:extLst>
                    <a:ext uri="{9D8B030D-6E8A-4147-A177-3AD203B41FA5}">
                      <a16:colId xmlns:a16="http://schemas.microsoft.com/office/drawing/2014/main" val="1595768399"/>
                    </a:ext>
                  </a:extLst>
                </a:gridCol>
                <a:gridCol w="1182053">
                  <a:extLst>
                    <a:ext uri="{9D8B030D-6E8A-4147-A177-3AD203B41FA5}">
                      <a16:colId xmlns:a16="http://schemas.microsoft.com/office/drawing/2014/main" val="3627923682"/>
                    </a:ext>
                  </a:extLst>
                </a:gridCol>
                <a:gridCol w="1182053">
                  <a:extLst>
                    <a:ext uri="{9D8B030D-6E8A-4147-A177-3AD203B41FA5}">
                      <a16:colId xmlns:a16="http://schemas.microsoft.com/office/drawing/2014/main" val="3283230980"/>
                    </a:ext>
                  </a:extLst>
                </a:gridCol>
                <a:gridCol w="882496">
                  <a:extLst>
                    <a:ext uri="{9D8B030D-6E8A-4147-A177-3AD203B41FA5}">
                      <a16:colId xmlns:a16="http://schemas.microsoft.com/office/drawing/2014/main" val="7717973"/>
                    </a:ext>
                  </a:extLst>
                </a:gridCol>
                <a:gridCol w="722735">
                  <a:extLst>
                    <a:ext uri="{9D8B030D-6E8A-4147-A177-3AD203B41FA5}">
                      <a16:colId xmlns:a16="http://schemas.microsoft.com/office/drawing/2014/main" val="3934291852"/>
                    </a:ext>
                  </a:extLst>
                </a:gridCol>
                <a:gridCol w="1112632">
                  <a:extLst>
                    <a:ext uri="{9D8B030D-6E8A-4147-A177-3AD203B41FA5}">
                      <a16:colId xmlns:a16="http://schemas.microsoft.com/office/drawing/2014/main" val="56121720"/>
                    </a:ext>
                  </a:extLst>
                </a:gridCol>
                <a:gridCol w="713226">
                  <a:extLst>
                    <a:ext uri="{9D8B030D-6E8A-4147-A177-3AD203B41FA5}">
                      <a16:colId xmlns:a16="http://schemas.microsoft.com/office/drawing/2014/main" val="3818693250"/>
                    </a:ext>
                  </a:extLst>
                </a:gridCol>
                <a:gridCol w="2016051">
                  <a:extLst>
                    <a:ext uri="{9D8B030D-6E8A-4147-A177-3AD203B41FA5}">
                      <a16:colId xmlns:a16="http://schemas.microsoft.com/office/drawing/2014/main" val="3658441127"/>
                    </a:ext>
                  </a:extLst>
                </a:gridCol>
                <a:gridCol w="1645179">
                  <a:extLst>
                    <a:ext uri="{9D8B030D-6E8A-4147-A177-3AD203B41FA5}">
                      <a16:colId xmlns:a16="http://schemas.microsoft.com/office/drawing/2014/main" val="2892727194"/>
                    </a:ext>
                  </a:extLst>
                </a:gridCol>
              </a:tblGrid>
              <a:tr h="516727"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ARCS Analysis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Care Process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Estimated Patient Count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Estimated Patient %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 Met?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Opportunity by Patient Count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r>
                        <a:rPr lang="en-US" sz="1500" dirty="0"/>
                        <a:t>Target Improvement Gain Goal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74648"/>
                  </a:ext>
                </a:extLst>
              </a:tr>
              <a:tr h="5167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2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11150"/>
                  </a:ext>
                </a:extLst>
              </a:tr>
              <a:tr h="6235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2"/>
                          </a:solidFill>
                        </a:rPr>
                        <a:t>Patient 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2"/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2"/>
                          </a:solidFill>
                        </a:rPr>
                        <a:t>Patient 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2"/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77978"/>
                  </a:ext>
                </a:extLst>
              </a:tr>
              <a:tr h="890767">
                <a:tc rowSpan="2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06999"/>
                  </a:ext>
                </a:extLst>
              </a:tr>
              <a:tr h="890767">
                <a:tc vMerge="1">
                  <a:txBody>
                    <a:bodyPr/>
                    <a:lstStyle/>
                    <a:p>
                      <a:r>
                        <a:rPr lang="en-US" dirty="0"/>
                        <a:t>Hand-Offs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236722"/>
                  </a:ext>
                </a:extLst>
              </a:tr>
              <a:tr h="890767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43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011858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ASU-BrandColors">
  <a:themeElements>
    <a:clrScheme name="ASU Brand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ASU Brand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U Template and Guide PowerPoint v.1 (16x9).potx" id="{DD6C1EAC-8256-4A99-9515-3C9C1F264C25}" vid="{B930B6B1-98E7-4329-83C0-D8E19167749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zlxp xmlns="6c8c8dc0-ecd4-46c1-aadd-0037326c391d">
      <UserInfo>
        <DisplayName/>
        <AccountId xsi:nil="true"/>
        <AccountType/>
      </UserInfo>
    </zlxp>
    <SharedWithUsers xmlns="a27d50ac-99e8-423f-a6bd-1eb6ba70ff70">
      <UserInfo>
        <DisplayName>Troy Garland</DisplayName>
        <AccountId>13</AccountId>
        <AccountType/>
      </UserInfo>
      <UserInfo>
        <DisplayName>Tiffany Carter</DisplayName>
        <AccountId>90</AccountId>
        <AccountType/>
      </UserInfo>
      <UserInfo>
        <DisplayName>Lisa Stevens Anderson</DisplayName>
        <AccountId>51</AccountId>
        <AccountType/>
      </UserInfo>
      <UserInfo>
        <DisplayName>Seth Dubry</DisplayName>
        <AccountId>177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B154746599244B8CDEBCF2C31D511D" ma:contentTypeVersion="12" ma:contentTypeDescription="Create a new document." ma:contentTypeScope="" ma:versionID="7a16b8eef30d418bd19e10bb21cb7f09">
  <xsd:schema xmlns:xsd="http://www.w3.org/2001/XMLSchema" xmlns:xs="http://www.w3.org/2001/XMLSchema" xmlns:p="http://schemas.microsoft.com/office/2006/metadata/properties" xmlns:ns2="a27d50ac-99e8-423f-a6bd-1eb6ba70ff70" xmlns:ns3="6c8c8dc0-ecd4-46c1-aadd-0037326c391d" targetNamespace="http://schemas.microsoft.com/office/2006/metadata/properties" ma:root="true" ma:fieldsID="5a906637862a71340478b30efa9646ec" ns2:_="" ns3:_="">
    <xsd:import namespace="a27d50ac-99e8-423f-a6bd-1eb6ba70ff70"/>
    <xsd:import namespace="6c8c8dc0-ecd4-46c1-aadd-0037326c391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zlxp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50ac-99e8-423f-a6bd-1eb6ba70ff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c8dc0-ecd4-46c1-aadd-0037326c39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zlxp" ma:index="15" nillable="true" ma:displayName="Person or Group" ma:list="UserInfo" ma:internalName="zlxp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E3B031-47D7-4D66-AD42-6FA69EAE4DA9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a27d50ac-99e8-423f-a6bd-1eb6ba70ff70"/>
    <ds:schemaRef ds:uri="6c8c8dc0-ecd4-46c1-aadd-0037326c391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80785C9-804C-464B-9A3B-62AEE1369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0130A-A99C-42AD-A8A7-AB1DA3D1C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50ac-99e8-423f-a6bd-1eb6ba70ff70"/>
    <ds:schemaRef ds:uri="6c8c8dc0-ecd4-46c1-aadd-0037326c39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10621</TotalTime>
  <Words>365</Words>
  <Application>Microsoft Office PowerPoint</Application>
  <PresentationFormat>Widescreen</PresentationFormat>
  <Paragraphs>122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MS PGothic</vt:lpstr>
      <vt:lpstr>MS PGothic</vt:lpstr>
      <vt:lpstr>Arial</vt:lpstr>
      <vt:lpstr>Arial Black</vt:lpstr>
      <vt:lpstr>Arial Narrow</vt:lpstr>
      <vt:lpstr>Calibri</vt:lpstr>
      <vt:lpstr>Courier New</vt:lpstr>
      <vt:lpstr>Symbol</vt:lpstr>
      <vt:lpstr>Times New Roman</vt:lpstr>
      <vt:lpstr>Wingdings</vt:lpstr>
      <vt:lpstr>ASU-BrandColors</vt:lpstr>
      <vt:lpstr>Custom Design</vt:lpstr>
      <vt:lpstr>1_Custom Design</vt:lpstr>
      <vt:lpstr>PowerPoint Presentation</vt:lpstr>
      <vt:lpstr>QI Steps Covered</vt:lpstr>
      <vt:lpstr>Additional Suggested “Homework”</vt:lpstr>
      <vt:lpstr>Ramp #1: PDSA Cycles</vt:lpstr>
      <vt:lpstr>PDSA Ramp #1</vt:lpstr>
      <vt:lpstr>Monitor Metrics</vt:lpstr>
      <vt:lpstr>Review the ARCS Dashboards</vt:lpstr>
      <vt:lpstr>Opportunity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February 2021</dc:title>
  <dc:creator>Anum Lakhia</dc:creator>
  <cp:lastModifiedBy>Stephanie Furniss</cp:lastModifiedBy>
  <cp:revision>256</cp:revision>
  <dcterms:created xsi:type="dcterms:W3CDTF">2021-02-09T06:21:27Z</dcterms:created>
  <dcterms:modified xsi:type="dcterms:W3CDTF">2022-03-07T21:13:56Z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0x01010019B154746599244B8CDEBCF2C31D511D</vt:lpwstr>
  </property>
</Properties>
</file>