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552" r:id="rId3"/>
    <p:sldId id="257" r:id="rId5"/>
    <p:sldId id="566" r:id="rId6"/>
    <p:sldId id="586" r:id="rId7"/>
    <p:sldId id="585" r:id="rId8"/>
    <p:sldId id="584" r:id="rId9"/>
    <p:sldId id="583" r:id="rId10"/>
    <p:sldId id="582" r:id="rId11"/>
    <p:sldId id="581" r:id="rId12"/>
    <p:sldId id="580" r:id="rId13"/>
    <p:sldId id="579" r:id="rId14"/>
    <p:sldId id="578" r:id="rId15"/>
    <p:sldId id="292" r:id="rId16"/>
    <p:sldId id="568" r:id="rId17"/>
    <p:sldId id="569" r:id="rId18"/>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m ^_^"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9906" autoAdjust="0"/>
    <p:restoredTop sz="89964" autoAdjust="0"/>
  </p:normalViewPr>
  <p:slideViewPr>
    <p:cSldViewPr snapToGrid="0" showGuides="1">
      <p:cViewPr>
        <p:scale>
          <a:sx n="100" d="100"/>
          <a:sy n="100" d="100"/>
        </p:scale>
        <p:origin x="1536" y="72"/>
      </p:cViewPr>
      <p:guideLst>
        <p:guide orient="horz" pos="2880"/>
        <p:guide pos="2160"/>
      </p:guideLst>
    </p:cSldViewPr>
  </p:slideViewPr>
  <p:outlineViewPr>
    <p:cViewPr>
      <p:scale>
        <a:sx n="33" d="100"/>
        <a:sy n="33" d="100"/>
      </p:scale>
      <p:origin x="0" y="1102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2" Type="http://schemas.openxmlformats.org/officeDocument/2006/relationships/commentAuthors" Target="commentAuthors.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10-30T12:31:55.974" idx="1">
    <p:pos x="10" y="10"/>
    <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2"/>
        <p:cNvGrpSpPr/>
        <p:nvPr/>
      </p:nvGrpSpPr>
      <p:grpSpPr>
        <a:xfrm>
          <a:off x="0" y="0"/>
          <a:ext cx="0" cy="0"/>
          <a:chOff x="0" y="0"/>
          <a:chExt cx="0" cy="0"/>
        </a:xfrm>
      </p:grpSpPr>
      <p:sp>
        <p:nvSpPr>
          <p:cNvPr id="43" name="Google Shape;43;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44" name="Google Shape;4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8"/>
        <p:cNvGrpSpPr/>
        <p:nvPr/>
      </p:nvGrpSpPr>
      <p:grpSpPr>
        <a:xfrm>
          <a:off x="0" y="0"/>
          <a:ext cx="0" cy="0"/>
          <a:chOff x="0" y="0"/>
          <a:chExt cx="0" cy="0"/>
        </a:xfrm>
      </p:grpSpPr>
      <p:sp>
        <p:nvSpPr>
          <p:cNvPr id="59" name="Google Shape;59;g5cc8714c89_0_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0" name="Google Shape;60;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1"/>
        <p:cNvGrpSpPr/>
        <p:nvPr/>
      </p:nvGrpSpPr>
      <p:grpSpPr>
        <a:xfrm>
          <a:off x="0" y="0"/>
          <a:ext cx="0" cy="0"/>
          <a:chOff x="0" y="0"/>
          <a:chExt cx="0" cy="0"/>
        </a:xfrm>
      </p:grpSpPr>
      <p:sp>
        <p:nvSpPr>
          <p:cNvPr id="332" name="Google Shape;332;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5cc8714c89_2_3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4"/>
        <p:cNvGrpSpPr/>
        <p:nvPr/>
      </p:nvGrpSpPr>
      <p:grpSpPr>
        <a:xfrm>
          <a:off x="0" y="0"/>
          <a:ext cx="0" cy="0"/>
          <a:chOff x="0" y="0"/>
          <a:chExt cx="0" cy="0"/>
        </a:xfrm>
      </p:grpSpPr>
      <p:sp>
        <p:nvSpPr>
          <p:cNvPr id="355" name="Google Shape;355;g5cc8714c89_0_30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5cc8714c89_0_30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400" b="0" i="0">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L="0" lvl="1"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2pPr>
            <a:lvl3pPr marL="0" lvl="2"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3pPr>
            <a:lvl4pPr marL="0" lvl="3"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4pPr>
            <a:lvl5pPr marL="0" lvl="4"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5pPr>
            <a:lvl6pPr marL="0" lvl="5"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6pPr>
            <a:lvl7pPr marL="0" lvl="6"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7pPr>
            <a:lvl8pPr marL="0" lvl="7"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8pPr>
            <a:lvl9pPr marL="0" lvl="8" indent="0" algn="r">
              <a:spcBef>
                <a:spcPts val="0"/>
              </a:spcBef>
              <a:buNone/>
              <a:defRPr sz="18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jpe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6"/>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400" b="1" i="0" u="none" strike="noStrike" cap="none">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u="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7" name="Google Shape;47;p1"/>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MITSoC</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sp>
        <p:nvSpPr>
          <p:cNvPr id="55" name="Google Shape;55;p1"/>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445" marR="0" lvl="0" indent="-518795" algn="l" rtl="0">
              <a:lnSpc>
                <a:spcPct val="100000"/>
              </a:lnSpc>
              <a:spcBef>
                <a:spcPts val="0"/>
              </a:spcBef>
              <a:spcAft>
                <a:spcPts val="0"/>
              </a:spcAft>
              <a:buNone/>
            </a:pPr>
            <a:endParaRPr sz="16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Title 12"/>
          <p:cNvSpPr>
            <a:spLocks noGrp="1"/>
          </p:cNvSpPr>
          <p:nvPr>
            <p:ph type="title"/>
          </p:nvPr>
        </p:nvSpPr>
        <p:spPr>
          <a:xfrm>
            <a:off x="266468" y="1649643"/>
            <a:ext cx="8609330" cy="1141237"/>
          </a:xfrm>
        </p:spPr>
        <p:txBody>
          <a:bodyPr/>
          <a:lstStyle/>
          <a:p>
            <a:pPr algn="ctr"/>
            <a:r>
              <a:rPr lang="en-US" sz="3600" dirty="0" err="1"/>
              <a:t>Krushaware</a:t>
            </a:r>
            <a:r>
              <a:rPr lang="en-US" sz="3600" dirty="0"/>
              <a:t> – revolution for farmers</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1849757" y="2932612"/>
            <a:ext cx="5442752" cy="2154436"/>
          </a:xfrm>
          <a:prstGeom prst="rect">
            <a:avLst/>
          </a:prstGeom>
          <a:noFill/>
        </p:spPr>
        <p:txBody>
          <a:bodyPr wrap="square" rtlCol="0">
            <a:spAutoFit/>
          </a:bodyPr>
          <a:lstStyle/>
          <a:p>
            <a:pPr algn="ctr"/>
            <a:r>
              <a:rPr lang="en-US" sz="1600" b="1" dirty="0" smtClean="0">
                <a:latin typeface="Times New Roman" panose="02020603050405020304" pitchFamily="18" charset="0"/>
                <a:cs typeface="Times New Roman" panose="02020603050405020304" pitchFamily="18" charset="0"/>
              </a:rPr>
              <a:t>  By</a:t>
            </a:r>
            <a:endParaRPr lang="en-US" sz="1600" b="1" dirty="0">
              <a:latin typeface="Times New Roman" panose="02020603050405020304" pitchFamily="18" charset="0"/>
              <a:cs typeface="Times New Roman" panose="02020603050405020304" pitchFamily="18" charset="0"/>
            </a:endParaRPr>
          </a:p>
          <a:p>
            <a:pPr algn="ctr"/>
            <a:r>
              <a:rPr lang="en-US" sz="1100" b="1" dirty="0" smtClean="0">
                <a:latin typeface="Times New Roman" panose="02020603050405020304" pitchFamily="18" charset="0"/>
                <a:cs typeface="Times New Roman" panose="02020603050405020304" pitchFamily="18" charset="0"/>
              </a:rPr>
              <a:t>Enrollment Number 		Student Name</a:t>
            </a:r>
            <a:endParaRPr lang="en-US" sz="1100" b="1" dirty="0" smtClean="0">
              <a:latin typeface="Times New Roman" panose="02020603050405020304" pitchFamily="18" charset="0"/>
              <a:cs typeface="Times New Roman" panose="02020603050405020304" pitchFamily="18" charset="0"/>
            </a:endParaRPr>
          </a:p>
          <a:p>
            <a:pPr algn="ctr"/>
            <a:endParaRPr lang="en-US" sz="1100" b="1" dirty="0" smtClean="0">
              <a:latin typeface="Times New Roman" panose="02020603050405020304" pitchFamily="18" charset="0"/>
              <a:cs typeface="Times New Roman" panose="02020603050405020304" pitchFamily="18" charset="0"/>
            </a:endParaRPr>
          </a:p>
          <a:p>
            <a:pPr algn="ctr"/>
            <a:r>
              <a:rPr lang="en-US" sz="1100" b="1" dirty="0" smtClean="0">
                <a:latin typeface="Times New Roman" panose="02020603050405020304" pitchFamily="18" charset="0"/>
                <a:cs typeface="Times New Roman" panose="02020603050405020304" pitchFamily="18" charset="0"/>
              </a:rPr>
              <a:t>MITU22BTCS0599</a:t>
            </a:r>
            <a:r>
              <a:rPr lang="en-US" sz="1100" b="1" dirty="0" smtClean="0">
                <a:latin typeface="Times New Roman" panose="02020603050405020304" pitchFamily="18" charset="0"/>
                <a:cs typeface="Times New Roman" panose="02020603050405020304" pitchFamily="18" charset="0"/>
              </a:rPr>
              <a:t>		Prem Urkude</a:t>
            </a:r>
            <a:endParaRPr lang="en-US" sz="1100" b="1" dirty="0" smtClean="0">
              <a:latin typeface="Times New Roman" panose="02020603050405020304" pitchFamily="18" charset="0"/>
              <a:cs typeface="Times New Roman" panose="02020603050405020304" pitchFamily="18" charset="0"/>
            </a:endParaRPr>
          </a:p>
          <a:p>
            <a:pPr algn="ctr"/>
            <a:r>
              <a:rPr lang="en-US" sz="1100" b="1" dirty="0" smtClean="0">
                <a:latin typeface="Times New Roman" panose="02020603050405020304" pitchFamily="18" charset="0"/>
                <a:cs typeface="Times New Roman" panose="02020603050405020304" pitchFamily="18" charset="0"/>
              </a:rPr>
              <a:t>    MITU22BTCS0906</a:t>
            </a:r>
            <a:r>
              <a:rPr lang="en-US" sz="1100" b="1" dirty="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a:t>
            </a:r>
            <a:r>
              <a:rPr lang="en-US" sz="1100" b="1" dirty="0" err="1" smtClean="0">
                <a:latin typeface="Times New Roman" panose="02020603050405020304" pitchFamily="18" charset="0"/>
                <a:cs typeface="Times New Roman" panose="02020603050405020304" pitchFamily="18" charset="0"/>
              </a:rPr>
              <a:t>Tanmay</a:t>
            </a:r>
            <a:r>
              <a:rPr lang="en-US" sz="1100" b="1" dirty="0" smtClean="0">
                <a:latin typeface="Times New Roman" panose="02020603050405020304" pitchFamily="18" charset="0"/>
                <a:cs typeface="Times New Roman" panose="02020603050405020304" pitchFamily="18" charset="0"/>
              </a:rPr>
              <a:t> </a:t>
            </a:r>
            <a:r>
              <a:rPr lang="en-US" sz="1100" b="1" dirty="0" err="1" smtClean="0">
                <a:latin typeface="Times New Roman" panose="02020603050405020304" pitchFamily="18" charset="0"/>
                <a:cs typeface="Times New Roman" panose="02020603050405020304" pitchFamily="18" charset="0"/>
              </a:rPr>
              <a:t>Khedekar</a:t>
            </a:r>
            <a:endParaRPr lang="en-US" sz="1100" b="1" dirty="0" smtClean="0">
              <a:latin typeface="Times New Roman" panose="02020603050405020304" pitchFamily="18" charset="0"/>
              <a:cs typeface="Times New Roman" panose="02020603050405020304" pitchFamily="18" charset="0"/>
            </a:endParaRPr>
          </a:p>
          <a:p>
            <a:pPr algn="ctr"/>
            <a:r>
              <a:rPr lang="en-US" sz="1100" b="1" dirty="0" smtClean="0">
                <a:latin typeface="Times New Roman" panose="02020603050405020304" pitchFamily="18" charset="0"/>
                <a:cs typeface="Times New Roman" panose="02020603050405020304" pitchFamily="18" charset="0"/>
              </a:rPr>
              <a:t>MITU22BTCS1020		</a:t>
            </a:r>
            <a:r>
              <a:rPr lang="en-IN" sz="1100" b="1" dirty="0" err="1" smtClean="0">
                <a:latin typeface="Times New Roman" panose="02020603050405020304" pitchFamily="18" charset="0"/>
                <a:cs typeface="Times New Roman" panose="02020603050405020304" pitchFamily="18" charset="0"/>
              </a:rPr>
              <a:t>Yash</a:t>
            </a:r>
            <a:r>
              <a:rPr lang="en-IN" sz="1100" b="1" dirty="0" smtClean="0">
                <a:latin typeface="Times New Roman" panose="02020603050405020304" pitchFamily="18" charset="0"/>
                <a:cs typeface="Times New Roman" panose="02020603050405020304" pitchFamily="18" charset="0"/>
              </a:rPr>
              <a:t> </a:t>
            </a:r>
            <a:r>
              <a:rPr lang="en-IN" sz="1100" b="1" dirty="0" err="1" smtClean="0">
                <a:latin typeface="Times New Roman" panose="02020603050405020304" pitchFamily="18" charset="0"/>
                <a:cs typeface="Times New Roman" panose="02020603050405020304" pitchFamily="18" charset="0"/>
              </a:rPr>
              <a:t>Tagunde</a:t>
            </a:r>
            <a:endParaRPr lang="en-IN" sz="1100" b="1" dirty="0">
              <a:latin typeface="Times New Roman" panose="02020603050405020304" pitchFamily="18" charset="0"/>
              <a:cs typeface="Times New Roman" panose="02020603050405020304" pitchFamily="18" charset="0"/>
            </a:endParaRPr>
          </a:p>
          <a:p>
            <a:pPr algn="ctr"/>
            <a:r>
              <a:rPr lang="en-IN" sz="1100" b="1" dirty="0" smtClean="0">
                <a:latin typeface="Times New Roman" panose="02020603050405020304" pitchFamily="18" charset="0"/>
                <a:cs typeface="Times New Roman" panose="02020603050405020304" pitchFamily="18" charset="0"/>
              </a:rPr>
              <a:t> MITU22BTCS0859</a:t>
            </a:r>
            <a:r>
              <a:rPr lang="en-IN" sz="1100" b="1" dirty="0" smtClean="0">
                <a:latin typeface="Times New Roman" panose="02020603050405020304" pitchFamily="18" charset="0"/>
                <a:cs typeface="Times New Roman" panose="02020603050405020304" pitchFamily="18" charset="0"/>
              </a:rPr>
              <a:t>	</a:t>
            </a:r>
            <a:r>
              <a:rPr lang="en-IN" sz="1100" b="1" dirty="0" smtClean="0">
                <a:latin typeface="Times New Roman" panose="02020603050405020304" pitchFamily="18" charset="0"/>
                <a:cs typeface="Times New Roman" panose="02020603050405020304" pitchFamily="18" charset="0"/>
              </a:rPr>
              <a:t>  	  </a:t>
            </a:r>
            <a:r>
              <a:rPr lang="en-IN" sz="1100" b="1" dirty="0" err="1" smtClean="0">
                <a:latin typeface="Times New Roman" panose="02020603050405020304" pitchFamily="18" charset="0"/>
                <a:cs typeface="Times New Roman" panose="02020603050405020304" pitchFamily="18" charset="0"/>
              </a:rPr>
              <a:t>Sudip</a:t>
            </a:r>
            <a:r>
              <a:rPr lang="en-IN" sz="1100" b="1" dirty="0" smtClean="0">
                <a:latin typeface="Times New Roman" panose="02020603050405020304" pitchFamily="18" charset="0"/>
                <a:cs typeface="Times New Roman" panose="02020603050405020304" pitchFamily="18" charset="0"/>
              </a:rPr>
              <a:t> </a:t>
            </a:r>
            <a:r>
              <a:rPr lang="en-IN" sz="1100" b="1" dirty="0" err="1" smtClean="0">
                <a:latin typeface="Times New Roman" panose="02020603050405020304" pitchFamily="18" charset="0"/>
                <a:cs typeface="Times New Roman" panose="02020603050405020304" pitchFamily="18" charset="0"/>
              </a:rPr>
              <a:t>Konde</a:t>
            </a:r>
            <a:r>
              <a:rPr lang="en-IN" sz="1100" b="1" dirty="0" smtClean="0">
                <a:latin typeface="Times New Roman" panose="02020603050405020304" pitchFamily="18" charset="0"/>
                <a:cs typeface="Times New Roman" panose="02020603050405020304" pitchFamily="18" charset="0"/>
              </a:rPr>
              <a:t> </a:t>
            </a:r>
            <a:r>
              <a:rPr lang="en-US" sz="1100" b="1" dirty="0" smtClean="0">
                <a:latin typeface="Times New Roman" panose="02020603050405020304" pitchFamily="18" charset="0"/>
                <a:cs typeface="Times New Roman" panose="02020603050405020304" pitchFamily="18" charset="0"/>
              </a:rPr>
              <a:t>	 </a:t>
            </a:r>
            <a:endParaRPr lang="en-US" sz="1100" b="1" dirty="0">
              <a:latin typeface="Times New Roman" panose="02020603050405020304" pitchFamily="18" charset="0"/>
              <a:cs typeface="Times New Roman" panose="02020603050405020304" pitchFamily="18" charset="0"/>
            </a:endParaRPr>
          </a:p>
          <a:p>
            <a:pPr algn="ctr"/>
            <a:endParaRPr lang="en-US" sz="1600" b="1" dirty="0" smtClean="0">
              <a:latin typeface="Times New Roman" panose="02020603050405020304" pitchFamily="18" charset="0"/>
              <a:cs typeface="Times New Roman" panose="02020603050405020304" pitchFamily="18" charset="0"/>
            </a:endParaRPr>
          </a:p>
          <a:p>
            <a:pPr algn="ctr"/>
            <a:r>
              <a:rPr lang="en-US" sz="1600" b="1" dirty="0" smtClean="0">
                <a:latin typeface="Times New Roman" panose="02020603050405020304" pitchFamily="18" charset="0"/>
                <a:cs typeface="Times New Roman" panose="02020603050405020304" pitchFamily="18" charset="0"/>
              </a:rPr>
              <a:t>Guided </a:t>
            </a:r>
            <a:r>
              <a:rPr lang="en-US" sz="1600" b="1" dirty="0">
                <a:latin typeface="Times New Roman" panose="02020603050405020304" pitchFamily="18" charset="0"/>
                <a:cs typeface="Times New Roman" panose="02020603050405020304" pitchFamily="18" charset="0"/>
              </a:rPr>
              <a:t>By</a:t>
            </a:r>
            <a:endParaRPr lang="en-US" sz="1600" b="1" dirty="0">
              <a:latin typeface="Times New Roman" panose="02020603050405020304" pitchFamily="18" charset="0"/>
              <a:cs typeface="Times New Roman" panose="02020603050405020304" pitchFamily="18" charset="0"/>
            </a:endParaRPr>
          </a:p>
          <a:p>
            <a:pPr algn="ctr"/>
            <a:r>
              <a:rPr lang="en-US" sz="2000" b="1" dirty="0" err="1" smtClean="0">
                <a:latin typeface="Times New Roman" panose="02020603050405020304" pitchFamily="18" charset="0"/>
                <a:cs typeface="Times New Roman" panose="02020603050405020304" pitchFamily="18" charset="0"/>
              </a:rPr>
              <a:t>Dr.Arvind</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Jagtap</a:t>
            </a:r>
            <a:r>
              <a:rPr lang="en-US" sz="2000" b="1" dirty="0" smtClean="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p:txBody>
      </p:sp>
      <p:sp>
        <p:nvSpPr>
          <p:cNvPr id="9" name="TextBox 8"/>
          <p:cNvSpPr txBox="1"/>
          <p:nvPr/>
        </p:nvSpPr>
        <p:spPr>
          <a:xfrm>
            <a:off x="2878691" y="555528"/>
            <a:ext cx="3384884" cy="1077218"/>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Project Presentation</a:t>
            </a:r>
            <a:endParaRPr lang="en-US" sz="32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0" y="5812967"/>
            <a:ext cx="999854" cy="102045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8. Implementation</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pic>
        <p:nvPicPr>
          <p:cNvPr id="5" name="Picture 4" descr="Screenshot 2023-10-31 193025"/>
          <p:cNvPicPr>
            <a:picLocks noChangeAspect="1"/>
          </p:cNvPicPr>
          <p:nvPr/>
        </p:nvPicPr>
        <p:blipFill>
          <a:blip r:embed="rId2"/>
          <a:srcRect b="5771"/>
          <a:stretch>
            <a:fillRect/>
          </a:stretch>
        </p:blipFill>
        <p:spPr>
          <a:xfrm>
            <a:off x="739775" y="1018540"/>
            <a:ext cx="7687310" cy="407479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9. Results</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pic>
        <p:nvPicPr>
          <p:cNvPr id="2" name="Picture 1" descr="Screenshot 2023-10-31 220024"/>
          <p:cNvPicPr>
            <a:picLocks noChangeAspect="1"/>
          </p:cNvPicPr>
          <p:nvPr/>
        </p:nvPicPr>
        <p:blipFill>
          <a:blip r:embed="rId2"/>
          <a:srcRect l="31007" t="25741" b="24469"/>
          <a:stretch>
            <a:fillRect/>
          </a:stretch>
        </p:blipFill>
        <p:spPr>
          <a:xfrm>
            <a:off x="274955" y="701040"/>
            <a:ext cx="6308725" cy="2560955"/>
          </a:xfrm>
          <a:prstGeom prst="rect">
            <a:avLst/>
          </a:prstGeom>
        </p:spPr>
      </p:pic>
      <p:pic>
        <p:nvPicPr>
          <p:cNvPr id="3" name="Picture 2" descr="Screenshot 2023-10-31 220044"/>
          <p:cNvPicPr>
            <a:picLocks noChangeAspect="1"/>
          </p:cNvPicPr>
          <p:nvPr/>
        </p:nvPicPr>
        <p:blipFill>
          <a:blip r:embed="rId3"/>
          <a:srcRect l="28000" t="28136" b="25395"/>
          <a:stretch>
            <a:fillRect/>
          </a:stretch>
        </p:blipFill>
        <p:spPr>
          <a:xfrm>
            <a:off x="501650" y="3261995"/>
            <a:ext cx="6583680" cy="23901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10. Conclusion and Future Work</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2" name="TextBox 1"/>
          <p:cNvSpPr txBox="1"/>
          <p:nvPr/>
        </p:nvSpPr>
        <p:spPr>
          <a:xfrm>
            <a:off x="499927" y="838013"/>
            <a:ext cx="6976827" cy="4462760"/>
          </a:xfrm>
          <a:prstGeom prst="rect">
            <a:avLst/>
          </a:prstGeom>
          <a:noFill/>
        </p:spPr>
        <p:txBody>
          <a:bodyPr wrap="square" rtlCol="0">
            <a:spAutoFit/>
          </a:bodyPr>
          <a:lstStyle/>
          <a:p>
            <a:r>
              <a:rPr lang="en-US" b="1" dirty="0">
                <a:solidFill>
                  <a:schemeClr val="tx1"/>
                </a:solidFill>
              </a:rPr>
              <a:t>Conclusion:</a:t>
            </a:r>
            <a:endParaRPr lang="en-US" dirty="0">
              <a:solidFill>
                <a:schemeClr val="tx1"/>
              </a:solidFill>
            </a:endParaRPr>
          </a:p>
          <a:p>
            <a:endParaRPr lang="en-US" dirty="0"/>
          </a:p>
          <a:p>
            <a:r>
              <a:rPr lang="en-US" dirty="0" smtClean="0"/>
              <a:t>In </a:t>
            </a:r>
            <a:r>
              <a:rPr lang="en-US" dirty="0"/>
              <a:t>conclusion, the </a:t>
            </a:r>
            <a:r>
              <a:rPr lang="en-US" dirty="0" smtClean="0"/>
              <a:t>“</a:t>
            </a:r>
            <a:r>
              <a:rPr lang="en-US" b="1" dirty="0" err="1"/>
              <a:t>Krushaware</a:t>
            </a:r>
            <a:r>
              <a:rPr lang="en-US" b="1" dirty="0"/>
              <a:t> – revolution for farmers </a:t>
            </a:r>
            <a:r>
              <a:rPr lang="en-US" dirty="0" smtClean="0"/>
              <a:t>” </a:t>
            </a:r>
            <a:r>
              <a:rPr lang="en-US" dirty="0"/>
              <a:t>app has effectively bridged the gap between farmers and government schemes, offering a centralized platform where farmers can access information and apply for various agricultural support programs. By providing real-time updates and detailed documentation on government </a:t>
            </a:r>
            <a:r>
              <a:rPr lang="en-US" dirty="0" smtClean="0"/>
              <a:t>initiatives</a:t>
            </a:r>
            <a:endParaRPr lang="en-US" dirty="0" smtClean="0"/>
          </a:p>
          <a:p>
            <a:r>
              <a:rPr lang="en-US" dirty="0" smtClean="0"/>
              <a:t>The app </a:t>
            </a:r>
            <a:r>
              <a:rPr lang="en-US" dirty="0"/>
              <a:t>has not only streamlined access to government schemes but also provided valuable weather forecasting, contributing significantly to the well-being and prosperity of farmers. It has the potential to continue being a transformative force in agriculture, empowering farmers with the knowledge and support they need to thrive in an ever-changing environment</a:t>
            </a:r>
            <a:r>
              <a:rPr lang="en-US" dirty="0" smtClean="0"/>
              <a:t>.</a:t>
            </a:r>
            <a:endParaRPr lang="en-US" dirty="0" smtClean="0"/>
          </a:p>
          <a:p>
            <a:endParaRPr lang="en-US" dirty="0" smtClean="0"/>
          </a:p>
          <a:p>
            <a:r>
              <a:rPr lang="en-US" sz="1600" b="1" dirty="0">
                <a:solidFill>
                  <a:schemeClr val="tx1"/>
                </a:solidFill>
              </a:rPr>
              <a:t>Future Work</a:t>
            </a:r>
            <a:r>
              <a:rPr lang="en-US" sz="1600" b="1" dirty="0" smtClean="0">
                <a:solidFill>
                  <a:schemeClr val="tx1"/>
                </a:solidFill>
              </a:rPr>
              <a:t>:</a:t>
            </a:r>
            <a:endParaRPr lang="en-US" sz="1600" b="1" dirty="0" smtClean="0">
              <a:solidFill>
                <a:schemeClr val="tx1"/>
              </a:solidFill>
            </a:endParaRPr>
          </a:p>
          <a:p>
            <a:endParaRPr lang="en-US" sz="1600" dirty="0">
              <a:solidFill>
                <a:schemeClr val="tx1"/>
              </a:solidFill>
            </a:endParaRPr>
          </a:p>
          <a:p>
            <a:pPr marL="285750" indent="-285750">
              <a:buFont typeface="Arial" panose="020B0604020202020204" pitchFamily="34" charset="0"/>
              <a:buChar char="•"/>
            </a:pPr>
            <a:r>
              <a:rPr lang="en-US" dirty="0"/>
              <a:t>Enhance data analytics and machine </a:t>
            </a:r>
            <a:r>
              <a:rPr lang="en-US" dirty="0" smtClean="0"/>
              <a:t>learning.</a:t>
            </a:r>
            <a:endParaRPr lang="en-US" dirty="0" smtClean="0"/>
          </a:p>
          <a:p>
            <a:pPr marL="285750" indent="-285750">
              <a:buFont typeface="Arial" panose="020B0604020202020204" pitchFamily="34" charset="0"/>
              <a:buChar char="•"/>
            </a:pPr>
            <a:r>
              <a:rPr lang="en-US" dirty="0"/>
              <a:t>Improve weather forecasting accuracy</a:t>
            </a:r>
            <a:r>
              <a:rPr lang="en-US" dirty="0" smtClean="0"/>
              <a:t>.</a:t>
            </a:r>
            <a:endParaRPr lang="en-US" dirty="0" smtClean="0"/>
          </a:p>
          <a:p>
            <a:pPr marL="285750" indent="-285750">
              <a:buFont typeface="Arial" panose="020B0604020202020204" pitchFamily="34" charset="0"/>
              <a:buChar char="•"/>
            </a:pPr>
            <a:r>
              <a:rPr lang="en-US" dirty="0" smtClean="0"/>
              <a:t>Expand </a:t>
            </a:r>
            <a:r>
              <a:rPr lang="en-US" dirty="0"/>
              <a:t>market access and support more </a:t>
            </a:r>
            <a:r>
              <a:rPr lang="en-US" dirty="0" smtClean="0"/>
              <a:t>languages.</a:t>
            </a:r>
            <a:endParaRPr lang="en-US" dirty="0" smtClean="0"/>
          </a:p>
          <a:p>
            <a:pPr marL="285750" indent="-285750">
              <a:buFont typeface="Arial" panose="020B0604020202020204" pitchFamily="34" charset="0"/>
              <a:buChar char="•"/>
            </a:pPr>
            <a:r>
              <a:rPr lang="en-US" dirty="0" smtClean="0"/>
              <a:t>Focus </a:t>
            </a:r>
            <a:r>
              <a:rPr lang="en-US" dirty="0"/>
              <a:t>on sustainability and eco-friendly practices</a:t>
            </a:r>
            <a:r>
              <a:rPr lang="en-US" dirty="0" smtClean="0"/>
              <a:t>..</a:t>
            </a:r>
            <a:endParaRPr lang="en-US" dirty="0"/>
          </a:p>
          <a:p>
            <a:pPr marL="285750" indent="-285750">
              <a:buFont typeface="Arial" panose="020B0604020202020204" pitchFamily="34" charset="0"/>
              <a:buChar char="•"/>
            </a:pPr>
            <a:r>
              <a:rPr lang="en-US" dirty="0"/>
              <a:t>Strengthen government partnerships </a:t>
            </a:r>
            <a:r>
              <a:rPr lang="en-US" dirty="0" smtClean="0"/>
              <a:t>.</a:t>
            </a: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5cc8714c89_2_35"/>
          <p:cNvSpPr txBox="1">
            <a:spLocks noGrp="1"/>
          </p:cNvSpPr>
          <p:nvPr>
            <p:ph type="body" idx="1"/>
          </p:nvPr>
        </p:nvSpPr>
        <p:spPr>
          <a:xfrm>
            <a:off x="219401" y="904569"/>
            <a:ext cx="8661208" cy="4503174"/>
          </a:xfrm>
          <a:prstGeom prst="rect">
            <a:avLst/>
          </a:prstGeom>
        </p:spPr>
        <p:txBody>
          <a:bodyPr spcFirstLastPara="1" wrap="square" lIns="0" tIns="0" rIns="0" bIns="0" anchor="t" anchorCtr="0">
            <a:noAutofit/>
          </a:bodyPr>
          <a:lstStyle/>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[1]	F. Jia and L. Z. Kong, “Intrusion Detection Algorithm Based on Convolutional Neural Network,” "Beijing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Ligong</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Daxue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Xuebao</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/Transaction Beijing Inst. Technol., vol. 37, no. 12, pp. 1271–1275, 2017,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doi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10.15918/j.tbit1001-0645.2017".12.011.</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[2]	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Mohammadpour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T. C. Ling, C. S. Liew, and C. Y. Chong, “A Convolutional Neural Network for Network Intrusion Detection System,” "Proc. Asia-Pacific Adv.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Netw</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vol. 46, no. 0, pp. 50–55", 2018.</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[3]	U. Gur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Çekmez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et al.,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Derin</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Ö˘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grenme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ile</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 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Anomali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Tespiti</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Network Anomaly Detection with Deep Learning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Ozgur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Koray</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Sahingoz</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2018, pp. 1–4.</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[4]	A. Chawla, B. Lee, S. Fallon, and P. Jacob, “Host Based Intrusion Detection System with Combined CNN/RNN Model,”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Sci. (including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Subser</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Artif</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400" dirty="0" err="1">
                <a:effectLst/>
                <a:latin typeface="Times New Roman" panose="02020603050405020304" pitchFamily="18" charset="0"/>
                <a:ea typeface="Calibri" panose="020F0502020204030204" pitchFamily="34" charset="0"/>
                <a:cs typeface="Times New Roman" panose="02020603050405020304" pitchFamily="18" charset="0"/>
              </a:rPr>
              <a:t>Intell</a:t>
            </a:r>
            <a:r>
              <a:rPr lang="en-US" sz="1400" dirty="0">
                <a:effectLst/>
                <a:latin typeface="Times New Roman" panose="02020603050405020304" pitchFamily="18" charset="0"/>
                <a:ea typeface="Calibri" panose="020F0502020204030204" pitchFamily="34" charset="0"/>
                <a:cs typeface="Times New Roman" panose="02020603050405020304" pitchFamily="18" charset="0"/>
              </a:rPr>
              <a:t>. Lect. Notes Bioinformatics), vol. 11329 LNAI", pp. 149–158, 2019.</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406400" indent="-406400" algn="just">
              <a:lnSpc>
                <a:spcPct val="150000"/>
              </a:lnSpc>
              <a:spcAft>
                <a:spcPts val="10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[5]</a:t>
            </a:r>
            <a:r>
              <a:rPr lang="en-US" sz="1400" dirty="0">
                <a:effectLst/>
                <a:latin typeface="Times New Roman" panose="02020603050405020304" pitchFamily="18" charset="0"/>
                <a:ea typeface="Calibri" panose="020F0502020204030204" pitchFamily="34" charset="0"/>
              </a:rPr>
              <a:t>	S. Naseer and Y. Saleem, “Enhanced network intrusion detection using deep convolutional neural networks,” "KSII Trans. Internet Inf. Syst., vol. 12, no. 10, pp. 5159–5178, 2018, </a:t>
            </a:r>
            <a:r>
              <a:rPr lang="en-US" sz="1400" dirty="0" err="1">
                <a:effectLst/>
                <a:latin typeface="Times New Roman" panose="02020603050405020304" pitchFamily="18" charset="0"/>
                <a:ea typeface="Calibri" panose="020F0502020204030204" pitchFamily="34" charset="0"/>
              </a:rPr>
              <a:t>doi</a:t>
            </a:r>
            <a:r>
              <a:rPr lang="en-US" sz="1400" dirty="0">
                <a:effectLst/>
                <a:latin typeface="Times New Roman" panose="02020603050405020304" pitchFamily="18" charset="0"/>
                <a:ea typeface="Calibri" panose="020F0502020204030204" pitchFamily="34" charset="0"/>
              </a:rPr>
              <a:t>: 10.3837/tiis.2018".10.028.</a:t>
            </a:r>
            <a:endParaRPr lang="en-IN" sz="1400"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336" name="Google Shape;336;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References</a:t>
            </a:r>
            <a:endPar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9"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8" name="Picture 7"/>
          <p:cNvPicPr>
            <a:picLocks noChangeAspect="1"/>
          </p:cNvPicPr>
          <p:nvPr/>
        </p:nvPicPr>
        <p:blipFill>
          <a:blip r:embed="rId1"/>
          <a:stretch>
            <a:fillRect/>
          </a:stretch>
        </p:blipFill>
        <p:spPr>
          <a:xfrm>
            <a:off x="0" y="5812967"/>
            <a:ext cx="999854" cy="102045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Thank You</a:t>
            </a:r>
            <a:endPar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8"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sp>
        <p:nvSpPr>
          <p:cNvPr id="7" name="Rectangle 6"/>
          <p:cNvSpPr/>
          <p:nvPr/>
        </p:nvSpPr>
        <p:spPr>
          <a:xfrm>
            <a:off x="1792145" y="2374230"/>
            <a:ext cx="5330550" cy="707886"/>
          </a:xfrm>
          <a:prstGeom prst="rect">
            <a:avLst/>
          </a:prstGeom>
        </p:spPr>
        <p:txBody>
          <a:bodyPr wrap="square">
            <a:spAutoFit/>
          </a:bodyPr>
          <a:lstStyle/>
          <a:p>
            <a:pPr lvl="0" algn="ctr"/>
            <a:r>
              <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rPr>
              <a:t>Questions</a:t>
            </a:r>
            <a:endParaRPr lang="en-US" sz="4000" b="1" dirty="0">
              <a:solidFill>
                <a:srgbClr val="C00000"/>
              </a:solidFill>
              <a:latin typeface="Times New Roman" panose="02020603050405020304" pitchFamily="18" charset="0"/>
              <a:ea typeface="Century Schoolbook" panose="02040604050505020304"/>
              <a:cs typeface="Times New Roman" panose="02020603050405020304" pitchFamily="18" charset="0"/>
              <a:sym typeface="Century Schoolbook" panose="020406040505050203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g5cc8714c89_0_4"/>
          <p:cNvSpPr txBox="1">
            <a:spLocks noGrp="1"/>
          </p:cNvSpPr>
          <p:nvPr>
            <p:ph type="title"/>
          </p:nvPr>
        </p:nvSpPr>
        <p:spPr>
          <a:xfrm>
            <a:off x="830592" y="187896"/>
            <a:ext cx="6932100" cy="5541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US" sz="2800" dirty="0">
                <a:solidFill>
                  <a:srgbClr val="C00000"/>
                </a:solidFill>
                <a:latin typeface="Times New Roman" panose="02020603050405020304" pitchFamily="18" charset="0"/>
                <a:cs typeface="Times New Roman" panose="02020603050405020304" pitchFamily="18" charset="0"/>
                <a:sym typeface="Arial" panose="020B0604020202020204"/>
              </a:rPr>
              <a:t>Outline</a:t>
            </a:r>
            <a:endParaRPr lang="en-US" sz="2800"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sp>
        <p:nvSpPr>
          <p:cNvPr id="64" name="Google Shape;64;g5cc8714c89_0_4"/>
          <p:cNvSpPr txBox="1"/>
          <p:nvPr/>
        </p:nvSpPr>
        <p:spPr>
          <a:xfrm>
            <a:off x="667163" y="862090"/>
            <a:ext cx="7848600" cy="4771794"/>
          </a:xfrm>
          <a:prstGeom prst="rect">
            <a:avLst/>
          </a:prstGeom>
          <a:noFill/>
          <a:ln>
            <a:noFill/>
          </a:ln>
        </p:spPr>
        <p:txBody>
          <a:bodyPr spcFirstLastPara="1" wrap="square" lIns="91425" tIns="91425" rIns="91425" bIns="91425" anchor="t" anchorCtr="0">
            <a:noAutofit/>
          </a:bodyPr>
          <a:lstStyle/>
          <a:p>
            <a:pPr marL="76200" lvl="0" algn="just">
              <a:buClr>
                <a:schemeClr val="dk1"/>
              </a:buClr>
              <a:buSzPts val="2400"/>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1 </a:t>
            </a: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2 CONCEPTS AND METHODS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3 LITERATURE SURVEY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4 PROJECT PLAN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5. SOFTWARE REQUIREMENT SPECIFICATION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6 RESULTS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7 SOFTWARE TESTING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8 CONCLUSION AND FUTURE WORK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BIBLIOGRAPHY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ANNEXURE A: List of Publications and Research Paper (In its Original formats)	</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r>
              <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ANNEXURE B: Plagiarism Report</a:t>
            </a: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a:buClr>
                <a:schemeClr val="dk1"/>
              </a:buClr>
              <a:buSzPts val="2400"/>
            </a:pP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76200" lvl="0" algn="just" rtl="0">
              <a:spcBef>
                <a:spcPts val="0"/>
              </a:spcBef>
              <a:spcAft>
                <a:spcPts val="0"/>
              </a:spcAft>
              <a:buClr>
                <a:schemeClr val="dk1"/>
              </a:buClr>
              <a:buSzPts val="2400"/>
            </a:pPr>
            <a:endParaRPr lang="en-US" sz="2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dirty="0"/>
          </a:p>
        </p:txBody>
      </p:sp>
      <p:sp>
        <p:nvSpPr>
          <p:cNvPr id="7" name="Google Shape;47;p1"/>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8" name="Picture 7"/>
          <p:cNvPicPr>
            <a:picLocks noChangeAspect="1"/>
          </p:cNvPicPr>
          <p:nvPr/>
        </p:nvPicPr>
        <p:blipFill>
          <a:blip r:embed="rId1"/>
          <a:stretch>
            <a:fillRect/>
          </a:stretch>
        </p:blipFill>
        <p:spPr>
          <a:xfrm>
            <a:off x="0" y="5812967"/>
            <a:ext cx="999854" cy="10204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166223"/>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1. Introduction</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3" name="TextBox 2"/>
          <p:cNvSpPr txBox="1"/>
          <p:nvPr/>
        </p:nvSpPr>
        <p:spPr>
          <a:xfrm>
            <a:off x="591291" y="1018100"/>
            <a:ext cx="7441661" cy="3785652"/>
          </a:xfrm>
          <a:prstGeom prst="rect">
            <a:avLst/>
          </a:prstGeom>
          <a:noFill/>
        </p:spPr>
        <p:txBody>
          <a:bodyPr wrap="square" rtlCol="0">
            <a:spAutoFit/>
          </a:bodyPr>
          <a:lstStyle/>
          <a:p>
            <a:r>
              <a:rPr lang="en-US" sz="1600" b="1" dirty="0" smtClean="0"/>
              <a:t>The “</a:t>
            </a:r>
            <a:r>
              <a:rPr lang="en-US" sz="1600" b="1" dirty="0" err="1" smtClean="0"/>
              <a:t>Krushaware</a:t>
            </a:r>
            <a:r>
              <a:rPr lang="en-US" sz="1600" b="1" dirty="0" smtClean="0"/>
              <a:t> – revolution for farmers” </a:t>
            </a:r>
            <a:r>
              <a:rPr lang="en-US" sz="1600" b="1" dirty="0"/>
              <a:t>app is a revolutionary digital platform designed to address the unique challenges and needs of farmers, with a focus on improving their agricultural practices, livelihoods, and overall well-being. This innovative application harnesses the power of technology to empower farmers and enhance their efficiency, productivity, and sustainability in farming activities</a:t>
            </a:r>
            <a:r>
              <a:rPr lang="en-US" sz="1600" b="1" dirty="0" smtClean="0"/>
              <a:t>.</a:t>
            </a:r>
            <a:endParaRPr lang="en-US" sz="1600" b="1" dirty="0"/>
          </a:p>
          <a:p>
            <a:endParaRPr lang="en-US" sz="1600" b="1" dirty="0" smtClean="0"/>
          </a:p>
          <a:p>
            <a:r>
              <a:rPr lang="en-US" sz="1600" b="1" dirty="0" smtClean="0"/>
              <a:t>Our app will provide Government </a:t>
            </a:r>
            <a:r>
              <a:rPr lang="en-US" sz="1600" b="1" dirty="0"/>
              <a:t>Schemes </a:t>
            </a:r>
            <a:r>
              <a:rPr lang="en-US" sz="1600" b="1" dirty="0" smtClean="0"/>
              <a:t>That </a:t>
            </a:r>
            <a:r>
              <a:rPr lang="en-US" sz="1600" b="1" dirty="0"/>
              <a:t>app serves as a repository of information about government agricultural schemes, subsidies, and support programs. It guides farmers through the application process, ensuring they benefit from available resources</a:t>
            </a:r>
            <a:r>
              <a:rPr lang="en-US" sz="1600" b="1" dirty="0" smtClean="0"/>
              <a:t>.</a:t>
            </a:r>
            <a:endParaRPr lang="en-US" sz="1600" b="1" dirty="0" smtClean="0"/>
          </a:p>
          <a:p>
            <a:endParaRPr lang="en-US" sz="1600" b="1" dirty="0" smtClean="0"/>
          </a:p>
          <a:p>
            <a:r>
              <a:rPr lang="en-US" sz="1600" b="1" dirty="0"/>
              <a:t>Weather and Climate Information: Farmers receive real-time weather updates and climate-related data to help them plan their farming activities, mitigate risks, and adapt to changing environmental conditions</a:t>
            </a:r>
            <a:endParaRPr lang="en-US" sz="16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2. Problem Statement</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3" name="TextBox 2"/>
          <p:cNvSpPr txBox="1"/>
          <p:nvPr/>
        </p:nvSpPr>
        <p:spPr>
          <a:xfrm>
            <a:off x="593768" y="1885854"/>
            <a:ext cx="7656863" cy="1969770"/>
          </a:xfrm>
          <a:prstGeom prst="rect">
            <a:avLst/>
          </a:prstGeom>
          <a:noFill/>
        </p:spPr>
        <p:txBody>
          <a:bodyPr wrap="square" rtlCol="0">
            <a:spAutoFit/>
          </a:bodyPr>
          <a:lstStyle/>
          <a:p>
            <a:r>
              <a:rPr lang="en-US" sz="1800" b="1" dirty="0"/>
              <a:t>A farmer is a backbone of nation for raising food or raw need of human </a:t>
            </a:r>
            <a:r>
              <a:rPr lang="en-US" sz="1800" b="1" dirty="0" smtClean="0"/>
              <a:t>being, who </a:t>
            </a:r>
            <a:r>
              <a:rPr lang="en-US" sz="1800" b="1" dirty="0"/>
              <a:t>needs technical support to overcome traditional planning for </a:t>
            </a:r>
            <a:r>
              <a:rPr lang="en-US" sz="1800" b="1" dirty="0" smtClean="0"/>
              <a:t>crop, unpredictable </a:t>
            </a:r>
            <a:r>
              <a:rPr lang="en-US" sz="1800" b="1" dirty="0"/>
              <a:t>weather and </a:t>
            </a:r>
            <a:r>
              <a:rPr lang="en-US" sz="1800" b="1" dirty="0" smtClean="0"/>
              <a:t>fertilizer recommendation </a:t>
            </a:r>
            <a:r>
              <a:rPr lang="en-US" sz="1800" b="1" dirty="0"/>
              <a:t>and awareness </a:t>
            </a:r>
            <a:r>
              <a:rPr lang="en-US" sz="1800" b="1" dirty="0" smtClean="0"/>
              <a:t>of government </a:t>
            </a:r>
            <a:r>
              <a:rPr lang="en-US" sz="1800" b="1" dirty="0"/>
              <a:t>policies because they are not having guaranteed returns due </a:t>
            </a:r>
            <a:r>
              <a:rPr lang="en-US" sz="1800" b="1" dirty="0" smtClean="0"/>
              <a:t>to which </a:t>
            </a:r>
            <a:r>
              <a:rPr lang="en-US" sz="1800" b="1" dirty="0"/>
              <a:t>they are failing to plan good life</a:t>
            </a:r>
            <a:r>
              <a:rPr lang="en-US" sz="1800" b="1" dirty="0" smtClean="0"/>
              <a:t>.</a:t>
            </a:r>
            <a:endParaRPr lang="en-US" sz="1800" b="1" dirty="0" smtClean="0"/>
          </a:p>
          <a:p>
            <a:endParaRPr lang="en-US"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3. Objectives</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3" name="TextBox 2"/>
          <p:cNvSpPr txBox="1"/>
          <p:nvPr/>
        </p:nvSpPr>
        <p:spPr>
          <a:xfrm>
            <a:off x="417093" y="1076466"/>
            <a:ext cx="7831961" cy="3754874"/>
          </a:xfrm>
          <a:prstGeom prst="rect">
            <a:avLst/>
          </a:prstGeom>
          <a:noFill/>
        </p:spPr>
        <p:txBody>
          <a:bodyPr wrap="square" rtlCol="0">
            <a:spAutoFit/>
          </a:bodyPr>
          <a:lstStyle/>
          <a:p>
            <a:endParaRPr lang="en-US" dirty="0"/>
          </a:p>
          <a:p>
            <a:pPr marL="285750" indent="-285750">
              <a:buFont typeface="Arial" panose="020B0604020202020204" pitchFamily="34" charset="0"/>
              <a:buChar char="•"/>
            </a:pPr>
            <a:r>
              <a:rPr lang="en-US" b="1" dirty="0"/>
              <a:t>Empower Farmers with Knowledge:</a:t>
            </a:r>
            <a:r>
              <a:rPr lang="en-US" dirty="0"/>
              <a:t> Educate and empower farmers with essential agricultural knowledge, including crop management, pest control, and sustainable farming practices</a:t>
            </a:r>
            <a:r>
              <a:rPr lang="en-US" dirty="0" smtClean="0"/>
              <a: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Access to Government Support:</a:t>
            </a:r>
            <a:r>
              <a:rPr lang="en-US" dirty="0"/>
              <a:t> Streamline access to government agricultural schemes, subsidies, and support programs, ensuring farmers benefit from available resources</a:t>
            </a:r>
            <a:r>
              <a:rPr lang="en-US" dirty="0" smtClean="0"/>
              <a: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Nutrient Management:</a:t>
            </a:r>
            <a:r>
              <a:rPr lang="en-US" dirty="0"/>
              <a:t> Assist farmers in making informed decisions about fertilizer and nutrient management, aiming to optimize crop yields, minimize costs, and reduce environmental impact</a:t>
            </a:r>
            <a:r>
              <a:rPr lang="en-US" dirty="0" smtClean="0"/>
              <a:t>.</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Mitigate Climate and Weather Risks:</a:t>
            </a:r>
            <a:r>
              <a:rPr lang="en-US" dirty="0"/>
              <a:t> Provide real-time weather and climate information to help farmers plan and adapt to changing conditions, reducing weather-related </a:t>
            </a:r>
            <a:r>
              <a:rPr lang="en-US" dirty="0" smtClean="0"/>
              <a:t>risks</a:t>
            </a:r>
            <a:endParaRPr lang="en-US" dirty="0" smtClean="0"/>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b="1" dirty="0"/>
              <a:t>Environmental Sustainability:</a:t>
            </a:r>
            <a:r>
              <a:rPr lang="en-US" dirty="0"/>
              <a:t> Encourage responsible farming practices that protect the environment, promote soil health, and reduce the use of harmful chemicals.</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4. Concepts and Methods</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3" name="TextBox 2"/>
          <p:cNvSpPr txBox="1"/>
          <p:nvPr/>
        </p:nvSpPr>
        <p:spPr>
          <a:xfrm>
            <a:off x="662459" y="1076466"/>
            <a:ext cx="7519481" cy="3970318"/>
          </a:xfrm>
          <a:prstGeom prst="rect">
            <a:avLst/>
          </a:prstGeom>
          <a:noFill/>
        </p:spPr>
        <p:txBody>
          <a:bodyPr wrap="square" rtlCol="0">
            <a:spAutoFit/>
          </a:bodyPr>
          <a:lstStyle/>
          <a:p>
            <a:r>
              <a:rPr lang="en-US" b="1" dirty="0" smtClean="0"/>
              <a:t>1. Crop </a:t>
            </a:r>
            <a:r>
              <a:rPr lang="en-US" b="1" dirty="0"/>
              <a:t>Management </a:t>
            </a:r>
            <a:r>
              <a:rPr lang="en-US" b="1" dirty="0" smtClean="0"/>
              <a:t>:</a:t>
            </a:r>
            <a:endParaRPr lang="en-US" b="1" dirty="0" smtClean="0"/>
          </a:p>
          <a:p>
            <a:endParaRPr lang="en-US" dirty="0"/>
          </a:p>
          <a:p>
            <a:r>
              <a:rPr lang="en-US" i="1" dirty="0"/>
              <a:t>Concept:</a:t>
            </a:r>
            <a:r>
              <a:rPr lang="en-US" dirty="0"/>
              <a:t> Empowering farmers with tools to manage their crops </a:t>
            </a:r>
            <a:r>
              <a:rPr lang="en-US" dirty="0" smtClean="0"/>
              <a:t>efficiently and </a:t>
            </a:r>
            <a:r>
              <a:rPr lang="en-US" dirty="0"/>
              <a:t>fertilization management.</a:t>
            </a:r>
            <a:endParaRPr lang="en-US" dirty="0"/>
          </a:p>
          <a:p>
            <a:r>
              <a:rPr lang="en-US" i="1" dirty="0"/>
              <a:t>Method:</a:t>
            </a:r>
            <a:r>
              <a:rPr lang="en-US" dirty="0"/>
              <a:t> Farmers can input information about their crops, and the </a:t>
            </a:r>
            <a:r>
              <a:rPr lang="en-US" dirty="0" smtClean="0"/>
              <a:t>app will recommend proper fertilizers.</a:t>
            </a:r>
            <a:endParaRPr lang="en-US" dirty="0" smtClean="0"/>
          </a:p>
          <a:p>
            <a:endParaRPr lang="en-US" dirty="0"/>
          </a:p>
          <a:p>
            <a:r>
              <a:rPr lang="en-US" b="1" dirty="0" smtClean="0"/>
              <a:t>2. </a:t>
            </a:r>
            <a:r>
              <a:rPr lang="en-US" b="1" dirty="0"/>
              <a:t>Real-time Weather and Climate Information</a:t>
            </a:r>
            <a:r>
              <a:rPr lang="en-US" b="1" dirty="0" smtClean="0"/>
              <a:t>:</a:t>
            </a:r>
            <a:endParaRPr lang="en-US" b="1" dirty="0" smtClean="0"/>
          </a:p>
          <a:p>
            <a:endParaRPr lang="en-US" dirty="0"/>
          </a:p>
          <a:p>
            <a:r>
              <a:rPr lang="en-US" i="1" dirty="0"/>
              <a:t>Concept:</a:t>
            </a:r>
            <a:r>
              <a:rPr lang="en-US" dirty="0"/>
              <a:t> Providing farmers with </a:t>
            </a:r>
            <a:r>
              <a:rPr lang="en-US" dirty="0" smtClean="0"/>
              <a:t>local </a:t>
            </a:r>
            <a:r>
              <a:rPr lang="en-US" dirty="0"/>
              <a:t>weather and climate conditions.</a:t>
            </a:r>
            <a:endParaRPr lang="en-US" dirty="0"/>
          </a:p>
          <a:p>
            <a:r>
              <a:rPr lang="en-US" i="1" dirty="0"/>
              <a:t>Method:</a:t>
            </a:r>
            <a:r>
              <a:rPr lang="en-US" dirty="0"/>
              <a:t> The app integrates real-time weather data and sends alerts and recommendations based on current </a:t>
            </a:r>
            <a:r>
              <a:rPr lang="en-US" dirty="0" smtClean="0"/>
              <a:t>conditions</a:t>
            </a:r>
            <a:endParaRPr lang="en-US" dirty="0" smtClean="0"/>
          </a:p>
          <a:p>
            <a:endParaRPr lang="en-US" dirty="0" smtClean="0"/>
          </a:p>
          <a:p>
            <a:r>
              <a:rPr lang="en-US" b="1" dirty="0" smtClean="0"/>
              <a:t>3. </a:t>
            </a:r>
            <a:r>
              <a:rPr lang="en-US" b="1" dirty="0"/>
              <a:t>Government Support:</a:t>
            </a:r>
            <a:endParaRPr lang="en-US" dirty="0"/>
          </a:p>
          <a:p>
            <a:r>
              <a:rPr lang="en-US" i="1" dirty="0"/>
              <a:t>Concept:</a:t>
            </a:r>
            <a:r>
              <a:rPr lang="en-US" dirty="0"/>
              <a:t> Simplifying access to government agricultural schemes, </a:t>
            </a:r>
            <a:r>
              <a:rPr lang="en-US" dirty="0" smtClean="0"/>
              <a:t>and </a:t>
            </a:r>
            <a:r>
              <a:rPr lang="en-US" dirty="0"/>
              <a:t>support programs.</a:t>
            </a:r>
            <a:endParaRPr lang="en-US" dirty="0"/>
          </a:p>
          <a:p>
            <a:r>
              <a:rPr lang="en-US" i="1" dirty="0"/>
              <a:t>Method:</a:t>
            </a:r>
            <a:r>
              <a:rPr lang="en-US" dirty="0"/>
              <a:t> The app provides information, application forms, and assistance in navigating government support channels.</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5. Literature Survey</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2" name="TextBox 1"/>
          <p:cNvSpPr txBox="1"/>
          <p:nvPr/>
        </p:nvSpPr>
        <p:spPr>
          <a:xfrm>
            <a:off x="417094" y="972766"/>
            <a:ext cx="7540132" cy="4093428"/>
          </a:xfrm>
          <a:prstGeom prst="rect">
            <a:avLst/>
          </a:prstGeom>
          <a:noFill/>
        </p:spPr>
        <p:txBody>
          <a:bodyPr wrap="square" rtlCol="0">
            <a:spAutoFit/>
          </a:bodyPr>
          <a:lstStyle/>
          <a:p>
            <a:r>
              <a:rPr lang="en-US" sz="1200" dirty="0" smtClean="0"/>
              <a:t>The literature </a:t>
            </a:r>
            <a:r>
              <a:rPr lang="en-US" sz="1200" dirty="0"/>
              <a:t>survey for a project focusing on the development of the </a:t>
            </a:r>
            <a:r>
              <a:rPr lang="en-US" sz="1200" dirty="0" smtClean="0"/>
              <a:t>"</a:t>
            </a:r>
            <a:r>
              <a:rPr lang="en-US" sz="1200" b="1" dirty="0"/>
              <a:t> </a:t>
            </a:r>
            <a:r>
              <a:rPr lang="en-US" sz="1200" b="1" dirty="0" err="1"/>
              <a:t>Krushaware</a:t>
            </a:r>
            <a:r>
              <a:rPr lang="en-US" sz="1200" b="1" dirty="0"/>
              <a:t> – revolution for farmers </a:t>
            </a:r>
            <a:r>
              <a:rPr lang="en-US" sz="1200" dirty="0" smtClean="0"/>
              <a:t>" </a:t>
            </a:r>
            <a:r>
              <a:rPr lang="en-US" sz="1200" dirty="0"/>
              <a:t>app would involve researching existing literature and studies related to agriculture, farming technology, and mobile applications designed to support farmers. Here are some key areas to explore in your literature survey</a:t>
            </a:r>
            <a:r>
              <a:rPr lang="en-US" sz="1200" dirty="0" smtClean="0"/>
              <a:t>:</a:t>
            </a:r>
            <a:endParaRPr lang="en-US" sz="1200" dirty="0" smtClean="0"/>
          </a:p>
          <a:p>
            <a:endParaRPr lang="en-US" sz="1200" dirty="0"/>
          </a:p>
          <a:p>
            <a:r>
              <a:rPr lang="en-US" sz="1200" b="1" dirty="0"/>
              <a:t>Weather and Climate </a:t>
            </a:r>
            <a:r>
              <a:rPr lang="en-US" sz="1200" b="1" dirty="0" smtClean="0"/>
              <a:t>Information :</a:t>
            </a:r>
            <a:endParaRPr lang="en-US" sz="1200" dirty="0"/>
          </a:p>
          <a:p>
            <a:r>
              <a:rPr lang="en-US" sz="1200" dirty="0"/>
              <a:t>Study the importance of weather and climate information for agriculture and the impact of accurate forecasting on crop management.</a:t>
            </a:r>
            <a:endParaRPr lang="en-US" sz="1200" dirty="0"/>
          </a:p>
          <a:p>
            <a:r>
              <a:rPr lang="en-US" sz="1200" dirty="0"/>
              <a:t>Explore the use of mobile apps to deliver real-time weather data to farmers</a:t>
            </a:r>
            <a:r>
              <a:rPr lang="en-US" sz="1200" dirty="0" smtClean="0"/>
              <a:t>.</a:t>
            </a:r>
            <a:endParaRPr lang="en-US" sz="1200" dirty="0" smtClean="0"/>
          </a:p>
          <a:p>
            <a:endParaRPr lang="en-US" sz="1200" dirty="0"/>
          </a:p>
          <a:p>
            <a:r>
              <a:rPr lang="en-US" sz="1200" b="1" dirty="0" smtClean="0"/>
              <a:t>Government </a:t>
            </a:r>
            <a:r>
              <a:rPr lang="en-US" sz="1200" b="1" dirty="0"/>
              <a:t>Support </a:t>
            </a:r>
            <a:r>
              <a:rPr lang="en-US" sz="1200" b="1" dirty="0" smtClean="0"/>
              <a:t>:</a:t>
            </a:r>
            <a:endParaRPr lang="en-US" sz="1200" dirty="0"/>
          </a:p>
          <a:p>
            <a:r>
              <a:rPr lang="en-US" sz="1200" dirty="0"/>
              <a:t>Investigate the challenges farmers face in accessing government agricultural schemes and subsidies.</a:t>
            </a:r>
            <a:endParaRPr lang="en-US" sz="1200" dirty="0"/>
          </a:p>
          <a:p>
            <a:r>
              <a:rPr lang="en-US" sz="1200" dirty="0"/>
              <a:t>Explore the role of technology in simplifying the application process and increasing the uptake of government support</a:t>
            </a:r>
            <a:r>
              <a:rPr lang="en-US" sz="1200" dirty="0" smtClean="0"/>
              <a:t>.</a:t>
            </a:r>
            <a:endParaRPr lang="en-US" sz="1200" dirty="0" smtClean="0"/>
          </a:p>
          <a:p>
            <a:endParaRPr lang="en-US" sz="1200" dirty="0"/>
          </a:p>
          <a:p>
            <a:r>
              <a:rPr lang="en-US" sz="1200" b="1" dirty="0"/>
              <a:t>Sustainable Farming Practices:</a:t>
            </a:r>
            <a:endParaRPr lang="en-US" sz="1200" dirty="0"/>
          </a:p>
          <a:p>
            <a:r>
              <a:rPr lang="en-US" sz="1200" dirty="0"/>
              <a:t>Review literature on sustainable and eco-friendly farming practices and the role of technology in promoting such practices.</a:t>
            </a:r>
            <a:endParaRPr lang="en-US" sz="1200" dirty="0"/>
          </a:p>
          <a:p>
            <a:r>
              <a:rPr lang="en-US" sz="1200" dirty="0"/>
              <a:t>Study the environmental and economic benefits of sustainable agriculture</a:t>
            </a:r>
            <a:endParaRPr lang="en-US" sz="1200" dirty="0"/>
          </a:p>
          <a:p>
            <a:endParaRPr lang="en-US" sz="1200" dirty="0" smtClean="0"/>
          </a:p>
          <a:p>
            <a:endParaRPr lang="en-US" sz="1200"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6. Tools and Languages</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2" name="TextBox 1"/>
          <p:cNvSpPr txBox="1"/>
          <p:nvPr/>
        </p:nvSpPr>
        <p:spPr>
          <a:xfrm>
            <a:off x="499927" y="1031132"/>
            <a:ext cx="7749128" cy="4401205"/>
          </a:xfrm>
          <a:prstGeom prst="rect">
            <a:avLst/>
          </a:prstGeom>
          <a:noFill/>
        </p:spPr>
        <p:txBody>
          <a:bodyPr wrap="square" rtlCol="0">
            <a:spAutoFit/>
          </a:bodyPr>
          <a:lstStyle/>
          <a:p>
            <a:r>
              <a:rPr lang="en-US" dirty="0" smtClean="0"/>
              <a:t>We have used </a:t>
            </a:r>
            <a:r>
              <a:rPr lang="en-US" b="1" dirty="0" smtClean="0"/>
              <a:t>Python </a:t>
            </a:r>
            <a:r>
              <a:rPr lang="en-US" b="1" dirty="0"/>
              <a:t>with the </a:t>
            </a:r>
            <a:r>
              <a:rPr lang="en-US" b="1" dirty="0" err="1"/>
              <a:t>Tkinter</a:t>
            </a:r>
            <a:r>
              <a:rPr lang="en-US" b="1" dirty="0"/>
              <a:t> library </a:t>
            </a:r>
            <a:r>
              <a:rPr lang="en-US" dirty="0"/>
              <a:t>(often stylized as "</a:t>
            </a:r>
            <a:r>
              <a:rPr lang="en-US" dirty="0" err="1"/>
              <a:t>tkinter</a:t>
            </a:r>
            <a:r>
              <a:rPr lang="en-US" dirty="0"/>
              <a:t>") is a popular combination for developing graphical user interfaces (GUIs). </a:t>
            </a:r>
            <a:r>
              <a:rPr lang="en-US" dirty="0" err="1"/>
              <a:t>Tkinter</a:t>
            </a:r>
            <a:r>
              <a:rPr lang="en-US" dirty="0"/>
              <a:t> is the standard GUI library for Python and provides a set of tools and widgets for creating windows, dialog boxes, buttons, labels, and other GUI </a:t>
            </a:r>
            <a:r>
              <a:rPr lang="en-US" dirty="0" smtClean="0"/>
              <a:t>elements. It </a:t>
            </a:r>
            <a:r>
              <a:rPr lang="en-US" dirty="0"/>
              <a:t>allows you to build desktop applications with user interfaces that users can interact with. Here's an overview of Python with </a:t>
            </a:r>
            <a:r>
              <a:rPr lang="en-US" dirty="0" err="1" smtClean="0"/>
              <a:t>Tkinter</a:t>
            </a:r>
            <a:endParaRPr lang="en-US" dirty="0"/>
          </a:p>
          <a:p>
            <a:endParaRPr lang="en-US" dirty="0"/>
          </a:p>
          <a:p>
            <a:r>
              <a:rPr lang="en-US" b="1" dirty="0" err="1"/>
              <a:t>Tkinter</a:t>
            </a:r>
            <a:r>
              <a:rPr lang="en-US" b="1" dirty="0"/>
              <a:t> Basics:</a:t>
            </a:r>
            <a:endParaRPr lang="en-US" dirty="0"/>
          </a:p>
          <a:p>
            <a:r>
              <a:rPr lang="en-US" dirty="0" err="1"/>
              <a:t>Tkinter</a:t>
            </a:r>
            <a:r>
              <a:rPr lang="en-US" dirty="0"/>
              <a:t> is included in the standard Python distribution, so you don't need to install additional libraries to use it.</a:t>
            </a:r>
            <a:endParaRPr lang="en-US" dirty="0"/>
          </a:p>
          <a:p>
            <a:r>
              <a:rPr lang="en-US" dirty="0"/>
              <a:t>It is a cross-platform library, meaning that applications developed with </a:t>
            </a:r>
            <a:r>
              <a:rPr lang="en-US" dirty="0" err="1"/>
              <a:t>Tkinter</a:t>
            </a:r>
            <a:r>
              <a:rPr lang="en-US" dirty="0"/>
              <a:t> can run on Windows, </a:t>
            </a:r>
            <a:r>
              <a:rPr lang="en-US" dirty="0" err="1"/>
              <a:t>macOS</a:t>
            </a:r>
            <a:r>
              <a:rPr lang="en-US" dirty="0"/>
              <a:t>, and various Linux distributions without modification</a:t>
            </a:r>
            <a:r>
              <a:rPr lang="en-US" dirty="0" smtClean="0"/>
              <a:t>.</a:t>
            </a:r>
            <a:endParaRPr lang="en-US" dirty="0" smtClean="0"/>
          </a:p>
          <a:p>
            <a:endParaRPr lang="en-US" dirty="0"/>
          </a:p>
          <a:p>
            <a:r>
              <a:rPr lang="en-US" b="1" dirty="0" smtClean="0"/>
              <a:t>Organize Code</a:t>
            </a:r>
            <a:r>
              <a:rPr lang="en-US" b="1" dirty="0"/>
              <a:t>:</a:t>
            </a:r>
            <a:r>
              <a:rPr lang="en-US" dirty="0"/>
              <a:t> As your </a:t>
            </a:r>
            <a:r>
              <a:rPr lang="en-US" dirty="0" err="1"/>
              <a:t>Tkinter</a:t>
            </a:r>
            <a:r>
              <a:rPr lang="en-US" dirty="0"/>
              <a:t> app grows, organizing </a:t>
            </a:r>
            <a:r>
              <a:rPr lang="en-US" dirty="0" smtClean="0"/>
              <a:t>our </a:t>
            </a:r>
            <a:r>
              <a:rPr lang="en-US" dirty="0"/>
              <a:t>code into separate modules or classes can help maintainability.</a:t>
            </a:r>
            <a:endParaRPr lang="en-US" dirty="0"/>
          </a:p>
          <a:p>
            <a:endParaRPr lang="en-US" dirty="0" smtClean="0"/>
          </a:p>
          <a:p>
            <a:r>
              <a:rPr lang="en-US" dirty="0" smtClean="0"/>
              <a:t>We also used </a:t>
            </a:r>
            <a:r>
              <a:rPr lang="en-US" b="1" dirty="0" err="1" smtClean="0"/>
              <a:t>Adalo</a:t>
            </a:r>
            <a:r>
              <a:rPr lang="en-US" b="1" dirty="0" smtClean="0"/>
              <a:t> </a:t>
            </a:r>
            <a:r>
              <a:rPr lang="en-US" dirty="0"/>
              <a:t> </a:t>
            </a:r>
            <a:r>
              <a:rPr lang="en-US" dirty="0" smtClean="0"/>
              <a:t>a low code </a:t>
            </a:r>
            <a:r>
              <a:rPr lang="en-US" dirty="0"/>
              <a:t>app development platform that simplifies the process of creating custom mobile and web applications. It offers a visual, drag-and-drop interface for designing app components, databases, and user </a:t>
            </a:r>
            <a:r>
              <a:rPr lang="en-US" dirty="0" smtClean="0"/>
              <a:t>interfaces</a:t>
            </a:r>
            <a:endParaRPr lang="en-US" dirty="0" smtClean="0"/>
          </a:p>
          <a:p>
            <a:endParaRPr lang="en-US" dirty="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fld>
            <a:endParaRPr lang="en-US"/>
          </a:p>
        </p:txBody>
      </p:sp>
      <p:sp>
        <p:nvSpPr>
          <p:cNvPr id="6" name="TextShape 1"/>
          <p:cNvSpPr txBox="1"/>
          <p:nvPr/>
        </p:nvSpPr>
        <p:spPr>
          <a:xfrm>
            <a:off x="417094" y="224589"/>
            <a:ext cx="8010213" cy="578025"/>
          </a:xfrm>
          <a:prstGeom prst="rect">
            <a:avLst/>
          </a:prstGeom>
          <a:noFill/>
          <a:ln>
            <a:noFill/>
          </a:ln>
        </p:spPr>
        <p:txBody>
          <a:bodyPr anchor="ctr"/>
          <a:lstStyle/>
          <a:p>
            <a:pPr>
              <a:lnSpc>
                <a:spcPct val="100000"/>
              </a:lnSpc>
            </a:pPr>
            <a:r>
              <a:rPr lang="en-US" sz="2800" b="1" dirty="0">
                <a:solidFill>
                  <a:srgbClr val="C00000"/>
                </a:solidFill>
                <a:latin typeface="Times New Roman" panose="02020603050405020304" pitchFamily="18" charset="0"/>
                <a:ea typeface="Century Schoolbook" panose="02040604050505020304"/>
                <a:cs typeface="Times New Roman" panose="02020603050405020304" pitchFamily="18" charset="0"/>
              </a:rPr>
              <a:t>7. Process and Architecture</a:t>
            </a:r>
            <a:r>
              <a:rPr lang="en-US" sz="2200" dirty="0">
                <a:solidFill>
                  <a:srgbClr val="C00000"/>
                </a:solidFill>
                <a:latin typeface="Times New Roman" panose="02020603050405020304" pitchFamily="18" charset="0"/>
                <a:cs typeface="Times New Roman" panose="02020603050405020304" pitchFamily="18" charset="0"/>
              </a:rPr>
              <a:t> </a:t>
            </a:r>
            <a:endParaRPr lang="en-US" sz="2200" dirty="0">
              <a:solidFill>
                <a:srgbClr val="C00000"/>
              </a:solidFill>
              <a:latin typeface="Times New Roman" panose="02020603050405020304" pitchFamily="18" charset="0"/>
              <a:cs typeface="Times New Roman" panose="02020603050405020304" pitchFamily="18" charset="0"/>
            </a:endParaRPr>
          </a:p>
        </p:txBody>
      </p:sp>
      <p:sp>
        <p:nvSpPr>
          <p:cNvPr id="8" name="Google Shape;47;p1"/>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None/>
            </a:pP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Department of Computer Science &amp; Engineering,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MITSoE</a:t>
            </a:r>
            <a:r>
              <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rPr>
              <a:t>, Loni </a:t>
            </a:r>
            <a:r>
              <a:rPr lang="en-US" sz="1800" b="1" i="1" dirty="0" err="1">
                <a:solidFill>
                  <a:srgbClr val="C00000"/>
                </a:solidFill>
                <a:latin typeface="Times New Roman" panose="02020603050405020304" pitchFamily="18" charset="0"/>
                <a:cs typeface="Times New Roman" panose="02020603050405020304" pitchFamily="18" charset="0"/>
                <a:sym typeface="Arial" panose="020B0604020202020204"/>
              </a:rPr>
              <a:t>Kalbhor</a:t>
            </a:r>
            <a:endParaRPr lang="en-US" sz="1800" b="1" i="1" dirty="0">
              <a:solidFill>
                <a:srgbClr val="C00000"/>
              </a:solidFill>
              <a:latin typeface="Times New Roman" panose="02020603050405020304" pitchFamily="18" charset="0"/>
              <a:cs typeface="Times New Roman" panose="02020603050405020304" pitchFamily="18" charset="0"/>
              <a:sym typeface="Arial" panose="020B0604020202020204"/>
            </a:endParaRPr>
          </a:p>
        </p:txBody>
      </p:sp>
      <p:pic>
        <p:nvPicPr>
          <p:cNvPr id="9" name="Picture 8"/>
          <p:cNvPicPr>
            <a:picLocks noChangeAspect="1"/>
          </p:cNvPicPr>
          <p:nvPr/>
        </p:nvPicPr>
        <p:blipFill>
          <a:blip r:embed="rId1"/>
          <a:stretch>
            <a:fillRect/>
          </a:stretch>
        </p:blipFill>
        <p:spPr>
          <a:xfrm>
            <a:off x="0" y="5812967"/>
            <a:ext cx="999854" cy="1020451"/>
          </a:xfrm>
          <a:prstGeom prst="rect">
            <a:avLst/>
          </a:prstGeom>
        </p:spPr>
      </p:pic>
      <p:sp>
        <p:nvSpPr>
          <p:cNvPr id="2" name="TextBox 1"/>
          <p:cNvSpPr txBox="1"/>
          <p:nvPr/>
        </p:nvSpPr>
        <p:spPr>
          <a:xfrm>
            <a:off x="417094" y="1076466"/>
            <a:ext cx="7384489" cy="4401205"/>
          </a:xfrm>
          <a:prstGeom prst="rect">
            <a:avLst/>
          </a:prstGeom>
          <a:noFill/>
        </p:spPr>
        <p:txBody>
          <a:bodyPr wrap="square" rtlCol="0">
            <a:spAutoFit/>
          </a:bodyPr>
          <a:lstStyle/>
          <a:p>
            <a:r>
              <a:rPr lang="en-US" dirty="0">
                <a:solidFill>
                  <a:schemeClr val="tx1"/>
                </a:solidFill>
              </a:rPr>
              <a:t>The process and architecture of the </a:t>
            </a:r>
            <a:r>
              <a:rPr lang="en-US" dirty="0" smtClean="0">
                <a:solidFill>
                  <a:schemeClr val="tx1"/>
                </a:solidFill>
              </a:rPr>
              <a:t>"</a:t>
            </a:r>
            <a:r>
              <a:rPr lang="en-US" b="1" dirty="0"/>
              <a:t> </a:t>
            </a:r>
            <a:r>
              <a:rPr lang="en-US" b="1" dirty="0" err="1"/>
              <a:t>Krushaware</a:t>
            </a:r>
            <a:r>
              <a:rPr lang="en-US" b="1" dirty="0"/>
              <a:t> – revolution for farmers </a:t>
            </a:r>
            <a:r>
              <a:rPr lang="en-US" dirty="0" smtClean="0">
                <a:solidFill>
                  <a:schemeClr val="tx1"/>
                </a:solidFill>
              </a:rPr>
              <a:t>" </a:t>
            </a:r>
            <a:r>
              <a:rPr lang="en-US" dirty="0">
                <a:solidFill>
                  <a:schemeClr val="tx1"/>
                </a:solidFill>
              </a:rPr>
              <a:t>project involve a </a:t>
            </a:r>
            <a:r>
              <a:rPr lang="en-US" dirty="0" smtClean="0">
                <a:solidFill>
                  <a:schemeClr val="tx1"/>
                </a:solidFill>
              </a:rPr>
              <a:t>e</a:t>
            </a:r>
            <a:r>
              <a:rPr lang="en-US" dirty="0" smtClean="0"/>
              <a:t>nhance </a:t>
            </a:r>
            <a:r>
              <a:rPr lang="en-US" dirty="0"/>
              <a:t>agricultural practices</a:t>
            </a:r>
            <a:r>
              <a:rPr lang="en-US" dirty="0" smtClean="0">
                <a:solidFill>
                  <a:schemeClr val="tx1"/>
                </a:solidFill>
              </a:rPr>
              <a:t> </a:t>
            </a:r>
            <a:r>
              <a:rPr lang="en-US" dirty="0">
                <a:solidFill>
                  <a:schemeClr val="tx1"/>
                </a:solidFill>
              </a:rPr>
              <a:t>approach to achieve the objectives. Here is an overview of the process and architecture</a:t>
            </a:r>
            <a:r>
              <a:rPr lang="en-US" dirty="0" smtClean="0">
                <a:solidFill>
                  <a:schemeClr val="tx1"/>
                </a:solidFill>
              </a:rPr>
              <a:t>:</a:t>
            </a:r>
            <a:endParaRPr lang="en-US" dirty="0" smtClean="0">
              <a:solidFill>
                <a:schemeClr val="tx1"/>
              </a:solidFill>
            </a:endParaRPr>
          </a:p>
          <a:p>
            <a:endParaRPr lang="en-US" dirty="0">
              <a:solidFill>
                <a:schemeClr val="tx1"/>
              </a:solidFill>
            </a:endParaRPr>
          </a:p>
          <a:p>
            <a:pPr marL="285750" indent="-285750">
              <a:buFont typeface="Arial" panose="020B0604020202020204" pitchFamily="34" charset="0"/>
              <a:buChar char="•"/>
            </a:pPr>
            <a:r>
              <a:rPr lang="en-US" b="1" dirty="0">
                <a:solidFill>
                  <a:schemeClr val="tx1"/>
                </a:solidFill>
              </a:rPr>
              <a:t>Project Planning</a:t>
            </a:r>
            <a:r>
              <a:rPr lang="en-US" b="1" dirty="0" smtClean="0">
                <a:solidFill>
                  <a:schemeClr val="tx1"/>
                </a:solidFill>
              </a:rPr>
              <a:t>:</a:t>
            </a:r>
            <a:endParaRPr lang="en-US" b="1" dirty="0">
              <a:solidFill>
                <a:schemeClr val="tx1"/>
              </a:solidFill>
            </a:endParaRPr>
          </a:p>
          <a:p>
            <a:pPr marL="285750" indent="-285750">
              <a:buFont typeface="Arial" panose="020B0604020202020204" pitchFamily="34" charset="0"/>
              <a:buChar char="•"/>
            </a:pPr>
            <a:r>
              <a:rPr lang="en-US" dirty="0" smtClean="0"/>
              <a:t>Define </a:t>
            </a:r>
            <a:r>
              <a:rPr lang="en-US" dirty="0"/>
              <a:t>the project's purpose and </a:t>
            </a:r>
            <a:r>
              <a:rPr lang="en-US" dirty="0" smtClean="0"/>
              <a:t>objectives.</a:t>
            </a:r>
            <a:endParaRPr lang="en-US" dirty="0" smtClean="0"/>
          </a:p>
          <a:p>
            <a:pPr marL="285750" indent="-285750">
              <a:buFont typeface="Arial" panose="020B0604020202020204" pitchFamily="34" charset="0"/>
              <a:buChar char="•"/>
            </a:pPr>
            <a:r>
              <a:rPr lang="en-US" dirty="0" smtClean="0"/>
              <a:t>Identify </a:t>
            </a:r>
            <a:r>
              <a:rPr lang="en-US" dirty="0"/>
              <a:t>the target audience (farmers) and their specific needs</a:t>
            </a:r>
            <a:r>
              <a:rPr lang="en-US" dirty="0" smtClean="0"/>
              <a:t>.</a:t>
            </a:r>
            <a:endParaRPr lang="en-US" dirty="0" smtClean="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chemeClr val="tx1"/>
                </a:solidFill>
              </a:rPr>
              <a:t>Content Development:</a:t>
            </a:r>
            <a:endParaRPr lang="en-US" dirty="0">
              <a:solidFill>
                <a:schemeClr val="tx1"/>
              </a:solidFill>
            </a:endParaRPr>
          </a:p>
          <a:p>
            <a:pPr marL="285750" indent="-285750">
              <a:buFont typeface="Arial" panose="020B0604020202020204" pitchFamily="34" charset="0"/>
              <a:buChar char="•"/>
            </a:pPr>
            <a:r>
              <a:rPr lang="en-US" dirty="0"/>
              <a:t>Details about government </a:t>
            </a:r>
            <a:r>
              <a:rPr lang="en-US" dirty="0" smtClean="0"/>
              <a:t>schemes and grants</a:t>
            </a:r>
            <a:endParaRPr lang="en-US" dirty="0" smtClean="0"/>
          </a:p>
          <a:p>
            <a:pPr marL="285750" indent="-285750">
              <a:buFont typeface="Arial" panose="020B0604020202020204" pitchFamily="34" charset="0"/>
              <a:buChar char="•"/>
            </a:pPr>
            <a:r>
              <a:rPr lang="en-US" dirty="0"/>
              <a:t>Real-time weather forecasts specific to the farmer's location.</a:t>
            </a:r>
            <a:endParaRPr lang="en-US" dirty="0"/>
          </a:p>
          <a:p>
            <a:endParaRPr lang="en-US" b="1" dirty="0" smtClean="0">
              <a:solidFill>
                <a:schemeClr val="tx1"/>
              </a:solidFill>
            </a:endParaRPr>
          </a:p>
          <a:p>
            <a:pPr marL="285750" indent="-285750">
              <a:buFont typeface="Arial" panose="020B0604020202020204" pitchFamily="34" charset="0"/>
              <a:buChar char="•"/>
            </a:pPr>
            <a:r>
              <a:rPr lang="en-US" b="1" dirty="0" smtClean="0">
                <a:solidFill>
                  <a:schemeClr val="tx1"/>
                </a:solidFill>
              </a:rPr>
              <a:t>User </a:t>
            </a:r>
            <a:r>
              <a:rPr lang="en-US" b="1" dirty="0">
                <a:solidFill>
                  <a:schemeClr val="tx1"/>
                </a:solidFill>
              </a:rPr>
              <a:t>Interface (Optional</a:t>
            </a:r>
            <a:r>
              <a:rPr lang="en-US" b="1" dirty="0" smtClean="0">
                <a:solidFill>
                  <a:schemeClr val="tx1"/>
                </a:solidFill>
              </a:rPr>
              <a:t>):</a:t>
            </a:r>
            <a:endParaRPr lang="en-US" b="1" dirty="0" smtClean="0">
              <a:solidFill>
                <a:schemeClr val="tx1"/>
              </a:solidFill>
            </a:endParaRPr>
          </a:p>
          <a:p>
            <a:pPr marL="285750" indent="-285750">
              <a:buFont typeface="Arial" panose="020B0604020202020204" pitchFamily="34" charset="0"/>
              <a:buChar char="•"/>
            </a:pPr>
            <a:r>
              <a:rPr lang="en-US" dirty="0">
                <a:solidFill>
                  <a:schemeClr val="tx1"/>
                </a:solidFill>
              </a:rPr>
              <a:t>Develop a user-friendly software interface or graphical user interface (GUI) to enable users </a:t>
            </a:r>
            <a:r>
              <a:rPr lang="en-US" dirty="0" smtClean="0">
                <a:solidFill>
                  <a:schemeClr val="tx1"/>
                </a:solidFill>
              </a:rPr>
              <a:t>to </a:t>
            </a:r>
            <a:r>
              <a:rPr lang="en-US" dirty="0"/>
              <a:t>Integrate data from weather APIs and refresh periodically</a:t>
            </a:r>
            <a:r>
              <a:rPr lang="en-US" dirty="0" smtClean="0"/>
              <a:t>.</a:t>
            </a:r>
            <a:endParaRPr lang="en-US" dirty="0" smtClean="0"/>
          </a:p>
          <a:p>
            <a:pPr marL="285750" indent="-285750">
              <a:buFont typeface="Arial" panose="020B0604020202020204" pitchFamily="34" charset="0"/>
              <a:buChar char="•"/>
            </a:pPr>
            <a:endParaRPr lang="en-US" dirty="0">
              <a:solidFill>
                <a:schemeClr val="tx1"/>
              </a:solidFill>
            </a:endParaRPr>
          </a:p>
          <a:p>
            <a:pPr marL="285750" indent="-285750">
              <a:buFont typeface="Arial" panose="020B0604020202020204" pitchFamily="34" charset="0"/>
              <a:buChar char="•"/>
            </a:pPr>
            <a:r>
              <a:rPr lang="en-US" b="1" dirty="0"/>
              <a:t>Practical </a:t>
            </a:r>
            <a:r>
              <a:rPr lang="en-US" b="1" dirty="0" smtClean="0"/>
              <a:t>Projects:</a:t>
            </a:r>
            <a:endParaRPr lang="en-US" b="1" dirty="0" smtClean="0"/>
          </a:p>
          <a:p>
            <a:pPr marL="285750" indent="-285750">
              <a:buFont typeface="Arial" panose="020B0604020202020204" pitchFamily="34" charset="0"/>
              <a:buChar char="•"/>
            </a:pPr>
            <a:r>
              <a:rPr lang="en-US" dirty="0"/>
              <a:t>These projects aim to enhance the app's usefulness and address practical farming challenges.</a:t>
            </a:r>
            <a:endParaRPr lang="en-US" dirty="0">
              <a:solidFill>
                <a:schemeClr val="tx1"/>
              </a:solidFill>
            </a:endParaRPr>
          </a:p>
          <a:p>
            <a:endParaRPr lang="en-US" dirty="0">
              <a:solidFill>
                <a:schemeClr val="tx1"/>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9399</Words>
  <Application>WPS Presentation</Application>
  <PresentationFormat>On-screen Show (4:3)</PresentationFormat>
  <Paragraphs>213</Paragraphs>
  <Slides>15</Slides>
  <Notes>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Calibri</vt:lpstr>
      <vt:lpstr>Century Schoolbook</vt:lpstr>
      <vt:lpstr>Times New Roman</vt:lpstr>
      <vt:lpstr>Times New Roman</vt:lpstr>
      <vt:lpstr>Calibri</vt:lpstr>
      <vt:lpstr>Microsoft YaHei</vt:lpstr>
      <vt:lpstr>Arial Unicode MS</vt:lpstr>
      <vt:lpstr>Office Theme</vt:lpstr>
      <vt:lpstr>Krushaware – revolution for farmers</vt:lpstr>
      <vt:lpstr>Outline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comparison of multiple Machine Learning classifiers</dc:title>
  <dc:creator>Hp</dc:creator>
  <cp:lastModifiedBy>Shree</cp:lastModifiedBy>
  <cp:revision>1252</cp:revision>
  <dcterms:created xsi:type="dcterms:W3CDTF">2018-12-06T11:05:00Z</dcterms:created>
  <dcterms:modified xsi:type="dcterms:W3CDTF">2023-10-31T11:16:10Z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2017-02-01T05:30:00Z</vt:filetime>
  </property>
  <property fmtid="{D5CDD505-2E9C-101B-9397-08002B2CF9AE}" pid="3" name="Creator">
    <vt:lpwstr>Microsoft® Office PowerPoint® 2007</vt:lpwstr>
  </property>
  <property fmtid="{D5CDD505-2E9C-101B-9397-08002B2CF9AE}" pid="4" name="LastSaved">
    <vt:filetime>2018-12-06T05:30:00Z</vt:filetime>
  </property>
  <property fmtid="{D5CDD505-2E9C-101B-9397-08002B2CF9AE}" pid="5" name="ICV">
    <vt:lpwstr>98DC604884E04C29819DFA827A772AB3_13</vt:lpwstr>
  </property>
  <property fmtid="{D5CDD505-2E9C-101B-9397-08002B2CF9AE}" pid="6" name="KSOProductBuildVer">
    <vt:lpwstr>1033-12.2.0.13266</vt:lpwstr>
  </property>
</Properties>
</file>