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74" r:id="rId7"/>
    <p:sldId id="275" r:id="rId8"/>
    <p:sldId id="263" r:id="rId9"/>
    <p:sldId id="276" r:id="rId10"/>
    <p:sldId id="277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331952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solidFill>
                  <a:schemeClr val="accent6"/>
                </a:solidFill>
                <a:latin typeface="Arial Black" panose="020B0A04020102020204" pitchFamily="34" charset="0"/>
              </a:rPr>
              <a:t>Project</a:t>
            </a:r>
            <a:r>
              <a:rPr lang="en-US" sz="7300" b="1" u="sng" dirty="0">
                <a:solidFill>
                  <a:schemeClr val="accent6"/>
                </a:solidFill>
              </a:rPr>
              <a:t>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5400" b="1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MUSIC STORE DATABASE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7B04-625F-4F35-BA97-97084584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accent5">
                    <a:lumMod val="50000"/>
                  </a:schemeClr>
                </a:solidFill>
              </a:rPr>
              <a:t>Artist Table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4114-8470-4369-A20D-1F8D302B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-&gt;  </a:t>
            </a:r>
            <a:r>
              <a:rPr lang="en-US" sz="2800" dirty="0"/>
              <a:t>The artist table consists of all the details of each singer.</a:t>
            </a:r>
          </a:p>
          <a:p>
            <a:r>
              <a:rPr lang="en-US" sz="2800" dirty="0"/>
              <a:t>-&gt;  The band name has been added so that it could be easier to search the artist based on his group.</a:t>
            </a:r>
          </a:p>
          <a:p>
            <a:r>
              <a:rPr lang="en-US" sz="2800" dirty="0"/>
              <a:t>-&gt;  The artist table has one-to-many relation with the tracks table.</a:t>
            </a:r>
          </a:p>
          <a:p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9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37E3-B330-4CBB-9A8D-B71904D3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accent5">
                    <a:lumMod val="50000"/>
                  </a:schemeClr>
                </a:solidFill>
              </a:rPr>
              <a:t>Tracks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7E46-6D34-4C9F-AFF0-6C45F923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-&gt;  </a:t>
            </a:r>
            <a:r>
              <a:rPr lang="en-US" sz="2800" dirty="0"/>
              <a:t>The tracks table consist of each individual track that a singer has composed.</a:t>
            </a:r>
          </a:p>
          <a:p>
            <a:r>
              <a:rPr lang="en-US" sz="2800" dirty="0"/>
              <a:t>-&gt;  the various data field included I the track table are the title  ,</a:t>
            </a:r>
            <a:r>
              <a:rPr lang="en-US" sz="2800" dirty="0" err="1"/>
              <a:t>priced,uration</a:t>
            </a:r>
            <a:r>
              <a:rPr lang="en-US" sz="2800" dirty="0"/>
              <a:t> and stocks.</a:t>
            </a:r>
          </a:p>
          <a:p>
            <a:r>
              <a:rPr lang="en-US" sz="2800" dirty="0"/>
              <a:t>-&gt;  the track table is unique in its own way as it has relationship with the artist album as well as the genre table.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92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0D0-5F00-4C1D-A741-F4913D75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b="1" u="sng" dirty="0">
                <a:solidFill>
                  <a:schemeClr val="accent5">
                    <a:lumMod val="50000"/>
                  </a:schemeClr>
                </a:solidFill>
              </a:rPr>
              <a:t>Album :</a:t>
            </a:r>
            <a:br>
              <a:rPr lang="en-IN" sz="5400" b="1" u="sng" dirty="0">
                <a:solidFill>
                  <a:schemeClr val="accent5">
                    <a:lumMod val="50000"/>
                  </a:schemeClr>
                </a:solidFill>
              </a:rPr>
            </a:br>
            <a:endParaRPr lang="en-IN" sz="54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3747-A4A8-4C2D-B7FD-8697C374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-&gt;  </a:t>
            </a:r>
            <a:r>
              <a:rPr lang="en-US" sz="2800" dirty="0"/>
              <a:t>Album table consist the record of all the tracks included in a single album.</a:t>
            </a:r>
          </a:p>
          <a:p>
            <a:r>
              <a:rPr lang="en-IN" sz="2800" dirty="0"/>
              <a:t>-&gt;  </a:t>
            </a:r>
            <a:r>
              <a:rPr lang="en-US" sz="2800" dirty="0"/>
              <a:t>As each album varies in price there is a field named album price.</a:t>
            </a:r>
          </a:p>
          <a:p>
            <a:r>
              <a:rPr lang="en-IN" sz="2800" dirty="0"/>
              <a:t>-&gt;  </a:t>
            </a:r>
            <a:r>
              <a:rPr lang="en-US" sz="2800" dirty="0"/>
              <a:t>The release date helps in searching or sorting the latest albums for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52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5DAB-3B51-4C1F-B3F6-6ED6C241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b="1" u="sng" dirty="0">
                <a:solidFill>
                  <a:schemeClr val="accent5">
                    <a:lumMod val="50000"/>
                  </a:schemeClr>
                </a:solidFill>
              </a:rPr>
              <a:t>Order and Order-items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FC41-8DA0-4A29-A686-A7A006D6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-&gt;  </a:t>
            </a:r>
            <a:r>
              <a:rPr lang="en-US" sz="2800" dirty="0"/>
              <a:t>The order table contains the data of all the items that a customer has purchased.</a:t>
            </a:r>
          </a:p>
          <a:p>
            <a:r>
              <a:rPr lang="en-IN" sz="2800" dirty="0"/>
              <a:t>-&gt;  </a:t>
            </a:r>
            <a:r>
              <a:rPr lang="en-US" sz="2800" dirty="0"/>
              <a:t>It is always necessary to know the date when the order has been placed.</a:t>
            </a:r>
          </a:p>
          <a:p>
            <a:r>
              <a:rPr lang="en-IN" sz="2800" dirty="0"/>
              <a:t>-&gt;  </a:t>
            </a:r>
            <a:r>
              <a:rPr lang="en-US" sz="2800" dirty="0"/>
              <a:t>There has been a discount field which maybe applicable to few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53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5516-5507-41E1-B297-E047597C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Continue……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E912-B394-48B8-A70C-67458B4D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-&gt;  </a:t>
            </a:r>
            <a:r>
              <a:rPr lang="en-US" sz="2800" dirty="0"/>
              <a:t>The order-total consist of the final price of the order.</a:t>
            </a:r>
          </a:p>
          <a:p>
            <a:r>
              <a:rPr lang="en-IN" sz="2800" dirty="0"/>
              <a:t>-&gt;  </a:t>
            </a:r>
            <a:r>
              <a:rPr lang="en-US" sz="2800" dirty="0"/>
              <a:t>The order-items table consist of the individual quantity of each order.</a:t>
            </a:r>
          </a:p>
          <a:p>
            <a:r>
              <a:rPr lang="en-IN" sz="2800" dirty="0"/>
              <a:t>-&gt;  </a:t>
            </a:r>
            <a:r>
              <a:rPr lang="en-US" sz="2800" dirty="0"/>
              <a:t>The name of the product ordered can be easily accessed using the order-items table.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32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586-24BA-4E00-B13C-7193D7B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accent5">
                    <a:lumMod val="50000"/>
                  </a:schemeClr>
                </a:solidFill>
              </a:rPr>
              <a:t>Genre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5F392-2C5D-4234-99CE-A25E8C70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-&gt;  </a:t>
            </a:r>
            <a:r>
              <a:rPr lang="en-US" sz="2800" dirty="0"/>
              <a:t>the genre table contains all a single data field that is the genre name.</a:t>
            </a:r>
          </a:p>
          <a:p>
            <a:r>
              <a:rPr lang="en-IN" sz="2800" dirty="0"/>
              <a:t>-&gt;  </a:t>
            </a:r>
            <a:r>
              <a:rPr lang="en-US" sz="2800" dirty="0"/>
              <a:t>we have included almost every possible type of genre in our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21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088A-D3D4-46D8-9A9C-F2F8A2A7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 </a:t>
            </a:r>
            <a:r>
              <a:rPr lang="en-IN" sz="5400" b="1" u="sng" dirty="0">
                <a:solidFill>
                  <a:schemeClr val="accent5">
                    <a:lumMod val="50000"/>
                  </a:schemeClr>
                </a:solidFill>
              </a:rPr>
              <a:t>Reviewer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0066-FEBC-4497-B220-B77E1BEF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-&gt;  </a:t>
            </a:r>
            <a:r>
              <a:rPr lang="en-US" sz="2800" dirty="0"/>
              <a:t>one of the best way to find if a database is successful or not is by knowing the satisfaction of the user.</a:t>
            </a:r>
          </a:p>
          <a:p>
            <a:r>
              <a:rPr lang="en-IN" sz="2800" dirty="0"/>
              <a:t>-&gt;  </a:t>
            </a:r>
            <a:r>
              <a:rPr lang="en-US" sz="2800" dirty="0"/>
              <a:t>hence we have included the reviewer table which helps in maintaining the rating as well as the contact information email of the reviewer.</a:t>
            </a:r>
          </a:p>
          <a:p>
            <a:r>
              <a:rPr lang="en-IN" sz="2800" dirty="0"/>
              <a:t>-&gt; </a:t>
            </a:r>
            <a:r>
              <a:rPr lang="en-US" sz="2800" dirty="0"/>
              <a:t>the reviewer can give review to both the album and the tracks.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99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FC72-8F67-42A5-878F-382962B3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820350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>
                <a:solidFill>
                  <a:schemeClr val="accent5">
                    <a:lumMod val="50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85659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FD7D-8F99-43D5-9308-923DEE67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accent5">
                    <a:lumMod val="50000"/>
                  </a:schemeClr>
                </a:solidFill>
              </a:rPr>
              <a:t>Group 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05EA-24E1-43A5-9FE6-4207E86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Shivam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Sheth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Shubham Mevada</a:t>
            </a: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Premal Joshi</a:t>
            </a:r>
          </a:p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Nirav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Paneliya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7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818F-A5D2-42E1-BE42-722BA85E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704940"/>
          </a:xfrm>
        </p:spPr>
        <p:txBody>
          <a:bodyPr>
            <a:normAutofit/>
          </a:bodyPr>
          <a:lstStyle/>
          <a:p>
            <a:pPr algn="ctr"/>
            <a:r>
              <a:rPr lang="en-IN" sz="7200" b="1" u="sng" dirty="0">
                <a:solidFill>
                  <a:schemeClr val="accent5">
                    <a:lumMod val="50000"/>
                  </a:schemeClr>
                </a:solidFill>
              </a:rPr>
              <a:t>ER – Model : </a:t>
            </a:r>
          </a:p>
        </p:txBody>
      </p:sp>
    </p:spTree>
    <p:extLst>
      <p:ext uri="{BB962C8B-B14F-4D97-AF65-F5344CB8AC3E}">
        <p14:creationId xmlns:p14="http://schemas.microsoft.com/office/powerpoint/2010/main" val="72394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21149F-CD00-4DB3-9AAA-5F5481F9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1" y="97654"/>
            <a:ext cx="11336784" cy="65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F39D-0700-4B1C-8F59-653C8ABA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accent5">
                    <a:lumMod val="50000"/>
                  </a:schemeClr>
                </a:solidFill>
              </a:rPr>
              <a:t>Introduction to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3176-5B3D-4848-A74F-33D06BA1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-&gt;</a:t>
            </a:r>
            <a:r>
              <a:rPr lang="en-IN" sz="3600" dirty="0"/>
              <a:t>  </a:t>
            </a:r>
            <a:r>
              <a:rPr lang="en-IN" sz="2800" dirty="0"/>
              <a:t>This is a </a:t>
            </a:r>
            <a:r>
              <a:rPr lang="en-IN" sz="2800" u="sng" dirty="0"/>
              <a:t>“Music Store Database”.</a:t>
            </a:r>
          </a:p>
          <a:p>
            <a:r>
              <a:rPr lang="en-IN" sz="2800" dirty="0"/>
              <a:t>-&gt;  Customer can view different types of music albums of different artist and different genre.</a:t>
            </a:r>
          </a:p>
          <a:p>
            <a:r>
              <a:rPr lang="en-IN" sz="2800" dirty="0"/>
              <a:t>-&gt;  Customer can also order the same.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42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F65-CFCF-44EC-9383-BFE93BC7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6847"/>
            <a:ext cx="10058400" cy="2139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>
                <a:solidFill>
                  <a:schemeClr val="accent5">
                    <a:lumMod val="50000"/>
                  </a:schemeClr>
                </a:solidFill>
              </a:rPr>
              <a:t>Functions :</a:t>
            </a:r>
            <a:br>
              <a:rPr lang="en-IN" sz="5400" b="1" u="sng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3100" b="1" dirty="0"/>
              <a:t>-&gt; For this project we have created 3 functions :</a:t>
            </a:r>
            <a:br>
              <a:rPr lang="en-IN" sz="3100" dirty="0"/>
            </a:br>
            <a:br>
              <a:rPr lang="en-IN" sz="3100" dirty="0"/>
            </a:br>
            <a:r>
              <a:rPr lang="en-IN" sz="3100" dirty="0"/>
              <a:t>1.  To get the client id by using client’s first name.( Function name : </a:t>
            </a:r>
            <a:r>
              <a:rPr lang="en-IN" sz="3100" dirty="0" err="1"/>
              <a:t>get_client_id</a:t>
            </a:r>
            <a:r>
              <a:rPr lang="en-IN" sz="3100" dirty="0"/>
              <a:t>)</a:t>
            </a:r>
            <a:br>
              <a:rPr lang="en-IN" sz="2400" dirty="0"/>
            </a:br>
            <a:endParaRPr lang="en-IN" sz="54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7D92A-36A1-405D-9940-1B09CC93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97" y="3124940"/>
            <a:ext cx="6457950" cy="3267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CBFEF-839E-4A5D-9A09-384D40E59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22" y="3615363"/>
            <a:ext cx="4273581" cy="7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0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6658-7C3D-40B7-9167-C9DD24CA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100" b="1" dirty="0"/>
              <a:t>2. To get the stock details from particular album name.(Function name :</a:t>
            </a:r>
            <a:r>
              <a:rPr lang="en-IN" sz="3100" b="1" dirty="0" err="1"/>
              <a:t>get_album_stock</a:t>
            </a:r>
            <a:r>
              <a:rPr lang="en-IN" sz="3100" b="1" dirty="0"/>
              <a:t>)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F1102-9D93-4DD3-BAC0-98F8C6575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13" y="2375509"/>
            <a:ext cx="6257925" cy="3571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C5E13-6BA0-4BB6-9989-1A10D41B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51" y="3361346"/>
            <a:ext cx="498037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2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09DA-F013-4BDC-9F44-7724C725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100" b="1" dirty="0"/>
              <a:t>3. To get the stock details from particular track name. (Function name :</a:t>
            </a:r>
            <a:r>
              <a:rPr lang="en-IN" sz="3100" b="1" dirty="0" err="1"/>
              <a:t>get_track_stock</a:t>
            </a:r>
            <a:r>
              <a:rPr lang="en-IN" sz="3100" b="1" dirty="0"/>
              <a:t>)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0B877-3301-4FF9-833E-236998CCE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44" y="2595906"/>
            <a:ext cx="6029325" cy="3619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92784-1D90-4733-99F3-61796CA6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90" y="3705568"/>
            <a:ext cx="4991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D5E0-219E-4630-AA88-A4E668C5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accent5">
                    <a:lumMod val="50000"/>
                  </a:schemeClr>
                </a:solidFill>
              </a:rPr>
              <a:t>Client Table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9F77-FB04-4D00-BB69-562E21AA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-&gt;  Client table will consist of all the data of the customer.</a:t>
            </a:r>
          </a:p>
          <a:p>
            <a:r>
              <a:rPr lang="en-IN" sz="2800" dirty="0"/>
              <a:t>-&gt;  It has the most appropriate field required for database.</a:t>
            </a:r>
          </a:p>
          <a:p>
            <a:r>
              <a:rPr lang="en-IN" sz="2800" dirty="0"/>
              <a:t>-&gt;  </a:t>
            </a:r>
            <a:r>
              <a:rPr lang="en-US" sz="2800" dirty="0"/>
              <a:t>To maintain data redundancy and integrity we have created separate tables for city, province, country.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137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545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Bahnschrift SemiBold Condensed</vt:lpstr>
      <vt:lpstr>Century Gothic</vt:lpstr>
      <vt:lpstr>Garamond</vt:lpstr>
      <vt:lpstr>SavonVTI</vt:lpstr>
      <vt:lpstr>Project  MUSIC STORE DATABASE</vt:lpstr>
      <vt:lpstr>Group Introduction :</vt:lpstr>
      <vt:lpstr>ER – Model : </vt:lpstr>
      <vt:lpstr>PowerPoint Presentation</vt:lpstr>
      <vt:lpstr>Introduction to Project :</vt:lpstr>
      <vt:lpstr>Functions : -&gt; For this project we have created 3 functions :  1.  To get the client id by using client’s first name.( Function name : get_client_id) </vt:lpstr>
      <vt:lpstr>2. To get the stock details from particular album name.(Function name :get_album_stock) </vt:lpstr>
      <vt:lpstr>3. To get the stock details from particular track name. (Function name :get_track_stock)  </vt:lpstr>
      <vt:lpstr>Client Table :</vt:lpstr>
      <vt:lpstr>Artist Table :</vt:lpstr>
      <vt:lpstr>Tracks :</vt:lpstr>
      <vt:lpstr>Album : </vt:lpstr>
      <vt:lpstr>Order and Order-items : </vt:lpstr>
      <vt:lpstr>Continue……</vt:lpstr>
      <vt:lpstr>Genre :</vt:lpstr>
      <vt:lpstr> Reviewer :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MUSIC STORE DATABASE</dc:title>
  <dc:creator>Paresh</dc:creator>
  <cp:lastModifiedBy>Paresh</cp:lastModifiedBy>
  <cp:revision>29</cp:revision>
  <dcterms:created xsi:type="dcterms:W3CDTF">2021-08-16T06:13:05Z</dcterms:created>
  <dcterms:modified xsi:type="dcterms:W3CDTF">2021-08-16T10:49:29Z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