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10B3417-88D8-4FA2-BB21-B0A309672E4E}">
  <a:tblStyle styleId="{F10B3417-88D8-4FA2-BB21-B0A309672E4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f67b537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f67b537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f67b537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f67b537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f67b5374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f67b5374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f67b5374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f67b5374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f67b5374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f67b5374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f67b537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f67b537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f67b537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f67b537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f67b5374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67b537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sp>
        <p:nvSpPr>
          <p:cNvPr id="58" name="Google Shape;58;p1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29" name="Google Shape;29;p4"/>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2" name="Google Shape;4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3" name="Shape 43"/>
        <p:cNvGrpSpPr/>
        <p:nvPr/>
      </p:nvGrpSpPr>
      <p:grpSpPr>
        <a:xfrm>
          <a:off x="0" y="0"/>
          <a:ext cx="0" cy="0"/>
          <a:chOff x="0" y="0"/>
          <a:chExt cx="0" cy="0"/>
        </a:xfrm>
      </p:grpSpPr>
      <p:sp>
        <p:nvSpPr>
          <p:cNvPr id="44" name="Google Shape;4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7" name="Shape 47"/>
        <p:cNvGrpSpPr/>
        <p:nvPr/>
      </p:nvGrpSpPr>
      <p:grpSpPr>
        <a:xfrm>
          <a:off x="0" y="0"/>
          <a:ext cx="0" cy="0"/>
          <a:chOff x="0" y="0"/>
          <a:chExt cx="0" cy="0"/>
        </a:xfrm>
      </p:grpSpPr>
      <p:sp>
        <p:nvSpPr>
          <p:cNvPr id="48" name="Google Shape;48;p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1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1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4" name="Google Shape;54;p1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6" name="Google Shape;5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PremalSamale/Course-Recommendation-System" TargetMode="External"/><Relationship Id="rId4" Type="http://schemas.openxmlformats.org/officeDocument/2006/relationships/hyperlink" Target="https://github.com/PremalSamale/Course-Recommendation-Syste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Course Recommendation System</a:t>
            </a:r>
            <a:endParaRPr/>
          </a:p>
        </p:txBody>
      </p:sp>
      <p:sp>
        <p:nvSpPr>
          <p:cNvPr id="67" name="Google Shape;67;p13"/>
          <p:cNvSpPr txBox="1"/>
          <p:nvPr>
            <p:ph idx="1" type="subTitle"/>
          </p:nvPr>
        </p:nvSpPr>
        <p:spPr>
          <a:xfrm>
            <a:off x="2137225" y="2850053"/>
            <a:ext cx="4870500" cy="1022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2400"/>
              <a:buNone/>
            </a:pPr>
            <a:r>
              <a:rPr b="1" lang="en" sz="1400">
                <a:solidFill>
                  <a:srgbClr val="2D3B45"/>
                </a:solidFill>
                <a:latin typeface="Arial"/>
                <a:ea typeface="Arial"/>
                <a:cs typeface="Arial"/>
                <a:sym typeface="Arial"/>
              </a:rPr>
              <a:t>               CMPE 256: </a:t>
            </a:r>
            <a:r>
              <a:rPr b="1" lang="en" sz="1400">
                <a:solidFill>
                  <a:srgbClr val="2D3B45"/>
                </a:solidFill>
                <a:latin typeface="Arial"/>
                <a:ea typeface="Arial"/>
                <a:cs typeface="Arial"/>
                <a:sym typeface="Arial"/>
              </a:rPr>
              <a:t>Individual</a:t>
            </a:r>
            <a:r>
              <a:rPr b="1" lang="en" sz="1400">
                <a:solidFill>
                  <a:srgbClr val="2D3B45"/>
                </a:solidFill>
                <a:latin typeface="Arial"/>
                <a:ea typeface="Arial"/>
                <a:cs typeface="Arial"/>
                <a:sym typeface="Arial"/>
              </a:rPr>
              <a:t> Project Presentation</a:t>
            </a:r>
            <a:endParaRPr b="1" sz="1400"/>
          </a:p>
          <a:p>
            <a:pPr indent="0" lvl="0" marL="0" rtl="0" algn="ctr">
              <a:lnSpc>
                <a:spcPct val="100000"/>
              </a:lnSpc>
              <a:spcBef>
                <a:spcPts val="0"/>
              </a:spcBef>
              <a:spcAft>
                <a:spcPts val="0"/>
              </a:spcAft>
              <a:buSzPts val="2400"/>
              <a:buNone/>
            </a:pPr>
            <a:r>
              <a:rPr b="1" lang="en" sz="1400">
                <a:solidFill>
                  <a:srgbClr val="2D3B45"/>
                </a:solidFill>
                <a:latin typeface="Arial"/>
                <a:ea typeface="Arial"/>
                <a:cs typeface="Arial"/>
                <a:sym typeface="Arial"/>
              </a:rPr>
              <a:t>Advisor:</a:t>
            </a:r>
            <a:endParaRPr b="1" sz="1400">
              <a:solidFill>
                <a:srgbClr val="2D3B45"/>
              </a:solidFill>
              <a:latin typeface="Arial"/>
              <a:ea typeface="Arial"/>
              <a:cs typeface="Arial"/>
              <a:sym typeface="Arial"/>
            </a:endParaRPr>
          </a:p>
          <a:p>
            <a:pPr indent="0" lvl="0" marL="0" rtl="0" algn="ctr">
              <a:lnSpc>
                <a:spcPct val="100000"/>
              </a:lnSpc>
              <a:spcBef>
                <a:spcPts val="0"/>
              </a:spcBef>
              <a:spcAft>
                <a:spcPts val="0"/>
              </a:spcAft>
              <a:buSzPts val="2400"/>
              <a:buNone/>
            </a:pPr>
            <a:r>
              <a:rPr b="1" lang="en" sz="1400">
                <a:solidFill>
                  <a:srgbClr val="2D3B45"/>
                </a:solidFill>
                <a:latin typeface="Arial"/>
                <a:ea typeface="Arial"/>
                <a:cs typeface="Arial"/>
                <a:sym typeface="Arial"/>
              </a:rPr>
              <a:t>Professor Shih Yu Chang</a:t>
            </a:r>
            <a:endParaRPr b="1" sz="1400">
              <a:solidFill>
                <a:srgbClr val="2D3B45"/>
              </a:solidFill>
              <a:latin typeface="Arial"/>
              <a:ea typeface="Arial"/>
              <a:cs typeface="Arial"/>
              <a:sym typeface="Arial"/>
            </a:endParaRPr>
          </a:p>
          <a:p>
            <a:pPr indent="0" lvl="0" marL="0" rtl="0" algn="ctr">
              <a:lnSpc>
                <a:spcPct val="100000"/>
              </a:lnSpc>
              <a:spcBef>
                <a:spcPts val="0"/>
              </a:spcBef>
              <a:spcAft>
                <a:spcPts val="0"/>
              </a:spcAft>
              <a:buSzPts val="2400"/>
              <a:buNone/>
            </a:pPr>
            <a:r>
              <a:rPr b="1" lang="en" sz="1400">
                <a:solidFill>
                  <a:srgbClr val="2D3B45"/>
                </a:solidFill>
                <a:latin typeface="Arial"/>
                <a:ea typeface="Arial"/>
                <a:cs typeface="Arial"/>
                <a:sym typeface="Arial"/>
              </a:rPr>
              <a:t>Submission By: Premal Dattatray Samale (012566333)</a:t>
            </a:r>
            <a:endParaRPr b="1" sz="1400"/>
          </a:p>
          <a:p>
            <a:pPr indent="0" lvl="0" marL="0" rtl="0" algn="ctr">
              <a:lnSpc>
                <a:spcPct val="100000"/>
              </a:lnSpc>
              <a:spcBef>
                <a:spcPts val="0"/>
              </a:spcBef>
              <a:spcAft>
                <a:spcPts val="0"/>
              </a:spcAft>
              <a:buSzPts val="2400"/>
              <a:buNone/>
            </a:pPr>
            <a:r>
              <a:t/>
            </a:r>
            <a:endParaRPr b="1" sz="1200"/>
          </a:p>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Results</a:t>
            </a:r>
            <a:endParaRPr/>
          </a:p>
        </p:txBody>
      </p:sp>
      <p:sp>
        <p:nvSpPr>
          <p:cNvPr id="125" name="Google Shape;125;p22"/>
          <p:cNvSpPr txBox="1"/>
          <p:nvPr>
            <p:ph idx="1" type="body"/>
          </p:nvPr>
        </p:nvSpPr>
        <p:spPr>
          <a:xfrm>
            <a:off x="311700" y="1266325"/>
            <a:ext cx="8520600" cy="37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Below is the screenshot of output. System ask student to enter the roll no and then recommended course ids are displayed to students. </a:t>
            </a:r>
            <a:endParaRPr>
              <a:solidFill>
                <a:srgbClr val="000000"/>
              </a:solidFill>
            </a:endParaRPr>
          </a:p>
          <a:p>
            <a:pPr indent="0" lvl="0" marL="0" rtl="0" algn="l">
              <a:lnSpc>
                <a:spcPct val="115000"/>
              </a:lnSpc>
              <a:spcBef>
                <a:spcPts val="1600"/>
              </a:spcBef>
              <a:spcAft>
                <a:spcPts val="1600"/>
              </a:spcAft>
              <a:buSzPts val="1800"/>
              <a:buNone/>
            </a:pPr>
            <a:r>
              <a:rPr lang="en">
                <a:solidFill>
                  <a:srgbClr val="000000"/>
                </a:solidFill>
              </a:rPr>
              <a:t>Then system ask student to enter course id to get to know grade prediction. Then system evaluate grade based on similar other students’ grades.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Screenshots-Item Based Filtering</a:t>
            </a:r>
            <a:endParaRPr/>
          </a:p>
        </p:txBody>
      </p:sp>
      <p:pic>
        <p:nvPicPr>
          <p:cNvPr id="131" name="Google Shape;131;p23"/>
          <p:cNvPicPr preferRelativeResize="0"/>
          <p:nvPr/>
        </p:nvPicPr>
        <p:blipFill>
          <a:blip r:embed="rId3">
            <a:alphaModFix/>
          </a:blip>
          <a:stretch>
            <a:fillRect/>
          </a:stretch>
        </p:blipFill>
        <p:spPr>
          <a:xfrm>
            <a:off x="771900" y="1298875"/>
            <a:ext cx="7704124" cy="246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Screenshots-Item Based Filtering</a:t>
            </a:r>
            <a:endParaRPr/>
          </a:p>
        </p:txBody>
      </p:sp>
      <p:sp>
        <p:nvSpPr>
          <p:cNvPr id="137" name="Google Shape;137;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4"/>
          <p:cNvPicPr preferRelativeResize="0"/>
          <p:nvPr/>
        </p:nvPicPr>
        <p:blipFill>
          <a:blip r:embed="rId3">
            <a:alphaModFix/>
          </a:blip>
          <a:stretch>
            <a:fillRect/>
          </a:stretch>
        </p:blipFill>
        <p:spPr>
          <a:xfrm>
            <a:off x="114800" y="1314200"/>
            <a:ext cx="8914400" cy="3254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Screenshots-User Based Filtering</a:t>
            </a:r>
            <a:endParaRPr/>
          </a:p>
        </p:txBody>
      </p:sp>
      <p:pic>
        <p:nvPicPr>
          <p:cNvPr id="144" name="Google Shape;144;p25"/>
          <p:cNvPicPr preferRelativeResize="0"/>
          <p:nvPr/>
        </p:nvPicPr>
        <p:blipFill>
          <a:blip r:embed="rId3">
            <a:alphaModFix/>
          </a:blip>
          <a:stretch>
            <a:fillRect/>
          </a:stretch>
        </p:blipFill>
        <p:spPr>
          <a:xfrm>
            <a:off x="576913" y="1823675"/>
            <a:ext cx="7990174" cy="175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Screenshots-User Based Filtering</a:t>
            </a:r>
            <a:endParaRPr/>
          </a:p>
        </p:txBody>
      </p:sp>
      <p:pic>
        <p:nvPicPr>
          <p:cNvPr id="150" name="Google Shape;150;p26"/>
          <p:cNvPicPr preferRelativeResize="0"/>
          <p:nvPr/>
        </p:nvPicPr>
        <p:blipFill>
          <a:blip r:embed="rId3">
            <a:alphaModFix/>
          </a:blip>
          <a:stretch>
            <a:fillRect/>
          </a:stretch>
        </p:blipFill>
        <p:spPr>
          <a:xfrm>
            <a:off x="712525" y="1304825"/>
            <a:ext cx="7622474" cy="188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6" name="Google Shape;156;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In conclusion, course recommendation and grade prediction are performed by using user based and item based collaborative filtering to suggest courses to students. According to experimental results user-based filtering gives better results than item-based filtering. It is also observed that collaborative filtering is best to predict the grades of courses. In future few other methodologies can be combine with collaborative to improve the accuracy of results.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Below is the link of GitHub repository of project which includes code and documents.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1200">
                <a:solidFill>
                  <a:srgbClr val="000000"/>
                </a:solidFill>
                <a:latin typeface="Times New Roman"/>
                <a:ea typeface="Times New Roman"/>
                <a:cs typeface="Times New Roman"/>
                <a:sym typeface="Times New Roman"/>
              </a:rPr>
              <a:t>GitHub Repository:</a:t>
            </a:r>
            <a:r>
              <a:rPr b="1" lang="en" sz="1200">
                <a:solidFill>
                  <a:srgbClr val="000000"/>
                </a:solidFill>
                <a:uFill>
                  <a:noFill/>
                </a:uFill>
                <a:latin typeface="Times New Roman"/>
                <a:ea typeface="Times New Roman"/>
                <a:cs typeface="Times New Roman"/>
                <a:sym typeface="Times New Roman"/>
                <a:hlinkClick r:id="rId3"/>
              </a:rPr>
              <a:t> </a:t>
            </a:r>
            <a:r>
              <a:rPr b="1" lang="en" sz="1200" u="sng">
                <a:solidFill>
                  <a:srgbClr val="1155CC"/>
                </a:solidFill>
                <a:latin typeface="Times New Roman"/>
                <a:ea typeface="Times New Roman"/>
                <a:cs typeface="Times New Roman"/>
                <a:sym typeface="Times New Roman"/>
                <a:hlinkClick r:id="rId4"/>
              </a:rPr>
              <a:t>https://github.com/PremalSamale/Course-Recommendation-System</a:t>
            </a:r>
            <a:endParaRPr b="1" sz="1200" u="sng">
              <a:solidFill>
                <a:srgbClr val="1155C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References:</a:t>
            </a:r>
            <a:endParaRPr/>
          </a:p>
        </p:txBody>
      </p:sp>
      <p:sp>
        <p:nvSpPr>
          <p:cNvPr id="162" name="Google Shape;162;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rgbClr val="000000"/>
                </a:solidFill>
              </a:rPr>
              <a:t>[1] Al-Badarenah, A., &amp; Alsakran, J. (2016). An automated recommender system for course selection.</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International Journal of Advanced Computer Science and Applications, 7(3), 1166-1175.</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[2] Bozyiğit, A., Bozyiğit, F., Kilinç, D., &amp; Nasiboğlu, E. (2018, September). Collaborative Filtering based</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Course Recommender using OWA operators. In 2018 International Symposium on Computers in Education</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(SIIE) (pp. 1-5). IEEE.</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[3] Ma, H., Wang, X., Hou, J., &amp; Lu, Y. (2017, August). Course recommendation based on semantic</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similarity analysis. In 2017 3rd IEEE International Conference on Control Science and Systems</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Engineering (ICCSSE) (pp. 638-641). IEEE.</a:t>
            </a:r>
            <a:endParaRPr sz="1200">
              <a:solidFill>
                <a:srgbClr val="000000"/>
              </a:solidFill>
            </a:endParaRPr>
          </a:p>
          <a:p>
            <a:pPr indent="0" lvl="0" marL="0" rtl="0" algn="l">
              <a:lnSpc>
                <a:spcPct val="115000"/>
              </a:lnSpc>
              <a:spcBef>
                <a:spcPts val="1600"/>
              </a:spcBef>
              <a:spcAft>
                <a:spcPts val="0"/>
              </a:spcAft>
              <a:buSzPts val="1800"/>
              <a:buNone/>
            </a:pPr>
            <a:r>
              <a:t/>
            </a:r>
            <a:endParaRPr sz="6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References:</a:t>
            </a:r>
            <a:endParaRPr/>
          </a:p>
        </p:txBody>
      </p:sp>
      <p:sp>
        <p:nvSpPr>
          <p:cNvPr id="168" name="Google Shape;168;p29"/>
          <p:cNvSpPr txBox="1"/>
          <p:nvPr>
            <p:ph idx="1" type="body"/>
          </p:nvPr>
        </p:nvSpPr>
        <p:spPr>
          <a:xfrm>
            <a:off x="311700" y="1266325"/>
            <a:ext cx="8520600" cy="371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rgbClr val="000000"/>
                </a:solidFill>
              </a:rPr>
              <a:t>[4] Huang, C. Y., Chen, R. C., &amp; Chen, L. S. (2013, July). Course-recommendation system based on</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ontology. In 2013 International Conference on Machine Learning and Cybernetics (Vol. 3, pp. 1168-1173).</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IEEE.</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[5] O’Mahony, M. P., &amp; Smyth, B. (2007). A recommender system for on-line course enrolment: an initial</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study.</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[6]https://www.researchgate.net/post/Can_someone_differentiate_between_Cosine_Adjusted_cosine_and</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_Pearson_correlation_similarity_measuring_techniques</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[7] https://towardsdatascience.com/how-to-build-a-simple-recommender-system-in-python-375093c3fb7d</a:t>
            </a:r>
            <a:endParaRPr sz="1200">
              <a:solidFill>
                <a:srgbClr val="000000"/>
              </a:solidFill>
            </a:endParaRPr>
          </a:p>
          <a:p>
            <a:pPr indent="0" lvl="0" marL="0" rtl="0" algn="l">
              <a:lnSpc>
                <a:spcPct val="115000"/>
              </a:lnSpc>
              <a:spcBef>
                <a:spcPts val="1600"/>
              </a:spcBef>
              <a:spcAft>
                <a:spcPts val="1600"/>
              </a:spcAft>
              <a:buSzPts val="1800"/>
              <a:buNone/>
            </a:pPr>
            <a:r>
              <a:rPr lang="en" sz="1200">
                <a:solidFill>
                  <a:srgbClr val="000000"/>
                </a:solidFill>
              </a:rPr>
              <a:t>[8] https://brenocon.com/blog/2012/03/cosine-similarity-pearson-correlation-and-ols-coefficients/</a:t>
            </a:r>
            <a:endParaRPr sz="12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t/>
            </a:r>
            <a:endParaRPr sz="5000"/>
          </a:p>
          <a:p>
            <a:pPr indent="0" lvl="0" marL="0" rtl="0" algn="ctr">
              <a:lnSpc>
                <a:spcPct val="100000"/>
              </a:lnSpc>
              <a:spcBef>
                <a:spcPts val="0"/>
              </a:spcBef>
              <a:spcAft>
                <a:spcPts val="0"/>
              </a:spcAft>
              <a:buSzPts val="13000"/>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Background</a:t>
            </a:r>
            <a:endParaRPr/>
          </a:p>
        </p:txBody>
      </p:sp>
      <p:sp>
        <p:nvSpPr>
          <p:cNvPr id="73" name="Google Shape;73;p14"/>
          <p:cNvSpPr txBox="1"/>
          <p:nvPr>
            <p:ph idx="1" type="body"/>
          </p:nvPr>
        </p:nvSpPr>
        <p:spPr>
          <a:xfrm>
            <a:off x="237425" y="1026150"/>
            <a:ext cx="8520600" cy="378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t/>
            </a:r>
            <a:endParaRPr sz="1400">
              <a:solidFill>
                <a:srgbClr val="000000"/>
              </a:solidFill>
            </a:endParaRPr>
          </a:p>
          <a:p>
            <a:pPr indent="-317500" lvl="0" marL="457200" rtl="0" algn="l">
              <a:lnSpc>
                <a:spcPct val="115000"/>
              </a:lnSpc>
              <a:spcBef>
                <a:spcPts val="1600"/>
              </a:spcBef>
              <a:spcAft>
                <a:spcPts val="0"/>
              </a:spcAft>
              <a:buClr>
                <a:srgbClr val="000000"/>
              </a:buClr>
              <a:buSzPts val="1400"/>
              <a:buChar char="●"/>
            </a:pPr>
            <a:r>
              <a:rPr lang="en" sz="1400">
                <a:solidFill>
                  <a:srgbClr val="000000"/>
                </a:solidFill>
              </a:rPr>
              <a:t>Nowadays recommendation system is widely used in commercial and educational domain.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In commercial industry recommendation systems are used to increase the sale of items. For example, Amazon.com, Netflix etc. All these recommendation systems are also helpful for users in choosing the right product.</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In today's world of digital media, many on-line or in class training courses are available considering need of students. Many students find hard to select the right course, when they have little information about the course and lack of guidance.</a:t>
            </a:r>
            <a:endParaRPr sz="1400">
              <a:solidFill>
                <a:srgbClr val="000000"/>
              </a:solidFill>
            </a:endParaRPr>
          </a:p>
          <a:p>
            <a:pPr indent="0" lvl="0" marL="0" rtl="0" algn="l">
              <a:lnSpc>
                <a:spcPct val="115000"/>
              </a:lnSpc>
              <a:spcBef>
                <a:spcPts val="1600"/>
              </a:spcBef>
              <a:spcAft>
                <a:spcPts val="1600"/>
              </a:spcAft>
              <a:buSzPts val="1800"/>
              <a:buNone/>
            </a:pPr>
            <a:r>
              <a:t/>
            </a:r>
            <a:endParaRPr/>
          </a:p>
        </p:txBody>
      </p:sp>
      <p:pic>
        <p:nvPicPr>
          <p:cNvPr id="74" name="Google Shape;74;p14"/>
          <p:cNvPicPr preferRelativeResize="0"/>
          <p:nvPr/>
        </p:nvPicPr>
        <p:blipFill rotWithShape="1">
          <a:blip r:embed="rId3">
            <a:alphaModFix/>
          </a:blip>
          <a:srcRect b="0" l="0" r="0" t="0"/>
          <a:stretch/>
        </p:blipFill>
        <p:spPr>
          <a:xfrm>
            <a:off x="1303625" y="3371475"/>
            <a:ext cx="3532051" cy="1297675"/>
          </a:xfrm>
          <a:prstGeom prst="rect">
            <a:avLst/>
          </a:prstGeom>
          <a:noFill/>
          <a:ln>
            <a:noFill/>
          </a:ln>
        </p:spPr>
      </p:pic>
      <p:pic>
        <p:nvPicPr>
          <p:cNvPr id="75" name="Google Shape;75;p14"/>
          <p:cNvPicPr preferRelativeResize="0"/>
          <p:nvPr/>
        </p:nvPicPr>
        <p:blipFill rotWithShape="1">
          <a:blip r:embed="rId4">
            <a:alphaModFix/>
          </a:blip>
          <a:srcRect b="0" l="0" r="0" t="0"/>
          <a:stretch/>
        </p:blipFill>
        <p:spPr>
          <a:xfrm>
            <a:off x="5199675" y="3465675"/>
            <a:ext cx="2173751" cy="108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Introduction:</a:t>
            </a:r>
            <a:endParaRPr/>
          </a:p>
        </p:txBody>
      </p:sp>
      <p:sp>
        <p:nvSpPr>
          <p:cNvPr id="81" name="Google Shape;81;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In the educational industry, incorporation of effective course recommendation system in university will help students in selecting course and ultimately improving student’s success rate and reducing stress.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In this paper, solution is purposed to build intelligent course recommendation system using collaborative filtering methodology along with student’s grade predictions.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Collaborative filtering recommendation algorithm suggests courses based on student interest and major.</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Additionally, similarity between students is evaluated based on historical preferences of student,using pearson correlation.</a:t>
            </a:r>
            <a:endParaRPr sz="1400">
              <a:solidFill>
                <a:srgbClr val="000000"/>
              </a:solidFill>
            </a:endParaRPr>
          </a:p>
          <a:p>
            <a:pPr indent="0" lvl="0" marL="0" rtl="0" algn="l">
              <a:lnSpc>
                <a:spcPct val="115000"/>
              </a:lnSpc>
              <a:spcBef>
                <a:spcPts val="1600"/>
              </a:spcBef>
              <a:spcAft>
                <a:spcPts val="1600"/>
              </a:spcAft>
              <a:buSzPts val="18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Design</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6"/>
          <p:cNvPicPr preferRelativeResize="0"/>
          <p:nvPr/>
        </p:nvPicPr>
        <p:blipFill>
          <a:blip r:embed="rId3">
            <a:alphaModFix/>
          </a:blip>
          <a:stretch>
            <a:fillRect/>
          </a:stretch>
        </p:blipFill>
        <p:spPr>
          <a:xfrm>
            <a:off x="381225" y="1266325"/>
            <a:ext cx="8313825" cy="277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Methods:</a:t>
            </a:r>
            <a:endParaRPr/>
          </a:p>
        </p:txBody>
      </p:sp>
      <p:sp>
        <p:nvSpPr>
          <p:cNvPr id="94" name="Google Shape;94;p17"/>
          <p:cNvSpPr txBox="1"/>
          <p:nvPr>
            <p:ph idx="1" type="body"/>
          </p:nvPr>
        </p:nvSpPr>
        <p:spPr>
          <a:xfrm>
            <a:off x="311700" y="1006275"/>
            <a:ext cx="8631900" cy="417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There are multiple ways of implementation using collaborative filtering.</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In this paper user based  and item based collaborative filtering approach is used to recommend courses.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In user-based filtering algorithm, computed similarity between two </a:t>
            </a:r>
            <a:r>
              <a:rPr lang="en">
                <a:solidFill>
                  <a:srgbClr val="000000"/>
                </a:solidFill>
              </a:rPr>
              <a:t>students based on their earlier choices of courses. Then for suggesting new course, algorithms check into courses which user similar to target user preferred previously.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In item based filtering algorithm similarity between two courses are computed. And based on similarity score similar courses are recommended to students. </a:t>
            </a:r>
            <a:endParaRPr sz="12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For example, consider the real-life scenario where junior students take guidance of senior students of the same major to select courses</a:t>
            </a:r>
            <a:r>
              <a:rPr lang="en"/>
              <a: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37597"/>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Data Collection:</a:t>
            </a:r>
            <a:endParaRPr/>
          </a:p>
        </p:txBody>
      </p:sp>
      <p:sp>
        <p:nvSpPr>
          <p:cNvPr id="100" name="Google Shape;100;p18"/>
          <p:cNvSpPr txBox="1"/>
          <p:nvPr>
            <p:ph idx="1" type="body"/>
          </p:nvPr>
        </p:nvSpPr>
        <p:spPr>
          <a:xfrm>
            <a:off x="311700" y="1258900"/>
            <a:ext cx="8520600" cy="3755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First challenge in building intelligent course recommendation system is to collect proper data.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Due to privacy reasons students’ actual grades are not disclosed. Therefore, data is simulated to make data similar to real data.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Initially implementation is performed on 30 courses and 50 students. Data is generated and stored in excel sheet and weight for each course is given based on random function and grades between 1 to 10 range.</a:t>
            </a:r>
            <a:endParaRPr sz="1200">
              <a:solidFill>
                <a:srgbClr val="000000"/>
              </a:solidFill>
            </a:endParaRPr>
          </a:p>
        </p:txBody>
      </p:sp>
      <p:graphicFrame>
        <p:nvGraphicFramePr>
          <p:cNvPr id="101" name="Google Shape;101;p18"/>
          <p:cNvGraphicFramePr/>
          <p:nvPr/>
        </p:nvGraphicFramePr>
        <p:xfrm>
          <a:off x="714800" y="3153325"/>
          <a:ext cx="3000000" cy="3000000"/>
        </p:xfrm>
        <a:graphic>
          <a:graphicData uri="http://schemas.openxmlformats.org/drawingml/2006/table">
            <a:tbl>
              <a:tblPr>
                <a:noFill/>
                <a:tableStyleId>{F10B3417-88D8-4FA2-BB21-B0A309672E4E}</a:tableStyleId>
              </a:tblPr>
              <a:tblGrid>
                <a:gridCol w="1297200"/>
                <a:gridCol w="1965750"/>
                <a:gridCol w="2069725"/>
                <a:gridCol w="2173725"/>
              </a:tblGrid>
              <a:tr h="299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StudentIds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CourseID1(cmpe 256)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CourseID2 (cmpe 257)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CourseID3 (cmpe 255)</a:t>
                      </a:r>
                      <a:endParaRPr sz="1400" u="none" cap="none" strike="noStrike"/>
                    </a:p>
                  </a:txBody>
                  <a:tcPr marT="91425" marB="91425" marR="91425" marL="91425"/>
                </a:tc>
              </a:tr>
              <a:tr h="4413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r>
              <a:tr h="483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Experiments-User Based Filtering</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First compute the similarity between student A and other students using pearson correlation.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Then based on similarity score, select list of students who have high similarity score.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After that, compute grade of student A for course selected by student A. Predicted grade is weighted average grades of other similar students</a:t>
            </a:r>
            <a:r>
              <a:rPr lang="en"/>
              <a:t>.</a:t>
            </a:r>
            <a:endParaRPr sz="11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Experiments-Item Based Filtering</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rPr>
              <a:t>In item-based collaborative filtering, first, similarities between the 	courses are calculated.</a:t>
            </a:r>
            <a:br>
              <a:rPr lang="en">
                <a:solidFill>
                  <a:srgbClr val="000000"/>
                </a:solidFill>
              </a:rPr>
            </a:br>
            <a:r>
              <a:rPr lang="en">
                <a:solidFill>
                  <a:srgbClr val="000000"/>
                </a:solidFill>
              </a:rPr>
              <a:t>Then from the set of courses previously taken (score) by the target user, k courses most similar to the target course are selected.</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0000"/>
                </a:solidFill>
              </a:rPr>
              <a:t>For 	computing the prediction for the target course, weighted average is 	taken of the target student’s scores on the k similar courses 	earlier selected.</a:t>
            </a:r>
            <a:br>
              <a:rPr lang="en" sz="1200">
                <a:solidFill>
                  <a:srgbClr val="000000"/>
                </a:solidFill>
                <a:latin typeface="Times New Roman"/>
                <a:ea typeface="Times New Roman"/>
                <a:cs typeface="Times New Roman"/>
                <a:sym typeface="Times New Roman"/>
              </a:rPr>
            </a:br>
            <a:endParaRPr sz="12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System Evaluation</a:t>
            </a:r>
            <a:endParaRPr/>
          </a:p>
        </p:txBody>
      </p:sp>
      <p:sp>
        <p:nvSpPr>
          <p:cNvPr id="119" name="Google Shape;119;p21"/>
          <p:cNvSpPr txBox="1"/>
          <p:nvPr>
            <p:ph idx="1" type="body"/>
          </p:nvPr>
        </p:nvSpPr>
        <p:spPr>
          <a:xfrm>
            <a:off x="311700" y="1266325"/>
            <a:ext cx="8520600" cy="3625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solidFill>
                  <a:srgbClr val="000000"/>
                </a:solidFill>
              </a:rPr>
              <a:t>system evaluation can be performed by external user. User can search course and recommendation are provided to user based on user’s interest. User can provide rating to recommendation to evaluate weather provided  suggestions are satisfying or not.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