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c7aab865506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56-43FB-A9C9-CE6908F2AD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6-43FB-A9C9-CE6908F2AD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6-43FB-A9C9-CE6908F2AD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56-43FB-A9C9-CE6908F2AD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56-43FB-A9C9-CE6908F2A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16759682812751"/>
          <c:y val="0.88350756747226689"/>
          <c:w val="0.42917284460472743"/>
          <c:h val="8.973040594692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much time do you explore the e- retail store before making a purchase decision?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9-480A-8950-3AA2D10A68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69-480A-8950-3AA2D10A68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A669-480A-8950-3AA2D10A6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frequently do you abandon your shopping cart?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2-4603-B427-70461DA689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52-4603-B427-70461DA689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252-4603-B427-70461DA68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is relevent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C-4211-8858-E7C44FE77B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2C-4211-8858-E7C44FE77B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2C-4211-8858-E7C44FE77B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2C-4211-8858-E7C44FE77B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43.12</c:v>
                </c:pt>
                <c:pt idx="1">
                  <c:v>34.200000000000003</c:v>
                </c:pt>
                <c:pt idx="2">
                  <c:v>15.99</c:v>
                </c:pt>
                <c:pt idx="3">
                  <c:v>6.69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2C-4211-8858-E7C44FE77BF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The content on the website must be easy to read and understand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</c:v>
                </c:pt>
                <c:pt idx="1">
                  <c:v>80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0-4BA8-AB86-85D15C9590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080-4BA8-AB86-85D15C9590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080-4BA8-AB86-85D15C959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2342904"/>
        <c:axId val="392343688"/>
        <c:axId val="0"/>
      </c:bar3DChart>
      <c:catAx>
        <c:axId val="39234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3688"/>
        <c:crosses val="autoZero"/>
        <c:auto val="1"/>
        <c:lblAlgn val="ctr"/>
        <c:lblOffset val="100"/>
        <c:noMultiLvlLbl val="0"/>
      </c:catAx>
      <c:valAx>
        <c:axId val="3923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User friendly Interface of the website'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9-49FE-AA27-C8199453C2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9-49FE-AA27-C8199453C2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09-49FE-AA27-C8199453C2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09-49FE-AA27-C8199453C2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09-49FE-AA27-C8199453C2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Dis Agree</c:v>
                </c:pt>
                <c:pt idx="4">
                  <c:v>Indifferent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70.260000000000005</c:v>
                </c:pt>
                <c:pt idx="1">
                  <c:v>16.72</c:v>
                </c:pt>
                <c:pt idx="2">
                  <c:v>6.69</c:v>
                </c:pt>
                <c:pt idx="3">
                  <c:v>4.4000000000000004</c:v>
                </c:pt>
                <c:pt idx="4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409-49FE-AA27-C8199453C26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Convenient Payment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9-431A-A099-E695172F3D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88C9-431A-A099-E695172F3D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8C9-431A-A099-E695172F3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896760"/>
        <c:axId val="391898720"/>
      </c:barChart>
      <c:catAx>
        <c:axId val="3918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8720"/>
        <c:crosses val="autoZero"/>
        <c:auto val="1"/>
        <c:lblAlgn val="ctr"/>
        <c:lblOffset val="100"/>
        <c:noMultiLvlLbl val="0"/>
      </c:catAx>
      <c:valAx>
        <c:axId val="3918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shopping gives monetary benefit and discounts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F2-44CC-8883-B9BA4C9092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F2-44CC-8883-B9BA4C9092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F2-44CC-8883-B9BA4C9092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F2-44CC-8883-B9BA4C9092B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F2-44CC-8883-B9BA4C9092B5}"/>
              </c:ext>
            </c:extLst>
          </c:dPt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Strong disagree</c:v>
                </c:pt>
                <c:pt idx="4">
                  <c:v>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39.03</c:v>
                </c:pt>
                <c:pt idx="1">
                  <c:v>31.6</c:v>
                </c:pt>
                <c:pt idx="2">
                  <c:v>18.59</c:v>
                </c:pt>
                <c:pt idx="3">
                  <c:v>6.69</c:v>
                </c:pt>
                <c:pt idx="4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F2-44CC-8883-B9BA4C909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online is convenient and flexible</a:t>
            </a:r>
          </a:p>
        </c:rich>
      </c:tx>
      <c:layout>
        <c:manualLayout>
          <c:xMode val="edge"/>
          <c:yMode val="edge"/>
          <c:x val="0.4280624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28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7-4ADB-A236-B05DD6BF7F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</c:v>
                </c:pt>
                <c:pt idx="1">
                  <c:v>50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7-4ADB-A236-B05DD6BF7F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8A7-4ADB-A236-B05DD6BF7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604504"/>
        <c:axId val="490604112"/>
      </c:barChart>
      <c:catAx>
        <c:axId val="4906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112"/>
        <c:crosses val="autoZero"/>
        <c:auto val="1"/>
        <c:lblAlgn val="ctr"/>
        <c:lblOffset val="100"/>
        <c:noMultiLvlLbl val="0"/>
      </c:catAx>
      <c:valAx>
        <c:axId val="4906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Displaying quality Information on the website improves satisfaction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A0-4387-98D8-D043B7F7B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A0-4387-98D8-D043B7F7B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A0-4387-98D8-D043B7F7B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A0-4387-98D8-D043B7F7BC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Strong Agree</c:v>
                </c:pt>
                <c:pt idx="1">
                  <c:v>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</c:v>
                </c:pt>
                <c:pt idx="1">
                  <c:v>80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A0-4387-98D8-D043B7F7BCA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Monetary savings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19-4825-8E5C-CC3271039D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19-4825-8E5C-CC3271039D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19-4825-8E5C-CC3271039D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19-4825-8E5C-CC3271039D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</c:v>
                </c:pt>
                <c:pt idx="1">
                  <c:v>75</c:v>
                </c:pt>
                <c:pt idx="2">
                  <c:v>31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19-4825-8E5C-CC3271039D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BE-44FA-BE8A-C837EFEAFF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BE-44FA-BE8A-C837EFEAFF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BE-44FA-BE8A-C837EFEAFF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BE-44FA-BE8A-C837EFEAFF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ABE-44FA-BE8A-C837EFEAFF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BE-44FA-BE8A-C837EFEAFF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the website gives you the sense of adventure'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101</c:v>
                </c:pt>
                <c:pt idx="2">
                  <c:v>59</c:v>
                </c:pt>
                <c:pt idx="3">
                  <c:v>50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4-4AED-9204-9A14386793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A44-4AED-9204-9A14386793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A44-4AED-9204-9A1438679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04296"/>
        <c:axId val="415801160"/>
      </c:barChart>
      <c:catAx>
        <c:axId val="4158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160"/>
        <c:crosses val="autoZero"/>
        <c:auto val="1"/>
        <c:lblAlgn val="ctr"/>
        <c:lblOffset val="100"/>
        <c:noMultiLvlLbl val="0"/>
      </c:catAx>
      <c:valAx>
        <c:axId val="41580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You feel gratification shopping on your favorite e-</a:t>
            </a:r>
            <a:r>
              <a:rPr lang="en-US" b="1" i="0" dirty="0" err="1">
                <a:effectLst/>
              </a:rPr>
              <a:t>tailer</a:t>
            </a:r>
            <a:endParaRPr lang="en-US" b="1" i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</c:v>
                </c:pt>
                <c:pt idx="1">
                  <c:v>65</c:v>
                </c:pt>
                <c:pt idx="2">
                  <c:v>63</c:v>
                </c:pt>
                <c:pt idx="3">
                  <c:v>22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1-4569-B0F4-CDB5E8A093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2901-4569-B0F4-CDB5E8A093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2901-4569-B0F4-CDB5E8A09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88744"/>
        <c:axId val="418986000"/>
      </c:barChart>
      <c:catAx>
        <c:axId val="41898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6000"/>
        <c:crosses val="autoZero"/>
        <c:auto val="1"/>
        <c:lblAlgn val="ctr"/>
        <c:lblOffset val="100"/>
        <c:noMultiLvlLbl val="0"/>
      </c:catAx>
      <c:valAx>
        <c:axId val="41898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8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your preferred e-</a:t>
            </a:r>
            <a:r>
              <a:rPr lang="en-US" b="1" i="0" dirty="0" err="1">
                <a:effectLst/>
              </a:rPr>
              <a:t>tailer</a:t>
            </a:r>
            <a:r>
              <a:rPr lang="en-US" b="1" i="0" dirty="0">
                <a:effectLst/>
              </a:rPr>
              <a:t> enhances your social status</a:t>
            </a:r>
          </a:p>
        </c:rich>
      </c:tx>
      <c:layout>
        <c:manualLayout>
          <c:xMode val="edge"/>
          <c:yMode val="edge"/>
          <c:x val="0.41556249999999995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59</c:v>
                </c:pt>
                <c:pt idx="2">
                  <c:v>48</c:v>
                </c:pt>
                <c:pt idx="3">
                  <c:v>33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D0-420D-990E-1A3F440628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86D0-420D-990E-1A3F440628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86D0-420D-990E-1A3F4406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28688"/>
        <c:axId val="489227512"/>
      </c:barChart>
      <c:catAx>
        <c:axId val="4892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7512"/>
        <c:crosses val="autoZero"/>
        <c:auto val="1"/>
        <c:lblAlgn val="ctr"/>
        <c:lblOffset val="100"/>
        <c:noMultiLvlLbl val="0"/>
      </c:catAx>
      <c:valAx>
        <c:axId val="48922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Getting value for money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B1-4810-BDCA-98FA6411E6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B1-4810-BDCA-98FA6411E6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B1-4810-BDCA-98FA6411E6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B1-4810-BDCA-98FA6411E6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Agree</c:v>
                </c:pt>
                <c:pt idx="1">
                  <c:v>Strongly 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149</c:v>
                </c:pt>
                <c:pt idx="1">
                  <c:v>82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B1-4810-BDCA-98FA6411E6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F6F-44EA-9446-C57E2C6CE64B}"/>
              </c:ext>
            </c:extLst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F6F-44EA-9446-C57E2C6CE64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F6F-44EA-9446-C57E2C6CE64B}"/>
              </c:ext>
            </c:extLst>
          </c:dPt>
          <c:dPt>
            <c:idx val="3"/>
            <c:bubble3D val="0"/>
            <c:explosion val="7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F6F-44EA-9446-C57E2C6CE64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F6F-44EA-9446-C57E2C6CE64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1A61B3C0-BF0A-4495-B74A-229E02AB9EA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6F-44EA-9446-C57E2C6CE6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6F-44EA-9446-C57E2C6CE64B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Easy to use website or application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F2-4621-B546-5C25B9FF23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F2-4621-B546-5C25B9FF23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F2-4621-B546-5C25B9FF23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F2-4621-B546-5C25B9FF23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F2-4621-B546-5C25B9FF23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29.23</c:v>
                </c:pt>
                <c:pt idx="1">
                  <c:v>23.59</c:v>
                </c:pt>
                <c:pt idx="2">
                  <c:v>17.25</c:v>
                </c:pt>
                <c:pt idx="3">
                  <c:v>14.67</c:v>
                </c:pt>
                <c:pt idx="4">
                  <c:v>15.26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F2-4621-B546-5C25B9FF2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Visual appealing web-page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59-4592-95CD-B3A6A904EA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59-4592-95CD-B3A6A904EA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59-4592-95CD-B3A6A904EA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59-4592-95CD-B3A6A904EA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59-4592-95CD-B3A6A904EA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35.19</c:v>
                </c:pt>
                <c:pt idx="1">
                  <c:v>27.13</c:v>
                </c:pt>
                <c:pt idx="2">
                  <c:v>17.829999999999998</c:v>
                </c:pt>
                <c:pt idx="3">
                  <c:v>10.39</c:v>
                </c:pt>
                <c:pt idx="4">
                  <c:v>9.4600000000000009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59-4592-95CD-B3A6A904EA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Speedy order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65-4E31-9A30-094A792AEC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65-4E31-9A30-094A792AEC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65-4E31-9A30-094A792AEC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65-4E31-9A30-094A792AEC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65-4E31-9A30-094A792AEC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49.9</c:v>
                </c:pt>
                <c:pt idx="1">
                  <c:v>33.68</c:v>
                </c:pt>
                <c:pt idx="2">
                  <c:v>6.03</c:v>
                </c:pt>
                <c:pt idx="3">
                  <c:v>0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365-4E31-9A30-094A792AEC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Wild variety of</a:t>
            </a:r>
            <a:r>
              <a:rPr lang="en-US" b="1" i="0" baseline="0" dirty="0">
                <a:effectLst/>
              </a:rPr>
              <a:t> </a:t>
            </a:r>
            <a:r>
              <a:rPr lang="en-US" b="1" i="0" dirty="0">
                <a:effectLst/>
              </a:rPr>
              <a:t>product</a:t>
            </a:r>
          </a:p>
        </c:rich>
      </c:tx>
      <c:layout>
        <c:manualLayout>
          <c:xMode val="edge"/>
          <c:yMode val="edge"/>
          <c:x val="6.8571442363885793E-2"/>
          <c:y val="2.2142100621085924E-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3-4B33-8BFF-B0EEDA01D8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3-4B33-8BFF-B0EEDA01D8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C3-4B33-8BFF-B0EEDA01D8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C3-4B33-8BFF-B0EEDA01D8C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C3-4B33-8BFF-B0EEDA01D8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43.82</c:v>
                </c:pt>
                <c:pt idx="1">
                  <c:v>36.65</c:v>
                </c:pt>
                <c:pt idx="2">
                  <c:v>12.75</c:v>
                </c:pt>
                <c:pt idx="3">
                  <c:v>3.98</c:v>
                </c:pt>
                <c:pt idx="4">
                  <c:v>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C3-4B33-8BFF-B0EEDA01D8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Complete, relevant description information of 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7-4D0B-BC2C-1C12425BE5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7-4D0B-BC2C-1C12425BE5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7-4D0B-BC2C-1C12425BE5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7-4D0B-BC2C-1C12425BE5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A7-4D0B-BC2C-1C12425BE5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38.76</c:v>
                </c:pt>
                <c:pt idx="1">
                  <c:v>31.6</c:v>
                </c:pt>
                <c:pt idx="2">
                  <c:v>10.42</c:v>
                </c:pt>
                <c:pt idx="3">
                  <c:v>9.61</c:v>
                </c:pt>
                <c:pt idx="4">
                  <c:v>9.61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A7-4D0B-BC2C-1C12425BE53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9-470B-BE4E-88E6BF2E88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B8A9-470B-BE4E-88E6BF2E88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B8A9-470B-BE4E-88E6BF2E8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08166846425958"/>
          <c:y val="0.9209461833154502"/>
          <c:w val="0.1015002542709131"/>
          <c:h val="6.0892634043589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 of several payment options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AE-4F41-ACD7-B82DBCD54A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E-4F41-ACD7-B82DBCD54A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E-4F41-ACD7-B82DBCD54A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AE-4F41-ACD7-B82DBCD54A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AE-4F41-ACD7-B82DBCD54A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33.590000000000003</c:v>
                </c:pt>
                <c:pt idx="1">
                  <c:v>31.72</c:v>
                </c:pt>
                <c:pt idx="2">
                  <c:v>20.62</c:v>
                </c:pt>
                <c:pt idx="3">
                  <c:v>0</c:v>
                </c:pt>
                <c:pt idx="4">
                  <c:v>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AE-4F41-ACD7-B82DBCD54AD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Fast loading website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14-4D1D-B383-039D0E8D75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14-4D1D-B383-039D0E8D75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14-4D1D-B383-039D0E8D75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14-4D1D-B383-039D0E8D75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14-4D1D-B383-039D0E8D75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37.44</c:v>
                </c:pt>
                <c:pt idx="1">
                  <c:v>24.36</c:v>
                </c:pt>
                <c:pt idx="2">
                  <c:v>11.13</c:v>
                </c:pt>
                <c:pt idx="3">
                  <c:v>14.89</c:v>
                </c:pt>
                <c:pt idx="4">
                  <c:v>12.18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914-4D1D-B383-039D0E8D755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of the website or application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0D-49B8-B2C9-A45A04D156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0D-49B8-B2C9-A45A04D156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0D-49B8-B2C9-A45A04D156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0D-49B8-B2C9-A45A04D1560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0D-49B8-B2C9-A45A04D156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39.270000000000003</c:v>
                </c:pt>
                <c:pt idx="1">
                  <c:v>25.26</c:v>
                </c:pt>
                <c:pt idx="2">
                  <c:v>11.07</c:v>
                </c:pt>
                <c:pt idx="3">
                  <c:v>16.61</c:v>
                </c:pt>
                <c:pt idx="4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90D-49B8-B2C9-A45A04D156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Frequent disruption when moving from one page to another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B-43E3-AB97-2D0DB8EBEA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B-43E3-AB97-2D0DB8EBEA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BB-43E3-AB97-2D0DB8EBEA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BB-43E3-AB97-2D0DB8EBEA1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FBB-43E3-AB97-2D0DB8EBEA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24.45</c:v>
                </c:pt>
                <c:pt idx="1">
                  <c:v>19.440000000000001</c:v>
                </c:pt>
                <c:pt idx="2">
                  <c:v>20.69</c:v>
                </c:pt>
                <c:pt idx="3">
                  <c:v>12.23</c:v>
                </c:pt>
                <c:pt idx="4">
                  <c:v>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FBB-43E3-AB97-2D0DB8EBEA1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of customers’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24-499F-B4CC-09AFBD9A56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24-499F-B4CC-09AFBD9A56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24-499F-B4CC-09AFBD9A56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24-499F-B4CC-09AFBD9A56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24-499F-B4CC-09AFBD9A56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39.32</c:v>
                </c:pt>
                <c:pt idx="1">
                  <c:v>26.69</c:v>
                </c:pt>
                <c:pt idx="2">
                  <c:v>13.88</c:v>
                </c:pt>
                <c:pt idx="3">
                  <c:v>12.1</c:v>
                </c:pt>
                <c:pt idx="4">
                  <c:v>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24-499F-B4CC-09AFBD9A56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of customer financial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9E-4943-AE39-553707630A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E-4943-AE39-553707630A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9E-4943-AE39-553707630A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9E-4943-AE39-553707630A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9E-4943-AE39-553707630A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32.49</c:v>
                </c:pt>
                <c:pt idx="1">
                  <c:v>23.5</c:v>
                </c:pt>
                <c:pt idx="2">
                  <c:v>14.35</c:v>
                </c:pt>
                <c:pt idx="3">
                  <c:v>13.88</c:v>
                </c:pt>
                <c:pt idx="4">
                  <c:v>15.77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99E-4943-AE39-553707630A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Perceived Trustworthiness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60-4F05-86AD-CA90CA7AFE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60-4F05-86AD-CA90CA7AFE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60-4F05-86AD-CA90CA7AFE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60-4F05-86AD-CA90CA7AFE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60-4F05-86AD-CA90CA7AFE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40.83</c:v>
                </c:pt>
                <c:pt idx="1">
                  <c:v>25.72</c:v>
                </c:pt>
                <c:pt idx="2">
                  <c:v>15.83</c:v>
                </c:pt>
                <c:pt idx="3">
                  <c:v>4.32</c:v>
                </c:pt>
                <c:pt idx="4">
                  <c:v>13.31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60-4F05-86AD-CA90CA7AFE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to get logged 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0-4579-843F-C9F2411CBE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0-4579-843F-C9F2411CBE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10-4579-843F-C9F2411CBE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10-4579-843F-C9F2411CBE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710-4579-843F-C9F2411CBE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24.7</c:v>
                </c:pt>
                <c:pt idx="2">
                  <c:v>8.39</c:v>
                </c:pt>
                <c:pt idx="3">
                  <c:v>18.47</c:v>
                </c:pt>
                <c:pt idx="4">
                  <c:v>16.07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10-4579-843F-C9F2411CBE5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in displaying graphics and photos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9D-42E2-AE35-5C260648DC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9D-42E2-AE35-5C260648DC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9D-42E2-AE35-5C260648DC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9D-42E2-AE35-5C260648DC5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9D-42E2-AE35-5C260648DC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30.43</c:v>
                </c:pt>
                <c:pt idx="1">
                  <c:v>22.71</c:v>
                </c:pt>
                <c:pt idx="2">
                  <c:v>17.87</c:v>
                </c:pt>
                <c:pt idx="3">
                  <c:v>6.76</c:v>
                </c:pt>
                <c:pt idx="4">
                  <c:v>22.22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09D-42E2-AE35-5C260648DC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Late declaration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3F-4F07-85E0-1657A705C5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3F-4F07-85E0-1657A705C5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3F-4F07-85E0-1657A705C5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3F-4F07-85E0-1657A705C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3F-4F07-85E0-1657A705C5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22.76</c:v>
                </c:pt>
                <c:pt idx="1">
                  <c:v>17.48</c:v>
                </c:pt>
                <c:pt idx="2">
                  <c:v>30.49</c:v>
                </c:pt>
                <c:pt idx="3">
                  <c:v>29.27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3F-4F07-85E0-1657A705C5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Since how</a:t>
            </a:r>
            <a:r>
              <a:rPr lang="en-US" baseline="0" dirty="0"/>
              <a:t> long you are shopping online?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40748031496062E-2"/>
          <c:y val="0.17596264911647089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FC-45F3-B8A0-47C14DD698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CEFC-45F3-B8A0-47C14DD698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CEFC-45F3-B8A0-47C14DD698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page loading time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88-4C4E-8206-892573D38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88-4C4E-8206-892573D38A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88-4C4E-8206-892573D38A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88-4C4E-8206-892573D38A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88-4C4E-8206-892573D38A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19.21</c:v>
                </c:pt>
                <c:pt idx="1">
                  <c:v>17.23</c:v>
                </c:pt>
                <c:pt idx="2">
                  <c:v>19.21</c:v>
                </c:pt>
                <c:pt idx="3">
                  <c:v>26.55</c:v>
                </c:pt>
                <c:pt idx="4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88-4C4E-8206-892573D38A9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265-4544-86D1-1BA4033771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265-4544-86D1-1BA4033771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265-4544-86D1-1BA4033771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265-4544-86D1-1BA4033771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265-4544-86D1-1BA4033771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265-4544-86D1-1BA4033771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C8-4825-A02B-B4A5B79246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C8-4825-A02B-B4A5B79246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C8-4825-A02B-B4A5B79246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C8-4825-A02B-B4A5B79246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0C8-4825-A02B-B4A5B79246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0C8-4825-A02B-B4A5B79246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0C8-4825-A02B-B4A5B792467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5588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Device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C-4388-9AD8-31E78A9083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C-4388-9AD8-31E78A9083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2C-4388-9AD8-31E78A908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349-494E-AA18-EB4D98F2B9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349-494E-AA18-EB4D98F2B9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349-494E-AA18-EB4D98F2B9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349-494E-AA18-EB4D98F2B9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49-494E-AA18-EB4D98F2B9D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 through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1D-4EDC-8CEF-05AA3F4E3E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11D-4EDC-8CEF-05AA3F4E3E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11D-4EDC-8CEF-05AA3F4E3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visit, How?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9-40E5-9BDD-4CDECAB59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9-40E5-9BDD-4CDECAB59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9-40E5-9BDD-4CDECAB59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9-40E5-9BDD-4CDECAB59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19-40E5-9BDD-4CDECAB598B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4T10:08:25.0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7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D9EA54-7478-40E6-9788-C4ED52CC41A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Customer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this and Why is this required for every Organization?</a:t>
            </a:r>
          </a:p>
        </p:txBody>
      </p:sp>
    </p:spTree>
    <p:extLst>
      <p:ext uri="{BB962C8B-B14F-4D97-AF65-F5344CB8AC3E}">
        <p14:creationId xmlns:p14="http://schemas.microsoft.com/office/powerpoint/2010/main" val="2515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experience</a:t>
            </a:r>
          </a:p>
          <a:p>
            <a:endParaRPr lang="en-US" dirty="0"/>
          </a:p>
          <a:p>
            <a:r>
              <a:rPr lang="en-US" dirty="0"/>
              <a:t>Hedonic goods are multisensory and provide for experiential consumption, fun, pleasure, and excitement. It comes with good feeling.</a:t>
            </a:r>
          </a:p>
        </p:txBody>
      </p:sp>
    </p:spTree>
    <p:extLst>
      <p:ext uri="{BB962C8B-B14F-4D97-AF65-F5344CB8AC3E}">
        <p14:creationId xmlns:p14="http://schemas.microsoft.com/office/powerpoint/2010/main" val="75514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our potential customer?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52172456"/>
              </p:ext>
            </p:extLst>
          </p:nvPr>
        </p:nvGraphicFramePr>
        <p:xfrm>
          <a:off x="0" y="1152983"/>
          <a:ext cx="3421449" cy="284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85892224"/>
              </p:ext>
            </p:extLst>
          </p:nvPr>
        </p:nvGraphicFramePr>
        <p:xfrm>
          <a:off x="3120050" y="1252650"/>
          <a:ext cx="4525319" cy="3280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0259" y="5066270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Females are the</a:t>
            </a:r>
          </a:p>
          <a:p>
            <a:r>
              <a:rPr lang="en-US" dirty="0"/>
              <a:t>Potential customer</a:t>
            </a:r>
          </a:p>
          <a:p>
            <a:r>
              <a:rPr lang="en-US" dirty="0"/>
              <a:t>67.29%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1211" y="514864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– 50 Years are potential age who covers</a:t>
            </a:r>
          </a:p>
          <a:p>
            <a:r>
              <a:rPr lang="en-US" dirty="0"/>
              <a:t>85% sales</a:t>
            </a:r>
          </a:p>
        </p:txBody>
      </p:sp>
    </p:spTree>
    <p:extLst>
      <p:ext uri="{BB962C8B-B14F-4D97-AF65-F5344CB8AC3E}">
        <p14:creationId xmlns:p14="http://schemas.microsoft.com/office/powerpoint/2010/main" val="172745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e-commerce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979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2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80" y="70912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 Pattern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80959935"/>
              </p:ext>
            </p:extLst>
          </p:nvPr>
        </p:nvGraphicFramePr>
        <p:xfrm>
          <a:off x="1212980" y="1380929"/>
          <a:ext cx="4394718" cy="48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7934552"/>
              </p:ext>
            </p:extLst>
          </p:nvPr>
        </p:nvGraphicFramePr>
        <p:xfrm>
          <a:off x="6167534" y="1380929"/>
          <a:ext cx="5887618" cy="454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387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do shopping?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28041065"/>
              </p:ext>
            </p:extLst>
          </p:nvPr>
        </p:nvGraphicFramePr>
        <p:xfrm>
          <a:off x="774357" y="1342768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94226388"/>
              </p:ext>
            </p:extLst>
          </p:nvPr>
        </p:nvGraphicFramePr>
        <p:xfrm>
          <a:off x="6568753" y="1342768"/>
          <a:ext cx="4766904" cy="432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5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9530" cy="1400530"/>
          </a:xfrm>
        </p:spPr>
        <p:txBody>
          <a:bodyPr/>
          <a:lstStyle/>
          <a:p>
            <a:r>
              <a:rPr lang="en-US" sz="3600" dirty="0"/>
              <a:t>How Customer reached to online website?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84848334"/>
              </p:ext>
            </p:extLst>
          </p:nvPr>
        </p:nvGraphicFramePr>
        <p:xfrm>
          <a:off x="646112" y="1596744"/>
          <a:ext cx="430844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81705697"/>
              </p:ext>
            </p:extLst>
          </p:nvPr>
        </p:nvGraphicFramePr>
        <p:xfrm>
          <a:off x="5113177" y="1596745"/>
          <a:ext cx="6624734" cy="325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111" y="568234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are somehow know what they need so that they search on search engine like Google</a:t>
            </a:r>
          </a:p>
        </p:txBody>
      </p:sp>
    </p:spTree>
    <p:extLst>
      <p:ext uri="{BB962C8B-B14F-4D97-AF65-F5344CB8AC3E}">
        <p14:creationId xmlns:p14="http://schemas.microsoft.com/office/powerpoint/2010/main" val="428781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habit on ecommerce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8645980"/>
              </p:ext>
            </p:extLst>
          </p:nvPr>
        </p:nvGraphicFramePr>
        <p:xfrm>
          <a:off x="646111" y="1595535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35818779"/>
              </p:ext>
            </p:extLst>
          </p:nvPr>
        </p:nvGraphicFramePr>
        <p:xfrm>
          <a:off x="5262830" y="1460846"/>
          <a:ext cx="6036542" cy="312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11" y="5505061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spend more time on ecommerce websites and sometimes abandon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9729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content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19490539"/>
              </p:ext>
            </p:extLst>
          </p:nvPr>
        </p:nvGraphicFramePr>
        <p:xfrm>
          <a:off x="130628" y="1227627"/>
          <a:ext cx="4655975" cy="242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59527124"/>
              </p:ext>
            </p:extLst>
          </p:nvPr>
        </p:nvGraphicFramePr>
        <p:xfrm>
          <a:off x="5419012" y="1227627"/>
          <a:ext cx="5357845" cy="253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941686437"/>
              </p:ext>
            </p:extLst>
          </p:nvPr>
        </p:nvGraphicFramePr>
        <p:xfrm>
          <a:off x="129550" y="3760236"/>
          <a:ext cx="4973258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709580959"/>
              </p:ext>
            </p:extLst>
          </p:nvPr>
        </p:nvGraphicFramePr>
        <p:xfrm>
          <a:off x="5293048" y="3760236"/>
          <a:ext cx="5609771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40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72922931"/>
              </p:ext>
            </p:extLst>
          </p:nvPr>
        </p:nvGraphicFramePr>
        <p:xfrm>
          <a:off x="-151363" y="0"/>
          <a:ext cx="5292529" cy="31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61886013"/>
              </p:ext>
            </p:extLst>
          </p:nvPr>
        </p:nvGraphicFramePr>
        <p:xfrm>
          <a:off x="4500984" y="131839"/>
          <a:ext cx="5650723" cy="304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605206769"/>
              </p:ext>
            </p:extLst>
          </p:nvPr>
        </p:nvGraphicFramePr>
        <p:xfrm>
          <a:off x="-683208" y="3304247"/>
          <a:ext cx="6113624" cy="34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98252275"/>
              </p:ext>
            </p:extLst>
          </p:nvPr>
        </p:nvGraphicFramePr>
        <p:xfrm>
          <a:off x="4429968" y="3304247"/>
          <a:ext cx="6561494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70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31334680"/>
              </p:ext>
            </p:extLst>
          </p:nvPr>
        </p:nvGraphicFramePr>
        <p:xfrm>
          <a:off x="147216" y="1152984"/>
          <a:ext cx="5255208" cy="269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5347001"/>
              </p:ext>
            </p:extLst>
          </p:nvPr>
        </p:nvGraphicFramePr>
        <p:xfrm>
          <a:off x="5402424" y="1152983"/>
          <a:ext cx="5553788" cy="256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70676335"/>
              </p:ext>
            </p:extLst>
          </p:nvPr>
        </p:nvGraphicFramePr>
        <p:xfrm>
          <a:off x="371150" y="3909527"/>
          <a:ext cx="5031274" cy="279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04835269"/>
              </p:ext>
            </p:extLst>
          </p:nvPr>
        </p:nvGraphicFramePr>
        <p:xfrm>
          <a:off x="5572675" y="3714052"/>
          <a:ext cx="5383537" cy="279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415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Customer retention is the ability to keep customers coming back to your store or website to create repeat business and investment.</a:t>
            </a:r>
          </a:p>
          <a:p>
            <a:r>
              <a:rPr lang="en-US" dirty="0"/>
              <a:t>Keep your Customer engaged and Build Trust.</a:t>
            </a:r>
          </a:p>
          <a:p>
            <a:r>
              <a:rPr lang="en-US" dirty="0"/>
              <a:t>Customer Retention ensure customer loyalty.</a:t>
            </a:r>
          </a:p>
          <a:p>
            <a:r>
              <a:rPr lang="en-US" dirty="0"/>
              <a:t>It is the process of engaging existing customers to continue buying products or services from your business.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Other Words Customer Retention means </a:t>
            </a:r>
          </a:p>
          <a:p>
            <a:pPr lvl="2"/>
            <a:r>
              <a:rPr lang="en-US" dirty="0">
                <a:solidFill>
                  <a:srgbClr val="92D050"/>
                </a:solidFill>
                <a:latin typeface="+mn-lt"/>
              </a:rPr>
              <a:t>“to maintain existing customers”</a:t>
            </a:r>
          </a:p>
        </p:txBody>
      </p:sp>
    </p:spTree>
    <p:extLst>
      <p:ext uri="{BB962C8B-B14F-4D97-AF65-F5344CB8AC3E}">
        <p14:creationId xmlns:p14="http://schemas.microsoft.com/office/powerpoint/2010/main" val="229308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preferred: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54282244"/>
              </p:ext>
            </p:extLst>
          </p:nvPr>
        </p:nvGraphicFramePr>
        <p:xfrm>
          <a:off x="2367902" y="1152983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01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02" y="52251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Easy to use Platform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1394825"/>
              </p:ext>
            </p:extLst>
          </p:nvPr>
        </p:nvGraphicFramePr>
        <p:xfrm>
          <a:off x="0" y="803643"/>
          <a:ext cx="3396343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06647617"/>
              </p:ext>
            </p:extLst>
          </p:nvPr>
        </p:nvGraphicFramePr>
        <p:xfrm>
          <a:off x="3079836" y="803644"/>
          <a:ext cx="3834148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70097509"/>
              </p:ext>
            </p:extLst>
          </p:nvPr>
        </p:nvGraphicFramePr>
        <p:xfrm>
          <a:off x="6476179" y="803643"/>
          <a:ext cx="4310009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902" y="4357396"/>
            <a:ext cx="10362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platform is first choice where online shopping is easy with speedy order delivery</a:t>
            </a:r>
          </a:p>
          <a:p>
            <a:pPr marL="342900" indent="-342900">
              <a:buAutoNum type="arabicPeriod"/>
            </a:pPr>
            <a:r>
              <a:rPr lang="en-US" dirty="0"/>
              <a:t>Flipkart platform is second choice of customers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the 3</a:t>
            </a:r>
            <a:r>
              <a:rPr lang="en-US" baseline="30000" dirty="0"/>
              <a:t>rd</a:t>
            </a:r>
            <a:r>
              <a:rPr lang="en-US" dirty="0"/>
              <a:t> place in customers choice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is the 5</a:t>
            </a:r>
            <a:r>
              <a:rPr lang="en-US" baseline="30000" dirty="0"/>
              <a:t>th</a:t>
            </a:r>
            <a:r>
              <a:rPr lang="en-US" dirty="0"/>
              <a:t> choice</a:t>
            </a:r>
          </a:p>
        </p:txBody>
      </p:sp>
    </p:spTree>
    <p:extLst>
      <p:ext uri="{BB962C8B-B14F-4D97-AF65-F5344CB8AC3E}">
        <p14:creationId xmlns:p14="http://schemas.microsoft.com/office/powerpoint/2010/main" val="319955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3" y="41987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Product Availability: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96800711"/>
              </p:ext>
            </p:extLst>
          </p:nvPr>
        </p:nvGraphicFramePr>
        <p:xfrm>
          <a:off x="206062" y="789210"/>
          <a:ext cx="330224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84208676"/>
              </p:ext>
            </p:extLst>
          </p:nvPr>
        </p:nvGraphicFramePr>
        <p:xfrm>
          <a:off x="3321698" y="789210"/>
          <a:ext cx="392818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957242075"/>
              </p:ext>
            </p:extLst>
          </p:nvPr>
        </p:nvGraphicFramePr>
        <p:xfrm>
          <a:off x="7249886" y="789210"/>
          <a:ext cx="3191069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2473" y="4320073"/>
            <a:ext cx="8249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1. Amazon have variety of products with complete ,relevant information</a:t>
            </a:r>
          </a:p>
          <a:p>
            <a:r>
              <a:rPr lang="en-US" dirty="0"/>
              <a:t>2. Flipkart is on 2</a:t>
            </a:r>
            <a:r>
              <a:rPr lang="en-US" baseline="30000" dirty="0"/>
              <a:t>nd</a:t>
            </a:r>
            <a:r>
              <a:rPr lang="en-US" dirty="0"/>
              <a:t> choice</a:t>
            </a:r>
          </a:p>
          <a:p>
            <a:r>
              <a:rPr lang="en-US" dirty="0"/>
              <a:t>3. </a:t>
            </a:r>
            <a:r>
              <a:rPr lang="en-US" dirty="0" err="1"/>
              <a:t>Myntra</a:t>
            </a:r>
            <a:r>
              <a:rPr lang="en-US" dirty="0"/>
              <a:t> is on 3</a:t>
            </a:r>
            <a:r>
              <a:rPr lang="en-US" baseline="30000" dirty="0"/>
              <a:t>rd</a:t>
            </a:r>
            <a:r>
              <a:rPr lang="en-US" dirty="0"/>
              <a:t> Choice</a:t>
            </a:r>
          </a:p>
          <a:p>
            <a:r>
              <a:rPr lang="en-US" dirty="0"/>
              <a:t>4. </a:t>
            </a:r>
            <a:r>
              <a:rPr lang="en-US" dirty="0" err="1"/>
              <a:t>Snapdeal</a:t>
            </a:r>
            <a:r>
              <a:rPr lang="en-US" dirty="0"/>
              <a:t> secured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r>
              <a:rPr lang="en-US" dirty="0"/>
              <a:t>5. </a:t>
            </a:r>
            <a:r>
              <a:rPr lang="en-US" dirty="0" err="1"/>
              <a:t>Paytm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 in Product availability category</a:t>
            </a:r>
          </a:p>
        </p:txBody>
      </p:sp>
    </p:spTree>
    <p:extLst>
      <p:ext uri="{BB962C8B-B14F-4D97-AF65-F5344CB8AC3E}">
        <p14:creationId xmlns:p14="http://schemas.microsoft.com/office/powerpoint/2010/main" val="209301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2367" y="51318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Platform Technical performance 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5017071"/>
              </p:ext>
            </p:extLst>
          </p:nvPr>
        </p:nvGraphicFramePr>
        <p:xfrm>
          <a:off x="212531" y="882516"/>
          <a:ext cx="3678335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12035824"/>
              </p:ext>
            </p:extLst>
          </p:nvPr>
        </p:nvGraphicFramePr>
        <p:xfrm>
          <a:off x="3741576" y="882516"/>
          <a:ext cx="3088432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36789278"/>
              </p:ext>
            </p:extLst>
          </p:nvPr>
        </p:nvGraphicFramePr>
        <p:xfrm>
          <a:off x="6830009" y="882515"/>
          <a:ext cx="3601616" cy="28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7118" y="4432041"/>
            <a:ext cx="7313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is technically best platform as per customer choices</a:t>
            </a:r>
          </a:p>
          <a:p>
            <a:pPr marL="342900" indent="-342900">
              <a:buAutoNum type="arabicPeriod"/>
            </a:pPr>
            <a:r>
              <a:rPr lang="en-US" dirty="0"/>
              <a:t>Flipkart is on the 2</a:t>
            </a:r>
            <a:r>
              <a:rPr lang="en-US" baseline="30000" dirty="0"/>
              <a:t>nd</a:t>
            </a:r>
            <a:r>
              <a:rPr lang="en-US" dirty="0"/>
              <a:t> position in this category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platform stability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31362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188" y="634482"/>
            <a:ext cx="582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Privacy of Customer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05498854"/>
              </p:ext>
            </p:extLst>
          </p:nvPr>
        </p:nvGraphicFramePr>
        <p:xfrm>
          <a:off x="-75682" y="1003814"/>
          <a:ext cx="3798596" cy="296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70956788"/>
              </p:ext>
            </p:extLst>
          </p:nvPr>
        </p:nvGraphicFramePr>
        <p:xfrm>
          <a:off x="3293706" y="1003813"/>
          <a:ext cx="3704253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65044434"/>
              </p:ext>
            </p:extLst>
          </p:nvPr>
        </p:nvGraphicFramePr>
        <p:xfrm>
          <a:off x="6498054" y="1003813"/>
          <a:ext cx="3681644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7159" y="4683967"/>
            <a:ext cx="6728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again on Top position in Customer privacy</a:t>
            </a:r>
          </a:p>
          <a:p>
            <a:pPr marL="342900" indent="-342900">
              <a:buAutoNum type="arabicPeriod"/>
            </a:pPr>
            <a:r>
              <a:rPr lang="en-US" dirty="0"/>
              <a:t>Flipkart is on 2</a:t>
            </a:r>
            <a:r>
              <a:rPr lang="en-US" baseline="30000" dirty="0"/>
              <a:t>nd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customer privacy matter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the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somehow not able to gain customers trust</a:t>
            </a:r>
          </a:p>
        </p:txBody>
      </p:sp>
    </p:spTree>
    <p:extLst>
      <p:ext uri="{BB962C8B-B14F-4D97-AF65-F5344CB8AC3E}">
        <p14:creationId xmlns:p14="http://schemas.microsoft.com/office/powerpoint/2010/main" val="129562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077" y="429208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during promotion, sales period</a:t>
            </a:r>
          </a:p>
          <a:p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82593949"/>
              </p:ext>
            </p:extLst>
          </p:nvPr>
        </p:nvGraphicFramePr>
        <p:xfrm>
          <a:off x="175209" y="752374"/>
          <a:ext cx="3510384" cy="31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62609803"/>
              </p:ext>
            </p:extLst>
          </p:nvPr>
        </p:nvGraphicFramePr>
        <p:xfrm>
          <a:off x="3396343" y="752372"/>
          <a:ext cx="3610947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23152622"/>
              </p:ext>
            </p:extLst>
          </p:nvPr>
        </p:nvGraphicFramePr>
        <p:xfrm>
          <a:off x="6673461" y="752372"/>
          <a:ext cx="3748833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922296407"/>
              </p:ext>
            </p:extLst>
          </p:nvPr>
        </p:nvGraphicFramePr>
        <p:xfrm>
          <a:off x="315167" y="3918858"/>
          <a:ext cx="2847910" cy="259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45429" y="4590661"/>
            <a:ext cx="725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However, Amazon is most favorite and popular website for</a:t>
            </a:r>
          </a:p>
          <a:p>
            <a:r>
              <a:rPr lang="en-US" dirty="0"/>
              <a:t>     ecommerce but during sales period time performance is not</a:t>
            </a:r>
          </a:p>
          <a:p>
            <a:r>
              <a:rPr lang="en-US" dirty="0"/>
              <a:t>     much good.</a:t>
            </a:r>
          </a:p>
        </p:txBody>
      </p:sp>
    </p:spTree>
    <p:extLst>
      <p:ext uri="{BB962C8B-B14F-4D97-AF65-F5344CB8AC3E}">
        <p14:creationId xmlns:p14="http://schemas.microsoft.com/office/powerpoint/2010/main" val="33803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84297" cy="1282776"/>
          </a:xfrm>
        </p:spPr>
        <p:txBody>
          <a:bodyPr/>
          <a:lstStyle/>
          <a:p>
            <a:r>
              <a:rPr lang="en-US" sz="2800" b="1" dirty="0"/>
              <a:t>Which of the Indian online retailer would you recommend to a friend?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58699978"/>
              </p:ext>
            </p:extLst>
          </p:nvPr>
        </p:nvGraphicFramePr>
        <p:xfrm>
          <a:off x="3804817" y="10089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771" y="2939143"/>
            <a:ext cx="388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Clearly, Amazon is leading</a:t>
            </a:r>
          </a:p>
          <a:p>
            <a:r>
              <a:rPr lang="en-US" dirty="0"/>
              <a:t>In most of the categories to</a:t>
            </a:r>
          </a:p>
          <a:p>
            <a:r>
              <a:rPr lang="en-US" dirty="0"/>
              <a:t>Customers first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9770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870" y="733167"/>
            <a:ext cx="925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different from </a:t>
            </a:r>
            <a:r>
              <a:rPr lang="en-US" u="sng" dirty="0">
                <a:hlinkClick r:id="rId2"/>
              </a:rPr>
              <a:t>customer acquisition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lead generation</a:t>
            </a:r>
            <a:r>
              <a:rPr lang="en-US" dirty="0"/>
              <a:t> because you have already converted the customer at least 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probability of selling to an existing customer is at least </a:t>
            </a:r>
            <a:r>
              <a:rPr lang="en-US" u="sng" dirty="0">
                <a:hlinkClick r:id="rId4"/>
              </a:rPr>
              <a:t>40 percent more likely</a:t>
            </a:r>
            <a:r>
              <a:rPr lang="en-US" dirty="0"/>
              <a:t> than </a:t>
            </a:r>
            <a:r>
              <a:rPr lang="en-US" u="sng" dirty="0">
                <a:hlinkClick r:id="rId5"/>
              </a:rPr>
              <a:t>converting someone</a:t>
            </a:r>
            <a:r>
              <a:rPr lang="en-US" dirty="0"/>
              <a:t> who has never bought from you before.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153" y="2778854"/>
            <a:ext cx="3895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(CR)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92D050"/>
                </a:solidFill>
              </a:rPr>
              <a:t>Its not a tool its an Art</a:t>
            </a:r>
            <a:br>
              <a:rPr lang="en-US" sz="2400" dirty="0">
                <a:solidFill>
                  <a:srgbClr val="92D050"/>
                </a:solidFill>
              </a:rPr>
            </a:br>
            <a:br>
              <a:rPr lang="en-US" sz="2400" dirty="0">
                <a:solidFill>
                  <a:srgbClr val="92D050"/>
                </a:solidFill>
              </a:rPr>
            </a:b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27" y="2408151"/>
            <a:ext cx="6981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CR?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customer tend to buy other services from the same company</a:t>
            </a:r>
          </a:p>
          <a:p>
            <a:r>
              <a:rPr lang="en-US" dirty="0"/>
              <a:t>Retained customer are known to be less price/cost effective</a:t>
            </a:r>
          </a:p>
          <a:p>
            <a:r>
              <a:rPr lang="en-US" dirty="0"/>
              <a:t>Positive publicity -  Free Marketing 24 x7</a:t>
            </a:r>
          </a:p>
          <a:p>
            <a:r>
              <a:rPr lang="en-US" dirty="0"/>
              <a:t>The probability of selling to an existing customer is 60 – 70% </a:t>
            </a:r>
          </a:p>
          <a:p>
            <a:r>
              <a:rPr lang="en-US" dirty="0"/>
              <a:t>While the probability of selling to a new customer is 5-20%</a:t>
            </a:r>
          </a:p>
          <a:p>
            <a:r>
              <a:rPr lang="en-US" dirty="0"/>
              <a:t>Decline Migration rate</a:t>
            </a:r>
          </a:p>
        </p:txBody>
      </p:sp>
    </p:spTree>
    <p:extLst>
      <p:ext uri="{BB962C8B-B14F-4D97-AF65-F5344CB8AC3E}">
        <p14:creationId xmlns:p14="http://schemas.microsoft.com/office/powerpoint/2010/main" val="23393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Poor customer service brings 70% of customer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Always ask for feedback from customer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Listen first, understand and then talk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Bring your customers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Give priority and importance to customers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Find out what makes customer to stay or leave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Analyze customer feedback to gain valuable insights and ensure that right person hear it.</a:t>
            </a:r>
          </a:p>
        </p:txBody>
      </p:sp>
    </p:spTree>
    <p:extLst>
      <p:ext uri="{BB962C8B-B14F-4D97-AF65-F5344CB8AC3E}">
        <p14:creationId xmlns:p14="http://schemas.microsoft.com/office/powerpoint/2010/main" val="262310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Analyze customer feedback to gain some useful insights </a:t>
            </a:r>
          </a:p>
        </p:txBody>
      </p:sp>
    </p:spTree>
    <p:extLst>
      <p:ext uri="{BB962C8B-B14F-4D97-AF65-F5344CB8AC3E}">
        <p14:creationId xmlns:p14="http://schemas.microsoft.com/office/powerpoint/2010/main" val="5641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292" y="601362"/>
            <a:ext cx="652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Data we have?</a:t>
            </a:r>
          </a:p>
          <a:p>
            <a:endParaRPr lang="en-US" dirty="0"/>
          </a:p>
          <a:p>
            <a:r>
              <a:rPr lang="en-US" dirty="0"/>
              <a:t>We have customers feedback for e-Commerce websites</a:t>
            </a:r>
          </a:p>
          <a:p>
            <a:endParaRPr lang="en-US" dirty="0"/>
          </a:p>
          <a:p>
            <a:r>
              <a:rPr lang="en-US" dirty="0"/>
              <a:t>&gt; Total 269 customers reply over 70 questions each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5146" y="3682314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Exploratory Data Analysis for some useful insights</a:t>
            </a:r>
          </a:p>
        </p:txBody>
      </p:sp>
    </p:spTree>
    <p:extLst>
      <p:ext uri="{BB962C8B-B14F-4D97-AF65-F5344CB8AC3E}">
        <p14:creationId xmlns:p14="http://schemas.microsoft.com/office/powerpoint/2010/main" val="14761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6516" cy="1400530"/>
          </a:xfrm>
        </p:spPr>
        <p:txBody>
          <a:bodyPr/>
          <a:lstStyle/>
          <a:p>
            <a:r>
              <a:rPr lang="en-US" dirty="0"/>
              <a:t>Some Key points to Retain Customers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294" y="1853248"/>
            <a:ext cx="7700000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2561968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analyze our data</a:t>
            </a:r>
          </a:p>
          <a:p>
            <a:r>
              <a:rPr lang="en-US" dirty="0"/>
              <a:t>In accounts to these key</a:t>
            </a:r>
          </a:p>
          <a:p>
            <a:r>
              <a:rPr lang="en-US" dirty="0"/>
              <a:t>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795" y="4003589"/>
            <a:ext cx="351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about to 5 Companies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Flipkart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Myntra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Paytm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SNapdeal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71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890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Courier New</vt:lpstr>
      <vt:lpstr>Wingdings 3</vt:lpstr>
      <vt:lpstr>Ion</vt:lpstr>
      <vt:lpstr>Customer Retention</vt:lpstr>
      <vt:lpstr>What is Customer Retention?</vt:lpstr>
      <vt:lpstr>PowerPoint Presentation</vt:lpstr>
      <vt:lpstr>Customer Retention (CR)   Its not a tool its an Art  </vt:lpstr>
      <vt:lpstr>What are the benefits of CR?</vt:lpstr>
      <vt:lpstr>Retention Tactics</vt:lpstr>
      <vt:lpstr>Lets Analyze customer feedback to gain some useful insights </vt:lpstr>
      <vt:lpstr>PowerPoint Presentation</vt:lpstr>
      <vt:lpstr>Some Key points to Retain Customers</vt:lpstr>
      <vt:lpstr>Hedonic Values</vt:lpstr>
      <vt:lpstr>Who is our potential customer?</vt:lpstr>
      <vt:lpstr>Top 10 Cities for e-commerce</vt:lpstr>
      <vt:lpstr>PowerPoint Presentation</vt:lpstr>
      <vt:lpstr>How they do shopping?</vt:lpstr>
      <vt:lpstr>How Customer reached to online website?</vt:lpstr>
      <vt:lpstr>Customer habit on ecommerce</vt:lpstr>
      <vt:lpstr>Website content</vt:lpstr>
      <vt:lpstr>PowerPoint Presentation</vt:lpstr>
      <vt:lpstr>Hedonic Values</vt:lpstr>
      <vt:lpstr>Online retailer preferred: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Indian online retailer would you recommend to a friend?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Microsoft account</dc:creator>
  <cp:lastModifiedBy>PL T</cp:lastModifiedBy>
  <cp:revision>40</cp:revision>
  <dcterms:created xsi:type="dcterms:W3CDTF">2022-04-14T04:20:03Z</dcterms:created>
  <dcterms:modified xsi:type="dcterms:W3CDTF">2024-05-30T11:04:41Z</dcterms:modified>
</cp:coreProperties>
</file>