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  <p:sldMasterId id="2147483708" r:id="rId4"/>
    <p:sldMasterId id="2147483709" r:id="rId5"/>
    <p:sldMasterId id="2147483710" r:id="rId6"/>
    <p:sldMasterId id="214748371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y="5143500" cx="9144000"/>
  <p:notesSz cx="6858000" cy="9144000"/>
  <p:embeddedFontLst>
    <p:embeddedFont>
      <p:font typeface="Playfair Displ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Gloria Hallelujah"/>
      <p:regular r:id="rId56"/>
    </p:embeddedFon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PlayfairDisplay-regular.fntdata"/><Relationship Id="rId47" Type="http://schemas.openxmlformats.org/officeDocument/2006/relationships/slide" Target="slides/slide39.xml"/><Relationship Id="rId49" Type="http://schemas.openxmlformats.org/officeDocument/2006/relationships/font" Target="fonts/PlayfairDisplay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PlayfairDisplay-boldItalic.fntdata"/><Relationship Id="rId50" Type="http://schemas.openxmlformats.org/officeDocument/2006/relationships/font" Target="fonts/PlayfairDispl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3.xml"/><Relationship Id="rId55" Type="http://schemas.openxmlformats.org/officeDocument/2006/relationships/font" Target="fonts/Lato-boldItalic.fntdata"/><Relationship Id="rId10" Type="http://schemas.openxmlformats.org/officeDocument/2006/relationships/slide" Target="slides/slide2.xml"/><Relationship Id="rId54" Type="http://schemas.openxmlformats.org/officeDocument/2006/relationships/font" Target="fonts/Lato-italic.fntdata"/><Relationship Id="rId13" Type="http://schemas.openxmlformats.org/officeDocument/2006/relationships/slide" Target="slides/slide5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4.xml"/><Relationship Id="rId56" Type="http://schemas.openxmlformats.org/officeDocument/2006/relationships/font" Target="fonts/GloriaHallelujah-regular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wist_(dance)" TargetMode="External"/><Relationship Id="rId3" Type="http://schemas.openxmlformats.org/officeDocument/2006/relationships/hyperlink" Target="https://en.wikipedia.org/wiki/Logit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CLR9ix_6qdM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-bcf.usc.edu/~gareth/ISL/ISLR%20First%20Printing.pdf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1f775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1f775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fbea957e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fbea957e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say “Category Value”, we mean non-numerical value (real integer or category)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(e.g. 1,2,3 or “Cat”, “Dog”, “Dog”)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We do not use the x_i or y_i notation, but rather use term “some” value.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fbea957e_1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fbea957e_1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College Admission is target (column) “admit”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fbea957e_1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fbea957e_1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fbea957e_1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fbea957e_1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fbea957e_1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fbea957e_1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all do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Twist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Logit </a:t>
            </a:r>
            <a:r>
              <a:rPr lang="en"/>
              <a:t>Function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fbea957e_1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cfbea957e_1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p=0.40, odds ratio(.40)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odds ratio(4/10) = (4/10) / (1- (4/10)) = (4/10) / (10/10-4/10)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(4/10) / (6/10) = 4/6 = ⅔ = .66...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fbea957e_1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fbea957e_1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fbea957e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fbea957e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fbea957e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fbea957e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Logarithm of fractions examples Video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fbea957e_1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fbea957e_1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74440e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74440e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e968acd8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e968acd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fbea957e_1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fbea957e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i="1"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Statistical Learning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e968acd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e968acd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fbea957e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fbea957e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e968acd8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e968acd8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e968acd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e968acd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e968acd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e968acd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fbea957e_1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fbea957e_1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fbea957e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fbea957e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fbea957e_1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fbea957e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fbea957e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fbea957e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fbea957e_1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cfbea957e_1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cfbea957e_1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cfbea957e_1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cfbea957e_1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cfbea957e_1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cfbea957e_1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cfbea957e_1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cfbea957e_1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cfbea957e_1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fbea957e_1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fbea957e_1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cfbea957e_1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cfbea957e_1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fbea957e_1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cfbea957e_1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fbea957e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fbea957e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74440e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74440e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fbea95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fbea95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fbea957e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fbea957e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R^2 := R-Squared Statistical Measure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Adjusted R^2 := Corrective R^2 Statistical Measure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 := Mean Squared Error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9b3698f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9b3698f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fbea957e_1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fbea957e_1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e968acd8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e968acd8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fbea957e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fbea957e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3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6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0" name="Google Shape;17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0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9" name="Google Shape;179;p4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4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47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8" name="Google Shape;208;p4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9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49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3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5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33" name="Google Shape;23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" name="Google Shape;237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1" name="Google Shape;24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6" name="Google Shape;24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58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6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48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9" name="Google Shape;26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6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4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5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nquiries@deltanalytics.org" TargetMode="External"/><Relationship Id="rId4" Type="http://schemas.openxmlformats.org/officeDocument/2006/relationships/hyperlink" Target="http://www.deltanalytics.org/ml-for-good.html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tudents.brown.edu/seeing-theory/regression/index.html#first" TargetMode="External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hyperlink" Target="http://cfss.uchicago.edu/persp004_logistic_regression.html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archive.ics.uci.edu/ml/machine-learning-databases/voting-records/house-votes-84.names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hyperlink" Target="http://blog.yhat.com/posts/roc-curves.html" TargetMode="External"/><Relationship Id="rId5" Type="http://schemas.openxmlformats.org/officeDocument/2006/relationships/image" Target="../media/image50.png"/><Relationship Id="rId6" Type="http://schemas.openxmlformats.org/officeDocument/2006/relationships/image" Target="../media/image47.png"/><Relationship Id="rId7" Type="http://schemas.openxmlformats.org/officeDocument/2006/relationships/image" Target="../media/image52.png"/><Relationship Id="rId8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cfss.uchicago.edu/persp004_logistic_regression.html" TargetMode="External"/><Relationship Id="rId4" Type="http://schemas.openxmlformats.org/officeDocument/2006/relationships/hyperlink" Target="http://www.dataschool.io/simple-guide-to-confusion-matrix-terminology/" TargetMode="External"/><Relationship Id="rId5" Type="http://schemas.openxmlformats.org/officeDocument/2006/relationships/hyperlink" Target="http://nbviewer.jupyter.org/github/rasbt/python-machine-learning-book/blob/master/code/bonus/logistic_regression.ipynb" TargetMode="External"/><Relationship Id="rId6" Type="http://schemas.openxmlformats.org/officeDocument/2006/relationships/hyperlink" Target="http://scikit-learn.org/stable/modules/grid_search.html" TargetMode="External"/><Relationship Id="rId7" Type="http://schemas.openxmlformats.org/officeDocument/2006/relationships/hyperlink" Target="http://scikit-learn.org/stable/modules/generated/sklearn.linear_model.LogisticRegression.html#sklearn.linear_model.LogisticRegress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deltanalytic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dimacs.rutgers.edu/Workshops/DataMiningTutorial/slides/schapire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eeplearningbook.org/contents/m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/>
          <p:nvPr>
            <p:ph idx="1" type="body"/>
          </p:nvPr>
        </p:nvSpPr>
        <p:spPr>
          <a:xfrm>
            <a:off x="311700" y="115012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A linear regression with variable(s) matrix  </a:t>
            </a:r>
            <a:r>
              <a:rPr b="1" i="1" lang="en" sz="2000">
                <a:highlight>
                  <a:srgbClr val="FFFFFF"/>
                </a:highlight>
              </a:rPr>
              <a:t>X</a:t>
            </a:r>
            <a:r>
              <a:rPr lang="en" sz="2000">
                <a:highlight>
                  <a:srgbClr val="FFFFFF"/>
                </a:highlight>
              </a:rPr>
              <a:t> predicting target  </a:t>
            </a:r>
            <a:r>
              <a:rPr b="1" i="1" lang="en" sz="2000">
                <a:highlight>
                  <a:srgbClr val="FFFFFF"/>
                </a:highlight>
              </a:rPr>
              <a:t>y</a:t>
            </a:r>
            <a:r>
              <a:rPr lang="en" sz="2000">
                <a:highlight>
                  <a:srgbClr val="FFFFFF"/>
                </a:highlight>
              </a:rPr>
              <a:t> is formulated as:</a:t>
            </a:r>
            <a:endParaRPr sz="20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54" name="Google Shape;3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50" y="2132613"/>
            <a:ext cx="2630500" cy="45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640000" dist="19050">
              <a:srgbClr val="93C47D">
                <a:alpha val="50000"/>
              </a:srgbClr>
            </a:outerShdw>
          </a:effectLst>
        </p:spPr>
      </p:pic>
      <p:sp>
        <p:nvSpPr>
          <p:cNvPr id="355" name="Google Shape;355;p74"/>
          <p:cNvSpPr txBox="1"/>
          <p:nvPr/>
        </p:nvSpPr>
        <p:spPr>
          <a:xfrm>
            <a:off x="6441225" y="2031238"/>
            <a:ext cx="2580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SUM ( predictors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thru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p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(columns) of the matrix 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 )</a:t>
            </a:r>
            <a:endParaRPr b="1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Beta (j), coefficient for the predictor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r>
              <a:rPr b="1" baseline="-25000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, the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baseline="30000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column in variable matrix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4"/>
          <p:cNvSpPr/>
          <p:nvPr/>
        </p:nvSpPr>
        <p:spPr>
          <a:xfrm>
            <a:off x="5201000" y="2449512"/>
            <a:ext cx="1167913" cy="292464"/>
          </a:xfrm>
          <a:custGeom>
            <a:rect b="b" l="l" r="r" t="t"/>
            <a:pathLst>
              <a:path extrusionOk="0" h="23739" w="120621">
                <a:moveTo>
                  <a:pt x="120621" y="0"/>
                </a:moveTo>
                <a:cubicBezTo>
                  <a:pt x="109856" y="3921"/>
                  <a:pt x="76137" y="21814"/>
                  <a:pt x="56033" y="23525"/>
                </a:cubicBezTo>
                <a:cubicBezTo>
                  <a:pt x="35930" y="25236"/>
                  <a:pt x="9339" y="12476"/>
                  <a:pt x="0" y="1026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57" name="Google Shape;357;p74"/>
          <p:cNvCxnSpPr/>
          <p:nvPr/>
        </p:nvCxnSpPr>
        <p:spPr>
          <a:xfrm>
            <a:off x="4678650" y="2599837"/>
            <a:ext cx="2700" cy="19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74"/>
          <p:cNvSpPr/>
          <p:nvPr/>
        </p:nvSpPr>
        <p:spPr>
          <a:xfrm>
            <a:off x="2141800" y="2585707"/>
            <a:ext cx="1679647" cy="292464"/>
          </a:xfrm>
          <a:custGeom>
            <a:rect b="b" l="l" r="r" t="t"/>
            <a:pathLst>
              <a:path extrusionOk="0" h="23739" w="120621">
                <a:moveTo>
                  <a:pt x="120621" y="0"/>
                </a:moveTo>
                <a:cubicBezTo>
                  <a:pt x="109856" y="3921"/>
                  <a:pt x="76137" y="21814"/>
                  <a:pt x="56033" y="23525"/>
                </a:cubicBezTo>
                <a:cubicBezTo>
                  <a:pt x="35930" y="25236"/>
                  <a:pt x="9339" y="12476"/>
                  <a:pt x="0" y="1026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74"/>
          <p:cNvSpPr txBox="1"/>
          <p:nvPr/>
        </p:nvSpPr>
        <p:spPr>
          <a:xfrm>
            <a:off x="3821450" y="2806263"/>
            <a:ext cx="1944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Beta (zero)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intercept 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4"/>
          <p:cNvSpPr txBox="1"/>
          <p:nvPr/>
        </p:nvSpPr>
        <p:spPr>
          <a:xfrm>
            <a:off x="311775" y="3341225"/>
            <a:ext cx="8520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linear regression, it is difficult to assign some observation value x to some category value y.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 college admissions using GRE, GPA, and college prestige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■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would our output category value “College Admissions” be?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74"/>
          <p:cNvSpPr txBox="1"/>
          <p:nvPr/>
        </p:nvSpPr>
        <p:spPr>
          <a:xfrm>
            <a:off x="984238" y="2230963"/>
            <a:ext cx="2475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Expected value (mean) of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y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given variable matrix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endParaRPr sz="24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4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74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" type="body"/>
          </p:nvPr>
        </p:nvSpPr>
        <p:spPr>
          <a:xfrm>
            <a:off x="118825" y="105367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69" name="Google Shape;3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26" y="2812825"/>
            <a:ext cx="2657817" cy="13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550" y="1567188"/>
            <a:ext cx="4014876" cy="27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5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75"/>
          <p:cNvSpPr txBox="1"/>
          <p:nvPr>
            <p:ph idx="1" type="body"/>
          </p:nvPr>
        </p:nvSpPr>
        <p:spPr>
          <a:xfrm>
            <a:off x="880138" y="4424800"/>
            <a:ext cx="2941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</a:t>
            </a:r>
            <a:r>
              <a:rPr lang="en" sz="14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ouston we have a problema!!</a:t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374" name="Google Shape;374;p75"/>
          <p:cNvCxnSpPr/>
          <p:nvPr/>
        </p:nvCxnSpPr>
        <p:spPr>
          <a:xfrm flipH="1" rot="10800000">
            <a:off x="3343300" y="3543650"/>
            <a:ext cx="1679700" cy="9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350" y="4201925"/>
            <a:ext cx="1074575" cy="8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5"/>
          <p:cNvSpPr txBox="1"/>
          <p:nvPr/>
        </p:nvSpPr>
        <p:spPr>
          <a:xfrm>
            <a:off x="4193040" y="156650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Predicting College admission from gpa, gre and school prestige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377" name="Google Shape;377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0839" y="1534075"/>
            <a:ext cx="1081449" cy="7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050" y="1378500"/>
            <a:ext cx="988500" cy="9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2596" y="1111725"/>
            <a:ext cx="793804" cy="73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75"/>
          <p:cNvCxnSpPr/>
          <p:nvPr/>
        </p:nvCxnSpPr>
        <p:spPr>
          <a:xfrm>
            <a:off x="1462575" y="1949300"/>
            <a:ext cx="594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75"/>
          <p:cNvCxnSpPr/>
          <p:nvPr/>
        </p:nvCxnSpPr>
        <p:spPr>
          <a:xfrm flipH="1" rot="10800000">
            <a:off x="3305650" y="1724400"/>
            <a:ext cx="361800" cy="1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75"/>
          <p:cNvCxnSpPr/>
          <p:nvPr/>
        </p:nvCxnSpPr>
        <p:spPr>
          <a:xfrm>
            <a:off x="3305638" y="2021925"/>
            <a:ext cx="359100" cy="1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7200" y="2041416"/>
            <a:ext cx="594900" cy="51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6"/>
          <p:cNvSpPr txBox="1"/>
          <p:nvPr>
            <p:ph idx="1" type="body"/>
          </p:nvPr>
        </p:nvSpPr>
        <p:spPr>
          <a:xfrm>
            <a:off x="311700" y="1166100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 basic “binary” classification problem </a:t>
            </a:r>
            <a:endParaRPr i="1" sz="14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1 = admitted and 0 = rejected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in mind that the logistic regression is still solving for an expected value. In the binary classification case this expected value is the probability of one class: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regression syntax we would have: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89" name="Google Shape;389;p76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76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75" y="3295867"/>
            <a:ext cx="1968700" cy="32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825" y="4272275"/>
            <a:ext cx="2318400" cy="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Framing the idea in classification terms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394" name="Google Shape;39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850" y="687750"/>
            <a:ext cx="1101025" cy="9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6"/>
          <p:cNvSpPr/>
          <p:nvPr/>
        </p:nvSpPr>
        <p:spPr>
          <a:xfrm>
            <a:off x="311700" y="4178651"/>
            <a:ext cx="3296268" cy="75540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440275" y="1214300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a problem with this new equation: we want to estimate a probability instead of a real number. </a:t>
            </a:r>
            <a:endParaRPr/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We need y to fall in the range [-infinity, infinity] for the regression to be valid!</a:t>
            </a:r>
            <a:endParaRPr i="1" sz="1800"/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Here is where the logit “link function” comes to our rescue!!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01" name="Google Shape;401;p77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77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3" name="Google Shape;40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25" y="2394577"/>
            <a:ext cx="2615675" cy="67727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7"/>
          <p:cNvSpPr txBox="1"/>
          <p:nvPr/>
        </p:nvSpPr>
        <p:spPr>
          <a:xfrm>
            <a:off x="1052725" y="2694550"/>
            <a:ext cx="3520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</a:t>
            </a:r>
            <a:r>
              <a:rPr b="1" lang="en" sz="10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to fall in the range [ -infinity, infinity ]</a:t>
            </a:r>
            <a:endParaRPr sz="1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05" name="Google Shape;40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891" y="3147000"/>
            <a:ext cx="879809" cy="76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77"/>
          <p:cNvCxnSpPr/>
          <p:nvPr/>
        </p:nvCxnSpPr>
        <p:spPr>
          <a:xfrm flipH="1" rot="10800000">
            <a:off x="2266375" y="2694450"/>
            <a:ext cx="546600" cy="2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77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Estimate the probability instead of a real number!!!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08" name="Google Shape;40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550" y="3814625"/>
            <a:ext cx="1059325" cy="1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8"/>
          <p:cNvSpPr txBox="1"/>
          <p:nvPr>
            <p:ph idx="1" type="body"/>
          </p:nvPr>
        </p:nvSpPr>
        <p:spPr>
          <a:xfrm>
            <a:off x="311700" y="1262389"/>
            <a:ext cx="8520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Logistic regression is a twist on regression for categorical/class target variables, where instead of solving for the </a:t>
            </a:r>
            <a:r>
              <a:rPr i="1" lang="en" sz="2000">
                <a:solidFill>
                  <a:srgbClr val="5E696C"/>
                </a:solidFill>
              </a:rPr>
              <a:t>mean</a:t>
            </a:r>
            <a:r>
              <a:rPr lang="en" sz="2000">
                <a:solidFill>
                  <a:srgbClr val="5E696C"/>
                </a:solidFill>
              </a:rPr>
              <a:t> of </a:t>
            </a:r>
            <a:r>
              <a:rPr b="1" i="1" lang="en" sz="2000">
                <a:solidFill>
                  <a:srgbClr val="5E696C"/>
                </a:solidFill>
              </a:rPr>
              <a:t>y</a:t>
            </a:r>
            <a:r>
              <a:rPr lang="en" sz="2000">
                <a:solidFill>
                  <a:srgbClr val="5E696C"/>
                </a:solidFill>
              </a:rPr>
              <a:t>, logistic regression solves for the </a:t>
            </a:r>
            <a:r>
              <a:rPr b="1" i="1" lang="en" sz="2000">
                <a:solidFill>
                  <a:srgbClr val="5E696C"/>
                </a:solidFill>
              </a:rPr>
              <a:t>probability of class membership of y</a:t>
            </a:r>
            <a:r>
              <a:rPr lang="en" sz="2000">
                <a:solidFill>
                  <a:srgbClr val="5E696C"/>
                </a:solidFill>
              </a:rPr>
              <a:t>.</a:t>
            </a:r>
            <a:endParaRPr sz="2000" u="sng">
              <a:solidFill>
                <a:srgbClr val="5E696C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How does it do this? It uses a </a:t>
            </a:r>
            <a:r>
              <a:rPr b="1" lang="en" sz="2000">
                <a:solidFill>
                  <a:srgbClr val="5E696C"/>
                </a:solidFill>
              </a:rPr>
              <a:t>link function</a:t>
            </a:r>
            <a:r>
              <a:rPr lang="en" sz="2000">
                <a:solidFill>
                  <a:srgbClr val="5E696C"/>
                </a:solidFill>
              </a:rPr>
              <a:t> to describe a linear relationship between the probability and our independent variables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4" name="Google Shape;414;p78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78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6" name="Google Shape;41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76" y="4210814"/>
            <a:ext cx="2796550" cy="4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8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Probability of class membership….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18" name="Google Shape;41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025" y="394575"/>
            <a:ext cx="871850" cy="6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825" y="4117802"/>
            <a:ext cx="714900" cy="6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78"/>
          <p:cNvSpPr txBox="1"/>
          <p:nvPr/>
        </p:nvSpPr>
        <p:spPr>
          <a:xfrm>
            <a:off x="2491250" y="3357975"/>
            <a:ext cx="4647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link function is a function of the expected value of the target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9"/>
          <p:cNvSpPr txBox="1"/>
          <p:nvPr>
            <p:ph idx="1" type="body"/>
          </p:nvPr>
        </p:nvSpPr>
        <p:spPr>
          <a:xfrm>
            <a:off x="440275" y="1202100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What is our link function in the case of logistic regression?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Our link function will use something called the </a:t>
            </a:r>
            <a:r>
              <a:rPr b="1" lang="en" sz="2000"/>
              <a:t>odds ratio</a:t>
            </a:r>
            <a:endParaRPr sz="2000"/>
          </a:p>
        </p:txBody>
      </p:sp>
      <p:sp>
        <p:nvSpPr>
          <p:cNvPr id="426" name="Google Shape;426;p79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79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825" y="3240000"/>
            <a:ext cx="2412450" cy="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100" y="2998875"/>
            <a:ext cx="2655225" cy="115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79"/>
          <p:cNvCxnSpPr>
            <a:stCxn id="428" idx="3"/>
          </p:cNvCxnSpPr>
          <p:nvPr/>
        </p:nvCxnSpPr>
        <p:spPr>
          <a:xfrm flipH="1" rot="10800000">
            <a:off x="5178275" y="3561587"/>
            <a:ext cx="4005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79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32" name="Google Shape;432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675" y="302000"/>
            <a:ext cx="900100" cy="9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9"/>
          <p:cNvSpPr txBox="1"/>
          <p:nvPr/>
        </p:nvSpPr>
        <p:spPr>
          <a:xfrm>
            <a:off x="538650" y="2434425"/>
            <a:ext cx="5574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The odds ratio of a probability p is a measure of how many times more likely it is than the inverse case.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79"/>
          <p:cNvSpPr/>
          <p:nvPr/>
        </p:nvSpPr>
        <p:spPr>
          <a:xfrm>
            <a:off x="311700" y="4178651"/>
            <a:ext cx="3296268" cy="75540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0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80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80"/>
          <p:cNvSpPr txBox="1"/>
          <p:nvPr/>
        </p:nvSpPr>
        <p:spPr>
          <a:xfrm>
            <a:off x="231288" y="2299500"/>
            <a:ext cx="37389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Probabilities of admittance by college prestige</a:t>
            </a:r>
            <a:endParaRPr b="1" i="1"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25" y="2807350"/>
            <a:ext cx="3208424" cy="2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5" y="1380525"/>
            <a:ext cx="2028800" cy="1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80"/>
          <p:cNvSpPr txBox="1"/>
          <p:nvPr/>
        </p:nvSpPr>
        <p:spPr>
          <a:xfrm>
            <a:off x="2638675" y="842975"/>
            <a:ext cx="2898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redicting college admission</a:t>
            </a: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45" name="Google Shape;44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650" y="3020350"/>
            <a:ext cx="3580300" cy="19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0"/>
          <p:cNvSpPr txBox="1"/>
          <p:nvPr/>
        </p:nvSpPr>
        <p:spPr>
          <a:xfrm>
            <a:off x="4456700" y="2403525"/>
            <a:ext cx="370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Odds ratios of admittance by college prestige</a:t>
            </a:r>
            <a:endParaRPr b="1" i="1"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80"/>
          <p:cNvCxnSpPr>
            <a:stCxn id="443" idx="1"/>
            <a:endCxn id="441" idx="0"/>
          </p:cNvCxnSpPr>
          <p:nvPr/>
        </p:nvCxnSpPr>
        <p:spPr>
          <a:xfrm flipH="1">
            <a:off x="2100875" y="1892025"/>
            <a:ext cx="917400" cy="40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80"/>
          <p:cNvCxnSpPr/>
          <p:nvPr/>
        </p:nvCxnSpPr>
        <p:spPr>
          <a:xfrm>
            <a:off x="3938025" y="3910475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9" name="Google Shape;449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321" y="507175"/>
            <a:ext cx="793804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0"/>
          <p:cNvSpPr txBox="1"/>
          <p:nvPr/>
        </p:nvSpPr>
        <p:spPr>
          <a:xfrm>
            <a:off x="4321190" y="11797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 our example...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"/>
          <p:cNvSpPr txBox="1"/>
          <p:nvPr>
            <p:ph idx="1" type="body"/>
          </p:nvPr>
        </p:nvSpPr>
        <p:spPr>
          <a:xfrm>
            <a:off x="311700" y="92493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If we put the odds ratio in place of the probability in the regression equation,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t</a:t>
            </a:r>
            <a:r>
              <a:rPr b="1" i="1" lang="en" sz="2000">
                <a:solidFill>
                  <a:srgbClr val="5E696C"/>
                </a:solidFill>
                <a:highlight>
                  <a:srgbClr val="FFFFFF"/>
                </a:highlight>
              </a:rPr>
              <a:t>he range of odds ratio</a:t>
            </a: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, our predicted value, is now restricted to be in the range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[0, infinity]</a:t>
            </a: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And </a:t>
            </a:r>
            <a:r>
              <a:rPr lang="en" sz="2000"/>
              <a:t>graphically will look like this:</a:t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56" name="Google Shape;456;p81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81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8" name="Google Shape;45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76" y="2198151"/>
            <a:ext cx="2833550" cy="4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225" y="3114525"/>
            <a:ext cx="3578625" cy="18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1"/>
          <p:cNvSpPr txBox="1"/>
          <p:nvPr/>
        </p:nvSpPr>
        <p:spPr>
          <a:xfrm>
            <a:off x="6421350" y="4151550"/>
            <a:ext cx="263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….. hmm something is missing ….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813" y="3669400"/>
            <a:ext cx="684937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81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63" name="Google Shape;463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1500" y="2643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 txBox="1"/>
          <p:nvPr>
            <p:ph idx="1" type="body"/>
          </p:nvPr>
        </p:nvSpPr>
        <p:spPr>
          <a:xfrm>
            <a:off x="311700" y="82848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If we take the natural logarithm of a variable that falls between 0 and infinity, we can actually transform it into a variable that falls between the range negative infinity and infinity.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○"/>
            </a:pPr>
            <a:r>
              <a:rPr lang="en" sz="1800" u="sng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Why?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  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Because taking the logarithm of fractions results in negative numbers.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And now our graph looks like: 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9" name="Google Shape;469;p82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82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Logit link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1" name="Google Shape;47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75" y="3074650"/>
            <a:ext cx="3479900" cy="19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2"/>
          <p:cNvSpPr txBox="1"/>
          <p:nvPr/>
        </p:nvSpPr>
        <p:spPr>
          <a:xfrm>
            <a:off x="6011500" y="4151600"/>
            <a:ext cx="286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… this is how it needs to look..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73" name="Google Shape;47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725" y="3693500"/>
            <a:ext cx="638476" cy="5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2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75" name="Google Shape;47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500" y="2643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3"/>
          <p:cNvSpPr txBox="1"/>
          <p:nvPr>
            <p:ph idx="1" type="body"/>
          </p:nvPr>
        </p:nvSpPr>
        <p:spPr>
          <a:xfrm>
            <a:off x="311700" y="80438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The combination of converting the probability to an odds ratio and taking the logarithm of that is called the </a:t>
            </a:r>
            <a:r>
              <a:rPr b="1" lang="en" sz="2000">
                <a:solidFill>
                  <a:srgbClr val="5E696C"/>
                </a:solidFill>
              </a:rPr>
              <a:t>logit link function</a:t>
            </a:r>
            <a:r>
              <a:rPr lang="en" sz="2000">
                <a:solidFill>
                  <a:srgbClr val="5E696C"/>
                </a:solidFill>
              </a:rPr>
              <a:t>, and is what regression uses to estimate probability:</a:t>
            </a:r>
            <a:endParaRPr sz="2000">
              <a:solidFill>
                <a:srgbClr val="5E696C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Graphically looks like this: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1" name="Google Shape;481;p83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83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Logit link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00" y="2053488"/>
            <a:ext cx="5172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50" y="2608525"/>
            <a:ext cx="3825474" cy="2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3"/>
          <p:cNvSpPr txBox="1"/>
          <p:nvPr/>
        </p:nvSpPr>
        <p:spPr>
          <a:xfrm>
            <a:off x="506325" y="4195175"/>
            <a:ext cx="3921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Houston we solved the problema!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486" name="Google Shape;486;p83"/>
          <p:cNvSpPr txBox="1"/>
          <p:nvPr/>
        </p:nvSpPr>
        <p:spPr>
          <a:xfrm>
            <a:off x="4273390" y="11797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87" name="Google Shape;48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3825" y="1357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idx="1" type="body"/>
          </p:nvPr>
        </p:nvSpPr>
        <p:spPr>
          <a:xfrm>
            <a:off x="4026575" y="1218425"/>
            <a:ext cx="46416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course content is being actively developed by Delta Analytics, a 501(c)3 Bay Area nonprofit that aims to empower communities to leverage their data for good.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reach out with any questions or feedback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inquiry@deltanalytics.org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out more about our mission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2000"/>
              <a:t>. </a:t>
            </a:r>
            <a:endParaRPr sz="2000"/>
          </a:p>
        </p:txBody>
      </p:sp>
      <p:sp>
        <p:nvSpPr>
          <p:cNvPr id="289" name="Google Shape;289;p66"/>
          <p:cNvSpPr txBox="1"/>
          <p:nvPr>
            <p:ph type="title"/>
          </p:nvPr>
        </p:nvSpPr>
        <p:spPr>
          <a:xfrm>
            <a:off x="258775" y="118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Gloria Hallelujah"/>
                <a:ea typeface="Gloria Hallelujah"/>
                <a:cs typeface="Gloria Hallelujah"/>
                <a:sym typeface="Gloria Hallelujah"/>
              </a:rPr>
              <a:t>Delta Analytics builds technical capacity around the world.</a:t>
            </a:r>
            <a:endParaRPr b="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290" name="Google Shape;29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75" y="1498625"/>
            <a:ext cx="3023100" cy="3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a probability, how do we actually classify the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probability depending on the type of the classification problem we’re solving for: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4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84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Probability thresholds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8" y="2400125"/>
            <a:ext cx="3609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84"/>
          <p:cNvSpPr txBox="1"/>
          <p:nvPr/>
        </p:nvSpPr>
        <p:spPr>
          <a:xfrm>
            <a:off x="5537000" y="2400125"/>
            <a:ext cx="30075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 this case, 0.5 is the threshold probability. Threshold can be adjusted by model.</a:t>
            </a:r>
            <a:endParaRPr sz="16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cxnSp>
        <p:nvCxnSpPr>
          <p:cNvPr id="497" name="Google Shape;497;p84"/>
          <p:cNvCxnSpPr/>
          <p:nvPr/>
        </p:nvCxnSpPr>
        <p:spPr>
          <a:xfrm flipH="1">
            <a:off x="4449525" y="2571425"/>
            <a:ext cx="1087500" cy="20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/>
          <p:nvPr>
            <p:ph idx="1" type="body"/>
          </p:nvPr>
        </p:nvSpPr>
        <p:spPr>
          <a:xfrm>
            <a:off x="311700" y="1161405"/>
            <a:ext cx="852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Here is a classification example, where account balance is used to predict the probability of default.</a:t>
            </a:r>
            <a:endParaRPr sz="2000">
              <a:solidFill>
                <a:srgbClr val="5E696C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Can you guess what is the correct classification method linear regression (left) and logistic regression (right)?</a:t>
            </a:r>
            <a:endParaRPr sz="20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503" name="Google Shape;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87" y="2939025"/>
            <a:ext cx="5578677" cy="17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5"/>
          <p:cNvSpPr txBox="1"/>
          <p:nvPr/>
        </p:nvSpPr>
        <p:spPr>
          <a:xfrm>
            <a:off x="4773825" y="318075"/>
            <a:ext cx="4171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Let’s check our understanding of logistic regression</a:t>
            </a:r>
            <a:endParaRPr sz="1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05" name="Google Shape;50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850" y="283750"/>
            <a:ext cx="630300" cy="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5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85"/>
          <p:cNvSpPr/>
          <p:nvPr/>
        </p:nvSpPr>
        <p:spPr>
          <a:xfrm>
            <a:off x="-188398" y="4308650"/>
            <a:ext cx="3118176" cy="719658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6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Methodology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"/>
          <p:cNvSpPr txBox="1"/>
          <p:nvPr>
            <p:ph idx="1" type="body"/>
          </p:nvPr>
        </p:nvSpPr>
        <p:spPr>
          <a:xfrm>
            <a:off x="311700" y="1248837"/>
            <a:ext cx="85206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Logistic regression, like OLS, is solved by minimizing a loss function, also called a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cost function</a:t>
            </a:r>
            <a:endParaRPr b="1"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for OLS was the RSS (residual sum of squares), but the cost function for logistic regression is: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18" name="Google Shape;518;p87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87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20" name="Google Shape;520;p87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1" name="Google Shape;521;p87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883175" y="3099425"/>
            <a:ext cx="6438900" cy="1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8"/>
          <p:cNvSpPr txBox="1"/>
          <p:nvPr>
            <p:ph idx="1" type="body"/>
          </p:nvPr>
        </p:nvSpPr>
        <p:spPr>
          <a:xfrm>
            <a:off x="311700" y="1248833"/>
            <a:ext cx="8520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Let’s break this down. We want to minimize the cost function, J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27" name="Google Shape;527;p88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88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29" name="Google Shape;529;p88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0" name="Google Shape;530;p88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897225" y="3039325"/>
            <a:ext cx="6438900" cy="126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88"/>
          <p:cNvCxnSpPr/>
          <p:nvPr/>
        </p:nvCxnSpPr>
        <p:spPr>
          <a:xfrm>
            <a:off x="1826925" y="2637325"/>
            <a:ext cx="505800" cy="39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88"/>
          <p:cNvSpPr txBox="1"/>
          <p:nvPr/>
        </p:nvSpPr>
        <p:spPr>
          <a:xfrm>
            <a:off x="491850" y="1702575"/>
            <a:ext cx="17286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1. 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For each classifier we’ve predicted...</a:t>
            </a:r>
            <a:endParaRPr/>
          </a:p>
        </p:txBody>
      </p:sp>
      <p:sp>
        <p:nvSpPr>
          <p:cNvPr id="533" name="Google Shape;533;p88"/>
          <p:cNvSpPr txBox="1"/>
          <p:nvPr/>
        </p:nvSpPr>
        <p:spPr>
          <a:xfrm>
            <a:off x="3693225" y="1844625"/>
            <a:ext cx="4567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2.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Add up the “cost” of the prediction, where h(x) is the prediction and y is the actual classification</a:t>
            </a:r>
            <a:endParaRPr/>
          </a:p>
        </p:txBody>
      </p:sp>
      <p:sp>
        <p:nvSpPr>
          <p:cNvPr id="534" name="Google Shape;534;p88"/>
          <p:cNvSpPr/>
          <p:nvPr/>
        </p:nvSpPr>
        <p:spPr>
          <a:xfrm>
            <a:off x="1160075" y="3053302"/>
            <a:ext cx="3466200" cy="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88"/>
          <p:cNvCxnSpPr>
            <a:stCxn id="533" idx="1"/>
            <a:endCxn id="534" idx="0"/>
          </p:cNvCxnSpPr>
          <p:nvPr/>
        </p:nvCxnSpPr>
        <p:spPr>
          <a:xfrm flipH="1">
            <a:off x="2893125" y="2266125"/>
            <a:ext cx="800100" cy="78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9"/>
          <p:cNvSpPr txBox="1"/>
          <p:nvPr>
            <p:ph idx="1" type="body"/>
          </p:nvPr>
        </p:nvSpPr>
        <p:spPr>
          <a:xfrm>
            <a:off x="311700" y="1248785"/>
            <a:ext cx="85206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should be higher when our predictions are wrong and lower when they are right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meets our need! When h(x) = 1 and y(0) , then the cost function is infinite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41" name="Google Shape;541;p89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89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43" name="Google Shape;543;p89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4" name="Google Shape;544;p89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925175" y="2359075"/>
            <a:ext cx="6438900" cy="12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89"/>
          <p:cNvSpPr/>
          <p:nvPr/>
        </p:nvSpPr>
        <p:spPr>
          <a:xfrm>
            <a:off x="2809350" y="2960075"/>
            <a:ext cx="4738200" cy="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/>
        </p:nvSpPr>
        <p:spPr>
          <a:xfrm>
            <a:off x="311700" y="3543050"/>
            <a:ext cx="2526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1" name="Google Shape;551;p90"/>
          <p:cNvSpPr/>
          <p:nvPr/>
        </p:nvSpPr>
        <p:spPr>
          <a:xfrm>
            <a:off x="115551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Methodology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90"/>
          <p:cNvSpPr txBox="1"/>
          <p:nvPr/>
        </p:nvSpPr>
        <p:spPr>
          <a:xfrm>
            <a:off x="162750" y="4494875"/>
            <a:ext cx="8818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Seeing Theory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Regression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0" y="1705988"/>
            <a:ext cx="5039200" cy="2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0"/>
          <p:cNvSpPr txBox="1"/>
          <p:nvPr/>
        </p:nvSpPr>
        <p:spPr>
          <a:xfrm>
            <a:off x="311700" y="2038488"/>
            <a:ext cx="3504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Like OLS, logistic regression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learns by gradient descent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minimize the cost function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Reminder of gradient descent from OLS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90"/>
          <p:cNvSpPr txBox="1"/>
          <p:nvPr/>
        </p:nvSpPr>
        <p:spPr>
          <a:xfrm>
            <a:off x="6719125" y="1447050"/>
            <a:ext cx="1746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Optimization of MSE: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6" name="Google Shape;556;p90"/>
          <p:cNvSpPr/>
          <p:nvPr/>
        </p:nvSpPr>
        <p:spPr>
          <a:xfrm>
            <a:off x="1999975" y="117975"/>
            <a:ext cx="22365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Optimization process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90"/>
          <p:cNvSpPr/>
          <p:nvPr/>
        </p:nvSpPr>
        <p:spPr>
          <a:xfrm>
            <a:off x="226900" y="3796401"/>
            <a:ext cx="3164400" cy="61014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1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2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92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92"/>
          <p:cNvSpPr txBox="1"/>
          <p:nvPr/>
        </p:nvSpPr>
        <p:spPr>
          <a:xfrm>
            <a:off x="4063450" y="225838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Confusion Matrix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70" name="Google Shape;57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75" y="1949525"/>
            <a:ext cx="3887025" cy="2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2"/>
          <p:cNvSpPr txBox="1"/>
          <p:nvPr/>
        </p:nvSpPr>
        <p:spPr>
          <a:xfrm>
            <a:off x="466150" y="1145825"/>
            <a:ext cx="405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Imagine you are going to see your doctor and you get an incorrect diagnosis</a:t>
            </a:r>
            <a:endParaRPr b="1" i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92"/>
          <p:cNvSpPr txBox="1"/>
          <p:nvPr/>
        </p:nvSpPr>
        <p:spPr>
          <a:xfrm>
            <a:off x="281325" y="47645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b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Computing for the Social Sciences, University of Chicago</a:t>
            </a:r>
            <a:endParaRPr b="1"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573" name="Google Shape;57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400" y="794499"/>
            <a:ext cx="3391476" cy="15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2"/>
          <p:cNvSpPr txBox="1"/>
          <p:nvPr/>
        </p:nvSpPr>
        <p:spPr>
          <a:xfrm>
            <a:off x="4827838" y="2285875"/>
            <a:ext cx="405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True Positive ( tp ): The cases in which the model predicted "yes/positive", and the truth is also “yes/positive."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True Negatives ( tn ): The cases in which the model predicted "no/negative", and the truth is also "no/negative."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False Positives ( fp ): The cases in which the model predicted "yes/positive", and the truth is "no/negative".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False Negatives ( fn ): The cases in which the model predicted "no/negative", and the truth is "yes/positive".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5" name="Google Shape;57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275" y="183613"/>
            <a:ext cx="7105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3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93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93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Using information from the c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onfusion matrix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83" name="Google Shape;583;p93"/>
          <p:cNvSpPr txBox="1"/>
          <p:nvPr/>
        </p:nvSpPr>
        <p:spPr>
          <a:xfrm>
            <a:off x="389950" y="1145825"/>
            <a:ext cx="769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Number samples: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 = tp + tn + fp + fn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Accuracy: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 general how often is the classifier correct? =&gt; ( tp + tn)  /  n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Misclassification Rate (Error Rate):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is the model wrong =&gt;   (fp + fn) / n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Precision: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the model predicts "yes", how often is it correct? =&gt; tp / (tp + fp)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Recall (True Positive Rate):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the model predicts yes, when it's actually yes =&gt; tp / ( tp + fn)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4" name="Google Shape;58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50" y="784875"/>
            <a:ext cx="29818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995" y="3531250"/>
            <a:ext cx="1193005" cy="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93"/>
          <p:cNvSpPr/>
          <p:nvPr/>
        </p:nvSpPr>
        <p:spPr>
          <a:xfrm>
            <a:off x="7610800" y="2531550"/>
            <a:ext cx="1265400" cy="80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This is so confusing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Review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Example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94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94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Can we predict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if a congressmen/women is a republican or democrat? Let’s use the </a:t>
            </a:r>
            <a:r>
              <a:rPr lang="en" sz="1100" u="sng">
                <a:solidFill>
                  <a:srgbClr val="337AB7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1984 United States Congressional Voting Records Database</a:t>
            </a:r>
            <a:r>
              <a:rPr lang="en" sz="1100"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94" name="Google Shape;594;p94"/>
          <p:cNvSpPr txBox="1"/>
          <p:nvPr/>
        </p:nvSpPr>
        <p:spPr>
          <a:xfrm>
            <a:off x="964450" y="1338725"/>
            <a:ext cx="78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Assume that we have set and run a logistic regression (gridsearch for hyperamaters), etc and we got the following output: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5" name="Google Shape;59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38" y="1991775"/>
            <a:ext cx="7401825" cy="1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4"/>
          <p:cNvSpPr txBox="1"/>
          <p:nvPr/>
        </p:nvSpPr>
        <p:spPr>
          <a:xfrm>
            <a:off x="281325" y="47645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this lecture, we are omitting other factors (class imbalance, how to gridsearch hyperparameters, etc).</a:t>
            </a:r>
            <a:endParaRPr b="1" i="1"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sp>
        <p:nvSpPr>
          <p:cNvPr id="597" name="Google Shape;597;p94"/>
          <p:cNvSpPr txBox="1"/>
          <p:nvPr/>
        </p:nvSpPr>
        <p:spPr>
          <a:xfrm>
            <a:off x="811450" y="3588725"/>
            <a:ext cx="78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Now, evaluate the model =&gt; knowing that if we randomly choose from our dataset, 61 % of the time you will guess /choose democrat </a:t>
            </a:r>
            <a:r>
              <a:rPr b="1" i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(there are 267 democrats and 168 republicans in the dataset)</a:t>
            </a:r>
            <a:endParaRPr b="1" i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50" y="2078700"/>
            <a:ext cx="956401" cy="8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94"/>
          <p:cNvSpPr/>
          <p:nvPr/>
        </p:nvSpPr>
        <p:spPr>
          <a:xfrm>
            <a:off x="6991570" y="1676275"/>
            <a:ext cx="956400" cy="465600"/>
          </a:xfrm>
          <a:prstGeom prst="wedgeEllipseCallout">
            <a:avLst>
              <a:gd fmla="val -24748" name="adj1"/>
              <a:gd fmla="val 6737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Hmm??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Example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95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95"/>
          <p:cNvSpPr txBox="1"/>
          <p:nvPr/>
        </p:nvSpPr>
        <p:spPr>
          <a:xfrm>
            <a:off x="4168925" y="213600"/>
            <a:ext cx="491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Here is the confusion matrix, let's calculate some model performance indicators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07" name="Google Shape;607;p95"/>
          <p:cNvSpPr txBox="1"/>
          <p:nvPr/>
        </p:nvSpPr>
        <p:spPr>
          <a:xfrm>
            <a:off x="462225" y="1333325"/>
            <a:ext cx="769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Number of samples: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 = tp + tn + fp + fn =&gt; 49 +78 + 2 + 2 = 131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Accuracy: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 general how often is the classifier correct? =&gt; ( tp + tn)  /  n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(49+78) 131 =&gt; 0.9694 or  96.94%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Misclassification Rate (Error Rate):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is the model wrong =&gt;   (fp + fn) / n =&gt; 4 / 131 =&gt; 0.03053 or 3.053%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Precision: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the model predicts "yes", how often is it correct? =&gt; tp / (tp + fp)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49 / (49 + 2) =&gt; 97.5%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Recall (True Positive Rate):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the model predicts yes, when it's actually yes =&gt; tp / ( tp + fn)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49 / (49 + 2) =&gt; 97.5%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08" name="Google Shape;60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370" y="3282125"/>
            <a:ext cx="1193005" cy="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95"/>
          <p:cNvSpPr/>
          <p:nvPr/>
        </p:nvSpPr>
        <p:spPr>
          <a:xfrm>
            <a:off x="7588175" y="2282425"/>
            <a:ext cx="1083600" cy="80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Now I get it!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10" name="Google Shape;610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75" y="1103863"/>
            <a:ext cx="472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6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96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96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Other thresholds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18" name="Google Shape;618;p96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if instead of boosting the overall model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we want to improve a “class-specific” accuracy?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can be the case when we want to increase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sensitivity/recall 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=&gt; increase of the true positive rate (TPR)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■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True Positive Rate =  tp / ( tp + fn ) =&gt; </a:t>
            </a: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49 / (49 + 2) =&gt; 97.5%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 the other hand, if we want to increase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specificity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will need to increase the true negative rate (TNR)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■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False Positive Rate =  fp / ( fp + tn) =&gt;  2 / (2 + 78) =&gt; 2.5%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do we accomplish this?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Estimate a better model (achieve higher sensitivity and specificity)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our existing model to meet one of these goals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Adjusting a threshold, or the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cut-off point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classifying individuals as “democrats or republicans”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Google Shape;6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125" y="279026"/>
            <a:ext cx="851465" cy="8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96"/>
          <p:cNvSpPr/>
          <p:nvPr/>
        </p:nvSpPr>
        <p:spPr>
          <a:xfrm>
            <a:off x="7900125" y="0"/>
            <a:ext cx="1091400" cy="768000"/>
          </a:xfrm>
          <a:prstGeom prst="wedgeEllipseCallout">
            <a:avLst>
              <a:gd fmla="val -80890" name="adj1"/>
              <a:gd fmla="val 81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Wait.. there is more?</a:t>
            </a: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!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7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97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97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7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graph across many combinations of thresholds, and then select a threshold level at a point on which we are comfortable.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best approach is having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domain knowledge 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 the benefits and costs of making/considering a threshold (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trade off)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Receiving Operating Characteristic (ROC) visual way to inspect the performance of a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binary classifier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a nutshell with a ROC curve we're measuring the “trade off” between the rate at which the model correctly predicts something, with the rate at which the model predicts something incorrectly.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the class assignment threshold increases for the positive class, the false positive rate and true positive rate necessarily increase.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5" y="658360"/>
            <a:ext cx="807724" cy="7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97"/>
          <p:cNvSpPr/>
          <p:nvPr/>
        </p:nvSpPr>
        <p:spPr>
          <a:xfrm>
            <a:off x="7309450" y="122925"/>
            <a:ext cx="1450500" cy="866100"/>
          </a:xfrm>
          <a:prstGeom prst="wedgeEllipseCallout">
            <a:avLst>
              <a:gd fmla="val -59698" name="adj1"/>
              <a:gd fmla="val 418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How do we select a threshold?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8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98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98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39" name="Google Shape;639;p98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8"/>
          <p:cNvSpPr txBox="1"/>
          <p:nvPr/>
        </p:nvSpPr>
        <p:spPr>
          <a:xfrm>
            <a:off x="0" y="1095925"/>
            <a:ext cx="8494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75" y="233860"/>
            <a:ext cx="807724" cy="7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98"/>
          <p:cNvSpPr/>
          <p:nvPr/>
        </p:nvSpPr>
        <p:spPr>
          <a:xfrm>
            <a:off x="7317475" y="42575"/>
            <a:ext cx="1450500" cy="866100"/>
          </a:xfrm>
          <a:prstGeom prst="wedgeEllipseCallout">
            <a:avLst>
              <a:gd fmla="val -71332" name="adj1"/>
              <a:gd fmla="val -33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Some examples por favor?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43" name="Google Shape;64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23" y="1136963"/>
            <a:ext cx="2164200" cy="2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962" y="1136987"/>
            <a:ext cx="2234149" cy="2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0325" y="1198875"/>
            <a:ext cx="2234150" cy="19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1150" y="3213025"/>
            <a:ext cx="2103050" cy="17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5100" y="3213025"/>
            <a:ext cx="2421075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98"/>
          <p:cNvSpPr txBox="1"/>
          <p:nvPr/>
        </p:nvSpPr>
        <p:spPr>
          <a:xfrm>
            <a:off x="249150" y="48508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b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yhat</a:t>
            </a:r>
            <a:endParaRPr i="1" sz="1100"/>
          </a:p>
        </p:txBody>
      </p:sp>
      <p:sp>
        <p:nvSpPr>
          <p:cNvPr id="649" name="Google Shape;649;p98"/>
          <p:cNvSpPr txBox="1"/>
          <p:nvPr/>
        </p:nvSpPr>
        <p:spPr>
          <a:xfrm>
            <a:off x="128750" y="1351663"/>
            <a:ext cx="9561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Classifier is making completely random guesses (50/50 chance)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0" name="Google Shape;650;p98"/>
          <p:cNvSpPr txBox="1"/>
          <p:nvPr/>
        </p:nvSpPr>
        <p:spPr>
          <a:xfrm>
            <a:off x="3049101" y="1233925"/>
            <a:ext cx="8076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Worse than guessing, the blue line is below the dotted line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1" name="Google Shape;651;p98"/>
          <p:cNvSpPr txBox="1"/>
          <p:nvPr/>
        </p:nvSpPr>
        <p:spPr>
          <a:xfrm>
            <a:off x="5925100" y="1311175"/>
            <a:ext cx="8739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Mediocre classifier, lines that show dips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2" name="Google Shape;652;p98"/>
          <p:cNvSpPr txBox="1"/>
          <p:nvPr/>
        </p:nvSpPr>
        <p:spPr>
          <a:xfrm>
            <a:off x="371700" y="3294925"/>
            <a:ext cx="1530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Good Classifier, the ideal scenario where there is a 'hump shaped' curve that is continually increasing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3" name="Google Shape;653;p98"/>
          <p:cNvSpPr txBox="1"/>
          <p:nvPr/>
        </p:nvSpPr>
        <p:spPr>
          <a:xfrm>
            <a:off x="4283500" y="3251950"/>
            <a:ext cx="1641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 perfect classifier is the one that shows a perfect trade-off between TPR and FPR =&gt; TPR of one and FPR of zero</a:t>
            </a:r>
            <a:endParaRPr sz="105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9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99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99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 and AUC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61" name="Google Shape;661;p99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99"/>
          <p:cNvSpPr txBox="1"/>
          <p:nvPr/>
        </p:nvSpPr>
        <p:spPr>
          <a:xfrm>
            <a:off x="0" y="1095925"/>
            <a:ext cx="8494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00" y="559760"/>
            <a:ext cx="807724" cy="8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9"/>
          <p:cNvSpPr/>
          <p:nvPr/>
        </p:nvSpPr>
        <p:spPr>
          <a:xfrm>
            <a:off x="7159300" y="0"/>
            <a:ext cx="1687800" cy="1011600"/>
          </a:xfrm>
          <a:prstGeom prst="wedgeEllipseCallout">
            <a:avLst>
              <a:gd fmla="val -47143" name="adj1"/>
              <a:gd fmla="val 272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and AUC from Republican/Democrat case?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65" name="Google Shape;6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805" y="1395100"/>
            <a:ext cx="4136545" cy="3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9"/>
          <p:cNvSpPr txBox="1"/>
          <p:nvPr/>
        </p:nvSpPr>
        <p:spPr>
          <a:xfrm>
            <a:off x="281300" y="1282475"/>
            <a:ext cx="37821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There is one more concept we should know: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Area under the curve or AUC, i</a:t>
            </a: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 the amount of space underneath the ROC curve.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shows how well the TPR and FPR is looking in the aggregate.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greater the area under the curve, shows the higher quality of the model.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greater the area under the curve, the higher the ratio of true positives to false positives as the threshold becomes more lenient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= 0 =&gt; BAD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= 1 =&gt; GOOD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0"/>
          <p:cNvSpPr txBox="1"/>
          <p:nvPr>
            <p:ph idx="1" type="body"/>
          </p:nvPr>
        </p:nvSpPr>
        <p:spPr>
          <a:xfrm>
            <a:off x="602475" y="839950"/>
            <a:ext cx="80658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Logistic Regression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Task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Dilemma using OLS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Odds ratio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Logit link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Probability thresholds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Learning Experience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Cost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Optimization process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Performance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Confusion Matrix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ROC and AUC</a:t>
            </a:r>
            <a:endParaRPr sz="2000"/>
          </a:p>
        </p:txBody>
      </p:sp>
      <p:sp>
        <p:nvSpPr>
          <p:cNvPr id="672" name="Google Shape;672;p100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Module Checklist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resources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2"/>
          <p:cNvSpPr txBox="1"/>
          <p:nvPr>
            <p:ph idx="1" type="body"/>
          </p:nvPr>
        </p:nvSpPr>
        <p:spPr>
          <a:xfrm>
            <a:off x="403150" y="1231575"/>
            <a:ext cx="81045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Textbooks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Introduction to  Statistical Learning with Applications in R (James, Witten, Hastie and Tibshirani): Chapters 4.1, 4.2 4.3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resources 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Statistical learning: logistic regression</a:t>
            </a:r>
            <a:r>
              <a:rPr lang="en">
                <a:solidFill>
                  <a:srgbClr val="5E696C"/>
                </a:solidFill>
              </a:rPr>
              <a:t> - </a:t>
            </a:r>
            <a:r>
              <a:rPr i="1" lang="en">
                <a:solidFill>
                  <a:srgbClr val="5E696C"/>
                </a:solidFill>
              </a:rPr>
              <a:t>MACS 30100 - Perspectives on Computational Modeling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Simple guide to confusion matrix terminology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 Simple Logistic Regression Implementation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interested in gridsearch of hyperparameters: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Tuning the hyper-parameters of an estimator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5E696C"/>
                </a:solidFill>
              </a:rPr>
              <a:t>LogisticRegression (</a:t>
            </a:r>
            <a:r>
              <a:rPr lang="en" u="sng">
                <a:solidFill>
                  <a:schemeClr val="hlink"/>
                </a:solidFill>
                <a:hlinkClick r:id="rId7"/>
              </a:rPr>
              <a:t>sklearn.linear_model</a:t>
            </a:r>
            <a:r>
              <a:rPr lang="en">
                <a:solidFill>
                  <a:srgbClr val="5E696C"/>
                </a:solidFill>
              </a:rPr>
              <a:t>)</a:t>
            </a:r>
            <a:endParaRPr>
              <a:solidFill>
                <a:srgbClr val="5E696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683" name="Google Shape;683;p102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Want to take this further? Here are some resources we recommend: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3"/>
          <p:cNvSpPr txBox="1"/>
          <p:nvPr>
            <p:ph type="title"/>
          </p:nvPr>
        </p:nvSpPr>
        <p:spPr>
          <a:xfrm>
            <a:off x="270700" y="1017825"/>
            <a:ext cx="8976300" cy="3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Congrats! You finished the module! </a:t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Find out more about Delta’s machine learning for good mission </a:t>
            </a:r>
            <a:r>
              <a:rPr lang="en" sz="3000" u="sng">
                <a:solidFill>
                  <a:schemeClr val="hlink"/>
                </a:solidFill>
                <a:latin typeface="Gloria Hallelujah"/>
                <a:ea typeface="Gloria Hallelujah"/>
                <a:cs typeface="Gloria Hallelujah"/>
                <a:sym typeface="Gloria Hallelujah"/>
                <a:hlinkClick r:id="rId3"/>
              </a:rPr>
              <a:t>here</a:t>
            </a: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. </a:t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68"/>
          <p:cNvCxnSpPr/>
          <p:nvPr/>
        </p:nvCxnSpPr>
        <p:spPr>
          <a:xfrm flipH="1" rot="10800000">
            <a:off x="1704313" y="3532600"/>
            <a:ext cx="6585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68"/>
          <p:cNvCxnSpPr/>
          <p:nvPr/>
        </p:nvCxnSpPr>
        <p:spPr>
          <a:xfrm>
            <a:off x="1689163" y="3967413"/>
            <a:ext cx="6081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68"/>
          <p:cNvSpPr txBox="1"/>
          <p:nvPr/>
        </p:nvSpPr>
        <p:spPr>
          <a:xfrm>
            <a:off x="2297275" y="3194100"/>
            <a:ext cx="19635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Regression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Continuous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3" name="Google Shape;303;p68"/>
          <p:cNvSpPr txBox="1"/>
          <p:nvPr/>
        </p:nvSpPr>
        <p:spPr>
          <a:xfrm>
            <a:off x="2157950" y="4211375"/>
            <a:ext cx="2099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Categorical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4" name="Google Shape;304;p68"/>
          <p:cNvSpPr txBox="1"/>
          <p:nvPr/>
        </p:nvSpPr>
        <p:spPr>
          <a:xfrm>
            <a:off x="370350" y="280150"/>
            <a:ext cx="8515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Regression &amp; Classification</a:t>
            </a:r>
            <a:endParaRPr b="1"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ML studies how to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automatically learn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make accurate predictions based on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past observations.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wo types of supervised tasks, regression and classification.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5" name="Google Shape;305;p68"/>
          <p:cNvSpPr txBox="1"/>
          <p:nvPr/>
        </p:nvSpPr>
        <p:spPr>
          <a:xfrm>
            <a:off x="4655250" y="3194100"/>
            <a:ext cx="4230900" cy="4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Ordinary Least Squares (OLS) regression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" name="Google Shape;306;p68"/>
          <p:cNvSpPr txBox="1"/>
          <p:nvPr/>
        </p:nvSpPr>
        <p:spPr>
          <a:xfrm>
            <a:off x="4655250" y="4156775"/>
            <a:ext cx="4230900" cy="4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7" name="Google Shape;3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00" y="3443475"/>
            <a:ext cx="932250" cy="9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 txBox="1"/>
          <p:nvPr>
            <p:ph idx="1" type="body"/>
          </p:nvPr>
        </p:nvSpPr>
        <p:spPr>
          <a:xfrm>
            <a:off x="377625" y="3113850"/>
            <a:ext cx="86799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Steps: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</a:t>
            </a:r>
            <a:r>
              <a:rPr lang="en"/>
              <a:t>data into “training” and “test” sets.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regression/classification results from “training” set to predict“test” set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“Predicted Y” to “Actual Y”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metrics (OLS):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**</a:t>
            </a:r>
            <a:r>
              <a:rPr lang="en" sz="1400"/>
              <a:t> R^2</a:t>
            </a:r>
            <a:r>
              <a:rPr lang="en"/>
              <a:t>	</a:t>
            </a:r>
            <a:r>
              <a:rPr b="1" lang="en"/>
              <a:t>**</a:t>
            </a:r>
            <a:r>
              <a:rPr lang="en"/>
              <a:t> </a:t>
            </a:r>
            <a:r>
              <a:rPr lang="en" sz="1400"/>
              <a:t>Adjusted R2</a:t>
            </a:r>
            <a:r>
              <a:rPr lang="en"/>
              <a:t>	</a:t>
            </a:r>
            <a:r>
              <a:rPr b="1" lang="en"/>
              <a:t>**</a:t>
            </a:r>
            <a:r>
              <a:rPr lang="en"/>
              <a:t> </a:t>
            </a:r>
            <a:r>
              <a:rPr lang="en" sz="1400"/>
              <a:t>MSE </a:t>
            </a:r>
            <a:endParaRPr sz="1400"/>
          </a:p>
        </p:txBody>
      </p:sp>
      <p:pic>
        <p:nvPicPr>
          <p:cNvPr id="313" name="Google Shape;3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1325025"/>
            <a:ext cx="2861075" cy="11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9"/>
          <p:cNvSpPr txBox="1"/>
          <p:nvPr/>
        </p:nvSpPr>
        <p:spPr>
          <a:xfrm>
            <a:off x="650525" y="2756855"/>
            <a:ext cx="30588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Predicted Y   -  Actual Y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15" name="Google Shape;315;p69"/>
          <p:cNvSpPr txBox="1"/>
          <p:nvPr/>
        </p:nvSpPr>
        <p:spPr>
          <a:xfrm>
            <a:off x="200925" y="32150"/>
            <a:ext cx="8856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Model’s Performance and Evaluation </a:t>
            </a:r>
            <a:endParaRPr/>
          </a:p>
        </p:txBody>
      </p:sp>
      <p:sp>
        <p:nvSpPr>
          <p:cNvPr id="316" name="Google Shape;316;p69"/>
          <p:cNvSpPr txBox="1"/>
          <p:nvPr/>
        </p:nvSpPr>
        <p:spPr>
          <a:xfrm>
            <a:off x="200925" y="373950"/>
            <a:ext cx="83019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generalize to unseen data:</a:t>
            </a:r>
            <a:endParaRPr/>
          </a:p>
        </p:txBody>
      </p:sp>
      <p:pic>
        <p:nvPicPr>
          <p:cNvPr id="317" name="Google Shape;31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550" y="1290122"/>
            <a:ext cx="4042826" cy="164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69"/>
          <p:cNvCxnSpPr/>
          <p:nvPr/>
        </p:nvCxnSpPr>
        <p:spPr>
          <a:xfrm>
            <a:off x="1502900" y="2479950"/>
            <a:ext cx="2100" cy="3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69"/>
          <p:cNvCxnSpPr/>
          <p:nvPr/>
        </p:nvCxnSpPr>
        <p:spPr>
          <a:xfrm flipH="1">
            <a:off x="2901225" y="2455850"/>
            <a:ext cx="8100" cy="42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69"/>
          <p:cNvSpPr txBox="1"/>
          <p:nvPr/>
        </p:nvSpPr>
        <p:spPr>
          <a:xfrm>
            <a:off x="4380025" y="2866950"/>
            <a:ext cx="50712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1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Algorithms for Classification, Schapire (2016)</a:t>
            </a:r>
            <a:endParaRPr i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90250" y="526350"/>
            <a:ext cx="650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</a:t>
            </a:r>
            <a:br>
              <a:rPr lang="en"/>
            </a:b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1"/>
          <p:cNvSpPr txBox="1"/>
          <p:nvPr>
            <p:ph type="title"/>
          </p:nvPr>
        </p:nvSpPr>
        <p:spPr>
          <a:xfrm>
            <a:off x="359075" y="108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loria Hallelujah"/>
                <a:ea typeface="Gloria Hallelujah"/>
                <a:cs typeface="Gloria Hallelujah"/>
                <a:sym typeface="Gloria Hallelujah"/>
              </a:rPr>
              <a:t>Overview of Logistic Regression: </a:t>
            </a:r>
            <a:endParaRPr b="0" sz="28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31" name="Google Shape;331;p71"/>
          <p:cNvSpPr/>
          <p:nvPr/>
        </p:nvSpPr>
        <p:spPr>
          <a:xfrm>
            <a:off x="1611813" y="1183938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71"/>
          <p:cNvSpPr/>
          <p:nvPr/>
        </p:nvSpPr>
        <p:spPr>
          <a:xfrm>
            <a:off x="3403300" y="1183950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the probability that 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belongs to a particular category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71"/>
          <p:cNvSpPr/>
          <p:nvPr/>
        </p:nvSpPr>
        <p:spPr>
          <a:xfrm>
            <a:off x="1611825" y="327232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 Measure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71"/>
          <p:cNvSpPr/>
          <p:nvPr/>
        </p:nvSpPr>
        <p:spPr>
          <a:xfrm>
            <a:off x="3436600" y="3272325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Accuracy, Misclassification Rate, Precision, Recall. ROC Curve, Confusion Matrix, etc.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71"/>
          <p:cNvSpPr/>
          <p:nvPr/>
        </p:nvSpPr>
        <p:spPr>
          <a:xfrm>
            <a:off x="1593050" y="2236500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71"/>
          <p:cNvSpPr/>
          <p:nvPr/>
        </p:nvSpPr>
        <p:spPr>
          <a:xfrm>
            <a:off x="3384525" y="2236500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Supervised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71"/>
          <p:cNvSpPr txBox="1"/>
          <p:nvPr/>
        </p:nvSpPr>
        <p:spPr>
          <a:xfrm>
            <a:off x="0" y="4680425"/>
            <a:ext cx="612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Source: Deep Learning Book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Chapter 5: Introduction to Machine Learning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2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"/>
          <p:cNvSpPr txBox="1"/>
          <p:nvPr>
            <p:ph idx="1" type="body"/>
          </p:nvPr>
        </p:nvSpPr>
        <p:spPr>
          <a:xfrm>
            <a:off x="602475" y="631275"/>
            <a:ext cx="8065800" cy="4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Logistic Regression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Task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Dilemma using OLS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Odds ratio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Logit link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Probability thresholds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Learning Experience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Cost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Optimization process</a:t>
            </a:r>
            <a:endParaRPr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</a:t>
            </a:r>
            <a:r>
              <a:rPr lang="en" sz="2000"/>
              <a:t>erformance</a:t>
            </a:r>
            <a:endParaRPr sz="2000"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Confusion Matrix</a:t>
            </a:r>
            <a:endParaRPr sz="2000"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ROC and AUC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8" name="Google Shape;348;p73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Module Checklist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