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9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8" r:id="rId33"/>
    <p:sldId id="286" r:id="rId34"/>
    <p:sldId id="287" r:id="rId35"/>
    <p:sldId id="290" r:id="rId36"/>
    <p:sldId id="289"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02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13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72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7346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3778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489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7509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000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28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49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10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52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35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23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6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88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99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11/7/2024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8144973"/>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269E-62EF-5BD8-BCA1-ACC6B11F8F4A}"/>
              </a:ext>
            </a:extLst>
          </p:cNvPr>
          <p:cNvSpPr>
            <a:spLocks noGrp="1"/>
          </p:cNvSpPr>
          <p:nvPr>
            <p:ph type="ctrTitle"/>
          </p:nvPr>
        </p:nvSpPr>
        <p:spPr/>
        <p:txBody>
          <a:bodyPr/>
          <a:lstStyle/>
          <a:p>
            <a:r>
              <a:rPr lang="en-IN" dirty="0"/>
              <a:t>Why LLMs?</a:t>
            </a:r>
          </a:p>
        </p:txBody>
      </p:sp>
      <p:sp>
        <p:nvSpPr>
          <p:cNvPr id="3" name="Subtitle 2">
            <a:extLst>
              <a:ext uri="{FF2B5EF4-FFF2-40B4-BE49-F238E27FC236}">
                <a16:creationId xmlns:a16="http://schemas.microsoft.com/office/drawing/2014/main" id="{81D8DAC5-FA04-59A8-1D73-8FDAF5849878}"/>
              </a:ext>
            </a:extLst>
          </p:cNvPr>
          <p:cNvSpPr>
            <a:spLocks noGrp="1"/>
          </p:cNvSpPr>
          <p:nvPr>
            <p:ph type="subTitle" idx="1"/>
          </p:nvPr>
        </p:nvSpPr>
        <p:spPr>
          <a:xfrm>
            <a:off x="6919274" y="5062194"/>
            <a:ext cx="3760918" cy="904973"/>
          </a:xfrm>
        </p:spPr>
        <p:txBody>
          <a:bodyPr>
            <a:normAutofit/>
          </a:bodyPr>
          <a:lstStyle/>
          <a:p>
            <a:r>
              <a:rPr lang="en-IN" sz="2400" b="1" dirty="0">
                <a:solidFill>
                  <a:schemeClr val="tx1"/>
                </a:solidFill>
              </a:rPr>
              <a:t>PREMALATHA T</a:t>
            </a:r>
          </a:p>
        </p:txBody>
      </p:sp>
    </p:spTree>
    <p:extLst>
      <p:ext uri="{BB962C8B-B14F-4D97-AF65-F5344CB8AC3E}">
        <p14:creationId xmlns:p14="http://schemas.microsoft.com/office/powerpoint/2010/main" val="363733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0EA2-263C-FE8F-3024-D786E981AC31}"/>
              </a:ext>
            </a:extLst>
          </p:cNvPr>
          <p:cNvSpPr>
            <a:spLocks noGrp="1"/>
          </p:cNvSpPr>
          <p:nvPr>
            <p:ph type="title"/>
          </p:nvPr>
        </p:nvSpPr>
        <p:spPr/>
        <p:txBody>
          <a:bodyPr/>
          <a:lstStyle/>
          <a:p>
            <a:pPr algn="ctr"/>
            <a:r>
              <a:rPr lang="en-IN" dirty="0"/>
              <a:t>Continual Learning and Adaptation</a:t>
            </a:r>
          </a:p>
        </p:txBody>
      </p:sp>
      <p:sp>
        <p:nvSpPr>
          <p:cNvPr id="3" name="Content Placeholder 2">
            <a:extLst>
              <a:ext uri="{FF2B5EF4-FFF2-40B4-BE49-F238E27FC236}">
                <a16:creationId xmlns:a16="http://schemas.microsoft.com/office/drawing/2014/main" id="{FC31BE97-9E9A-93BC-5640-E73211F12DA2}"/>
              </a:ext>
            </a:extLst>
          </p:cNvPr>
          <p:cNvSpPr>
            <a:spLocks noGrp="1"/>
          </p:cNvSpPr>
          <p:nvPr>
            <p:ph idx="1"/>
          </p:nvPr>
        </p:nvSpPr>
        <p:spPr/>
        <p:txBody>
          <a:bodyPr>
            <a:normAutofit/>
          </a:bodyPr>
          <a:lstStyle/>
          <a:p>
            <a:r>
              <a:rPr lang="en-US" sz="2800" dirty="0"/>
              <a:t>These models have a remarkable ability to adapt and learn from new data. </a:t>
            </a:r>
          </a:p>
          <a:p>
            <a:r>
              <a:rPr lang="en-US" sz="2800" dirty="0"/>
              <a:t>This makes them suitable for evolving tasks and changing environments</a:t>
            </a:r>
            <a:endParaRPr lang="en-IN" sz="2800" dirty="0"/>
          </a:p>
        </p:txBody>
      </p:sp>
    </p:spTree>
    <p:extLst>
      <p:ext uri="{BB962C8B-B14F-4D97-AF65-F5344CB8AC3E}">
        <p14:creationId xmlns:p14="http://schemas.microsoft.com/office/powerpoint/2010/main" val="311894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2325-6457-BD8F-7AF9-1D5485768985}"/>
              </a:ext>
            </a:extLst>
          </p:cNvPr>
          <p:cNvSpPr>
            <a:spLocks noGrp="1"/>
          </p:cNvSpPr>
          <p:nvPr>
            <p:ph type="title"/>
          </p:nvPr>
        </p:nvSpPr>
        <p:spPr/>
        <p:txBody>
          <a:bodyPr/>
          <a:lstStyle/>
          <a:p>
            <a:pPr algn="ctr"/>
            <a:r>
              <a:rPr lang="en-IN" dirty="0"/>
              <a:t>Richer Context Understanding</a:t>
            </a:r>
          </a:p>
        </p:txBody>
      </p:sp>
      <p:sp>
        <p:nvSpPr>
          <p:cNvPr id="3" name="Content Placeholder 2">
            <a:extLst>
              <a:ext uri="{FF2B5EF4-FFF2-40B4-BE49-F238E27FC236}">
                <a16:creationId xmlns:a16="http://schemas.microsoft.com/office/drawing/2014/main" id="{0973032C-D8A7-F7F0-44E9-510E0A4BCA62}"/>
              </a:ext>
            </a:extLst>
          </p:cNvPr>
          <p:cNvSpPr>
            <a:spLocks noGrp="1"/>
          </p:cNvSpPr>
          <p:nvPr>
            <p:ph idx="1"/>
          </p:nvPr>
        </p:nvSpPr>
        <p:spPr/>
        <p:txBody>
          <a:bodyPr>
            <a:normAutofit/>
          </a:bodyPr>
          <a:lstStyle/>
          <a:p>
            <a:r>
              <a:rPr lang="en-US" sz="2800" dirty="0"/>
              <a:t>Due to their size and design, large models can hold extensive context, allowing them to provide more relevant and contextually aware answers or suggestions.</a:t>
            </a:r>
            <a:endParaRPr lang="en-IN" sz="2800" dirty="0"/>
          </a:p>
        </p:txBody>
      </p:sp>
    </p:spTree>
    <p:extLst>
      <p:ext uri="{BB962C8B-B14F-4D97-AF65-F5344CB8AC3E}">
        <p14:creationId xmlns:p14="http://schemas.microsoft.com/office/powerpoint/2010/main" val="1373645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4F2E-3665-D416-4105-D7C09019748E}"/>
              </a:ext>
            </a:extLst>
          </p:cNvPr>
          <p:cNvSpPr>
            <a:spLocks noGrp="1"/>
          </p:cNvSpPr>
          <p:nvPr>
            <p:ph type="title"/>
          </p:nvPr>
        </p:nvSpPr>
        <p:spPr/>
        <p:txBody>
          <a:bodyPr/>
          <a:lstStyle/>
          <a:p>
            <a:pPr algn="ctr"/>
            <a:r>
              <a:rPr lang="en-IN" dirty="0"/>
              <a:t>Multilingual Capabilities</a:t>
            </a:r>
          </a:p>
        </p:txBody>
      </p:sp>
      <p:sp>
        <p:nvSpPr>
          <p:cNvPr id="3" name="Content Placeholder 2">
            <a:extLst>
              <a:ext uri="{FF2B5EF4-FFF2-40B4-BE49-F238E27FC236}">
                <a16:creationId xmlns:a16="http://schemas.microsoft.com/office/drawing/2014/main" id="{D52EC581-D501-C826-805B-6073420EA4A8}"/>
              </a:ext>
            </a:extLst>
          </p:cNvPr>
          <p:cNvSpPr>
            <a:spLocks noGrp="1"/>
          </p:cNvSpPr>
          <p:nvPr>
            <p:ph idx="1"/>
          </p:nvPr>
        </p:nvSpPr>
        <p:spPr/>
        <p:txBody>
          <a:bodyPr>
            <a:normAutofit/>
          </a:bodyPr>
          <a:lstStyle/>
          <a:p>
            <a:r>
              <a:rPr lang="en-US" sz="2800" dirty="0"/>
              <a:t>Many of the latest large models are trained on data from various languages, making them capable of understanding and generating content in multiple languages, often without the need for translation models</a:t>
            </a:r>
            <a:endParaRPr lang="en-IN" sz="2800" dirty="0"/>
          </a:p>
        </p:txBody>
      </p:sp>
    </p:spTree>
    <p:extLst>
      <p:ext uri="{BB962C8B-B14F-4D97-AF65-F5344CB8AC3E}">
        <p14:creationId xmlns:p14="http://schemas.microsoft.com/office/powerpoint/2010/main" val="183318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37A6-F5A2-2679-64BC-154E887DFE29}"/>
              </a:ext>
            </a:extLst>
          </p:cNvPr>
          <p:cNvSpPr>
            <a:spLocks noGrp="1"/>
          </p:cNvSpPr>
          <p:nvPr>
            <p:ph type="title"/>
          </p:nvPr>
        </p:nvSpPr>
        <p:spPr/>
        <p:txBody>
          <a:bodyPr/>
          <a:lstStyle/>
          <a:p>
            <a:pPr algn="ctr"/>
            <a:r>
              <a:rPr lang="en-IN" dirty="0"/>
              <a:t>Few-shot Learning</a:t>
            </a:r>
          </a:p>
        </p:txBody>
      </p:sp>
      <p:sp>
        <p:nvSpPr>
          <p:cNvPr id="3" name="Content Placeholder 2">
            <a:extLst>
              <a:ext uri="{FF2B5EF4-FFF2-40B4-BE49-F238E27FC236}">
                <a16:creationId xmlns:a16="http://schemas.microsoft.com/office/drawing/2014/main" id="{9F662028-FEF5-5E63-9C0F-AB40FD7C8E40}"/>
              </a:ext>
            </a:extLst>
          </p:cNvPr>
          <p:cNvSpPr>
            <a:spLocks noGrp="1"/>
          </p:cNvSpPr>
          <p:nvPr>
            <p:ph idx="1"/>
          </p:nvPr>
        </p:nvSpPr>
        <p:spPr/>
        <p:txBody>
          <a:bodyPr>
            <a:normAutofit/>
          </a:bodyPr>
          <a:lstStyle/>
          <a:p>
            <a:r>
              <a:rPr lang="en-US" sz="2800" dirty="0"/>
              <a:t>Large models exhibit the capability of learning with minimal labeled data, often referred to as few-shot learning. </a:t>
            </a:r>
          </a:p>
          <a:p>
            <a:r>
              <a:rPr lang="en-US" sz="2800" dirty="0"/>
              <a:t>This reduces the reliance on extensive labeled datasets for training</a:t>
            </a:r>
            <a:endParaRPr lang="en-IN" sz="2800" dirty="0"/>
          </a:p>
        </p:txBody>
      </p:sp>
    </p:spTree>
    <p:extLst>
      <p:ext uri="{BB962C8B-B14F-4D97-AF65-F5344CB8AC3E}">
        <p14:creationId xmlns:p14="http://schemas.microsoft.com/office/powerpoint/2010/main" val="37089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DDBD-391C-E22C-7B81-AC1769F8F8B6}"/>
              </a:ext>
            </a:extLst>
          </p:cNvPr>
          <p:cNvSpPr>
            <a:spLocks noGrp="1"/>
          </p:cNvSpPr>
          <p:nvPr>
            <p:ph type="title"/>
          </p:nvPr>
        </p:nvSpPr>
        <p:spPr/>
        <p:txBody>
          <a:bodyPr/>
          <a:lstStyle/>
          <a:p>
            <a:pPr algn="ctr"/>
            <a:r>
              <a:rPr lang="en-IN" dirty="0"/>
              <a:t>Challenges &amp; Considerations</a:t>
            </a:r>
          </a:p>
        </p:txBody>
      </p:sp>
      <p:sp>
        <p:nvSpPr>
          <p:cNvPr id="3" name="Content Placeholder 2">
            <a:extLst>
              <a:ext uri="{FF2B5EF4-FFF2-40B4-BE49-F238E27FC236}">
                <a16:creationId xmlns:a16="http://schemas.microsoft.com/office/drawing/2014/main" id="{73F825A6-D9B8-9E52-4280-03D9407C49C7}"/>
              </a:ext>
            </a:extLst>
          </p:cNvPr>
          <p:cNvSpPr>
            <a:spLocks noGrp="1"/>
          </p:cNvSpPr>
          <p:nvPr>
            <p:ph idx="1"/>
          </p:nvPr>
        </p:nvSpPr>
        <p:spPr/>
        <p:txBody>
          <a:bodyPr>
            <a:normAutofit/>
          </a:bodyPr>
          <a:lstStyle/>
          <a:p>
            <a:r>
              <a:rPr lang="en-US" sz="2800" dirty="0"/>
              <a:t>While there are numerous advantages, it's essential to acknowledge the challenges associated with large language models:</a:t>
            </a:r>
          </a:p>
          <a:p>
            <a:r>
              <a:rPr lang="en-US" sz="2800" dirty="0"/>
              <a:t>Resource Intensive Training these models requires massive computational resources and energy.</a:t>
            </a:r>
          </a:p>
          <a:p>
            <a:pPr marL="0" indent="0">
              <a:buNone/>
            </a:pPr>
            <a:r>
              <a:rPr lang="en-IN" sz="2800" dirty="0"/>
              <a:t>Potential for Biases:</a:t>
            </a:r>
            <a:r>
              <a:rPr lang="en-US" sz="2800" dirty="0"/>
              <a:t>Since they are trained on vast and varied datasets, there's a risk of them inheriting and perpetuating biases present in the data.</a:t>
            </a:r>
            <a:endParaRPr lang="en-IN" sz="2800" dirty="0"/>
          </a:p>
        </p:txBody>
      </p:sp>
    </p:spTree>
    <p:extLst>
      <p:ext uri="{BB962C8B-B14F-4D97-AF65-F5344CB8AC3E}">
        <p14:creationId xmlns:p14="http://schemas.microsoft.com/office/powerpoint/2010/main" val="28734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FF9A-63DF-6562-5712-C4A10FB0694E}"/>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C682F801-D0C6-4F18-078C-0117FDD6AA1C}"/>
              </a:ext>
            </a:extLst>
          </p:cNvPr>
          <p:cNvSpPr>
            <a:spLocks noGrp="1"/>
          </p:cNvSpPr>
          <p:nvPr>
            <p:ph idx="1"/>
          </p:nvPr>
        </p:nvSpPr>
        <p:spPr/>
        <p:txBody>
          <a:bodyPr/>
          <a:lstStyle/>
          <a:p>
            <a:r>
              <a:rPr lang="en-IN" b="1" dirty="0"/>
              <a:t>Complexity in Deployment </a:t>
            </a:r>
          </a:p>
          <a:p>
            <a:r>
              <a:rPr lang="en-US" dirty="0"/>
              <a:t>Their size can make them challenging to deploy in resource-constrained environments. </a:t>
            </a:r>
          </a:p>
          <a:p>
            <a:r>
              <a:rPr lang="en-US" b="1" dirty="0"/>
              <a:t>Overfitting </a:t>
            </a:r>
          </a:p>
          <a:p>
            <a:r>
              <a:rPr lang="en-US" dirty="0"/>
              <a:t>There's a risk of the model overfitting to its training data, especially if not managed properly.</a:t>
            </a:r>
            <a:endParaRPr lang="en-IN" dirty="0"/>
          </a:p>
        </p:txBody>
      </p:sp>
    </p:spTree>
    <p:extLst>
      <p:ext uri="{BB962C8B-B14F-4D97-AF65-F5344CB8AC3E}">
        <p14:creationId xmlns:p14="http://schemas.microsoft.com/office/powerpoint/2010/main" val="48300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55EFB2-A148-7808-DFE0-A28F3BBC3E1B}"/>
              </a:ext>
            </a:extLst>
          </p:cNvPr>
          <p:cNvPicPr>
            <a:picLocks noGrp="1" noChangeAspect="1"/>
          </p:cNvPicPr>
          <p:nvPr>
            <p:ph idx="1"/>
          </p:nvPr>
        </p:nvPicPr>
        <p:blipFill>
          <a:blip r:embed="rId2"/>
          <a:stretch>
            <a:fillRect/>
          </a:stretch>
        </p:blipFill>
        <p:spPr>
          <a:xfrm>
            <a:off x="2026763" y="349264"/>
            <a:ext cx="7654564" cy="5820186"/>
          </a:xfrm>
        </p:spPr>
      </p:pic>
    </p:spTree>
    <p:extLst>
      <p:ext uri="{BB962C8B-B14F-4D97-AF65-F5344CB8AC3E}">
        <p14:creationId xmlns:p14="http://schemas.microsoft.com/office/powerpoint/2010/main" val="226423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50194C-C93C-24F9-16DA-F7D01729FB39}"/>
              </a:ext>
            </a:extLst>
          </p:cNvPr>
          <p:cNvPicPr>
            <a:picLocks noGrp="1" noChangeAspect="1"/>
          </p:cNvPicPr>
          <p:nvPr>
            <p:ph idx="1"/>
          </p:nvPr>
        </p:nvPicPr>
        <p:blipFill>
          <a:blip r:embed="rId2"/>
          <a:stretch>
            <a:fillRect/>
          </a:stretch>
        </p:blipFill>
        <p:spPr>
          <a:xfrm>
            <a:off x="2132098" y="1432873"/>
            <a:ext cx="6840115" cy="3441911"/>
          </a:xfrm>
        </p:spPr>
      </p:pic>
    </p:spTree>
    <p:extLst>
      <p:ext uri="{BB962C8B-B14F-4D97-AF65-F5344CB8AC3E}">
        <p14:creationId xmlns:p14="http://schemas.microsoft.com/office/powerpoint/2010/main" val="746634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397A56-9848-8573-9060-5D01E3B917CA}"/>
              </a:ext>
            </a:extLst>
          </p:cNvPr>
          <p:cNvPicPr>
            <a:picLocks noGrp="1" noChangeAspect="1"/>
          </p:cNvPicPr>
          <p:nvPr>
            <p:ph idx="1"/>
          </p:nvPr>
        </p:nvPicPr>
        <p:blipFill>
          <a:blip r:embed="rId2"/>
          <a:stretch>
            <a:fillRect/>
          </a:stretch>
        </p:blipFill>
        <p:spPr>
          <a:xfrm>
            <a:off x="2148797" y="876694"/>
            <a:ext cx="7312764" cy="4751108"/>
          </a:xfrm>
        </p:spPr>
      </p:pic>
    </p:spTree>
    <p:extLst>
      <p:ext uri="{BB962C8B-B14F-4D97-AF65-F5344CB8AC3E}">
        <p14:creationId xmlns:p14="http://schemas.microsoft.com/office/powerpoint/2010/main" val="1888544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A87B2C-4C3C-85BB-09F4-E0A6F141229A}"/>
              </a:ext>
            </a:extLst>
          </p:cNvPr>
          <p:cNvPicPr>
            <a:picLocks noGrp="1" noChangeAspect="1"/>
          </p:cNvPicPr>
          <p:nvPr>
            <p:ph idx="1"/>
          </p:nvPr>
        </p:nvPicPr>
        <p:blipFill>
          <a:blip r:embed="rId2"/>
          <a:stretch>
            <a:fillRect/>
          </a:stretch>
        </p:blipFill>
        <p:spPr>
          <a:xfrm>
            <a:off x="2077552" y="1404594"/>
            <a:ext cx="7400493" cy="3399601"/>
          </a:xfrm>
        </p:spPr>
      </p:pic>
    </p:spTree>
    <p:extLst>
      <p:ext uri="{BB962C8B-B14F-4D97-AF65-F5344CB8AC3E}">
        <p14:creationId xmlns:p14="http://schemas.microsoft.com/office/powerpoint/2010/main" val="12670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0211-2BD3-C802-BFDF-E1139EB73CFC}"/>
              </a:ext>
            </a:extLst>
          </p:cNvPr>
          <p:cNvSpPr>
            <a:spLocks noGrp="1"/>
          </p:cNvSpPr>
          <p:nvPr>
            <p:ph type="title"/>
          </p:nvPr>
        </p:nvSpPr>
        <p:spPr/>
        <p:txBody>
          <a:bodyPr/>
          <a:lstStyle/>
          <a:p>
            <a:r>
              <a:rPr lang="en-IN" dirty="0"/>
              <a:t>LLM</a:t>
            </a:r>
          </a:p>
        </p:txBody>
      </p:sp>
      <p:sp>
        <p:nvSpPr>
          <p:cNvPr id="3" name="Content Placeholder 2">
            <a:extLst>
              <a:ext uri="{FF2B5EF4-FFF2-40B4-BE49-F238E27FC236}">
                <a16:creationId xmlns:a16="http://schemas.microsoft.com/office/drawing/2014/main" id="{ADA113EF-566F-2981-A8F8-ABC1ADBA2B2B}"/>
              </a:ext>
            </a:extLst>
          </p:cNvPr>
          <p:cNvSpPr>
            <a:spLocks noGrp="1"/>
          </p:cNvSpPr>
          <p:nvPr>
            <p:ph idx="1"/>
          </p:nvPr>
        </p:nvSpPr>
        <p:spPr>
          <a:xfrm>
            <a:off x="490194" y="1904214"/>
            <a:ext cx="9367038" cy="4275923"/>
          </a:xfrm>
        </p:spPr>
        <p:txBody>
          <a:bodyPr>
            <a:normAutofit/>
          </a:bodyPr>
          <a:lstStyle/>
          <a:p>
            <a:pPr>
              <a:lnSpc>
                <a:spcPct val="200000"/>
              </a:lnSpc>
            </a:pPr>
            <a:r>
              <a:rPr lang="en-US" sz="2800" dirty="0">
                <a:solidFill>
                  <a:schemeClr val="bg1"/>
                </a:solidFill>
              </a:rPr>
              <a:t>The advent of large language models like GPT-4 has transformed the landscape of </a:t>
            </a:r>
            <a:r>
              <a:rPr lang="en-US" sz="2800" dirty="0" err="1">
                <a:solidFill>
                  <a:schemeClr val="bg1"/>
                </a:solidFill>
              </a:rPr>
              <a:t>artificialintelligence</a:t>
            </a:r>
            <a:r>
              <a:rPr lang="en-US" sz="2800" dirty="0">
                <a:solidFill>
                  <a:schemeClr val="bg1"/>
                </a:solidFill>
              </a:rPr>
              <a:t>. </a:t>
            </a:r>
          </a:p>
          <a:p>
            <a:pPr>
              <a:lnSpc>
                <a:spcPct val="200000"/>
              </a:lnSpc>
            </a:pPr>
            <a:r>
              <a:rPr lang="en-US" sz="2800" dirty="0">
                <a:solidFill>
                  <a:schemeClr val="bg1"/>
                </a:solidFill>
              </a:rPr>
              <a:t>But why are these expansive models so significant?</a:t>
            </a:r>
            <a:endParaRPr lang="en-IN" sz="2800" dirty="0">
              <a:solidFill>
                <a:schemeClr val="bg1"/>
              </a:solidFill>
            </a:endParaRPr>
          </a:p>
        </p:txBody>
      </p:sp>
    </p:spTree>
    <p:extLst>
      <p:ext uri="{BB962C8B-B14F-4D97-AF65-F5344CB8AC3E}">
        <p14:creationId xmlns:p14="http://schemas.microsoft.com/office/powerpoint/2010/main" val="3018435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41548C-6E22-9D6D-E155-A1E16CB2454B}"/>
              </a:ext>
            </a:extLst>
          </p:cNvPr>
          <p:cNvPicPr>
            <a:picLocks noGrp="1" noChangeAspect="1"/>
          </p:cNvPicPr>
          <p:nvPr>
            <p:ph idx="1"/>
          </p:nvPr>
        </p:nvPicPr>
        <p:blipFill>
          <a:blip r:embed="rId2"/>
          <a:stretch>
            <a:fillRect/>
          </a:stretch>
        </p:blipFill>
        <p:spPr>
          <a:xfrm>
            <a:off x="2190632" y="631596"/>
            <a:ext cx="6414309" cy="4723861"/>
          </a:xfrm>
        </p:spPr>
      </p:pic>
    </p:spTree>
    <p:extLst>
      <p:ext uri="{BB962C8B-B14F-4D97-AF65-F5344CB8AC3E}">
        <p14:creationId xmlns:p14="http://schemas.microsoft.com/office/powerpoint/2010/main" val="1873324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3B6C46-6BD3-EFB8-50CC-A2374C034127}"/>
              </a:ext>
            </a:extLst>
          </p:cNvPr>
          <p:cNvPicPr>
            <a:picLocks noGrp="1" noChangeAspect="1"/>
          </p:cNvPicPr>
          <p:nvPr>
            <p:ph idx="1"/>
          </p:nvPr>
        </p:nvPicPr>
        <p:blipFill>
          <a:blip r:embed="rId2"/>
          <a:stretch>
            <a:fillRect/>
          </a:stretch>
        </p:blipFill>
        <p:spPr>
          <a:xfrm>
            <a:off x="2408479" y="1574277"/>
            <a:ext cx="7375041" cy="3556838"/>
          </a:xfrm>
        </p:spPr>
      </p:pic>
    </p:spTree>
    <p:extLst>
      <p:ext uri="{BB962C8B-B14F-4D97-AF65-F5344CB8AC3E}">
        <p14:creationId xmlns:p14="http://schemas.microsoft.com/office/powerpoint/2010/main" val="392445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81AA22-8C3C-B998-08D7-9677E9DC558B}"/>
              </a:ext>
            </a:extLst>
          </p:cNvPr>
          <p:cNvPicPr>
            <a:picLocks noGrp="1" noChangeAspect="1"/>
          </p:cNvPicPr>
          <p:nvPr>
            <p:ph idx="1"/>
          </p:nvPr>
        </p:nvPicPr>
        <p:blipFill>
          <a:blip r:embed="rId2"/>
          <a:stretch>
            <a:fillRect/>
          </a:stretch>
        </p:blipFill>
        <p:spPr>
          <a:xfrm>
            <a:off x="1438682" y="1310327"/>
            <a:ext cx="7745130" cy="3635468"/>
          </a:xfrm>
        </p:spPr>
      </p:pic>
    </p:spTree>
    <p:extLst>
      <p:ext uri="{BB962C8B-B14F-4D97-AF65-F5344CB8AC3E}">
        <p14:creationId xmlns:p14="http://schemas.microsoft.com/office/powerpoint/2010/main" val="2845099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F14896-E55D-B71D-6735-45DD05B487EF}"/>
              </a:ext>
            </a:extLst>
          </p:cNvPr>
          <p:cNvPicPr>
            <a:picLocks noGrp="1" noChangeAspect="1"/>
          </p:cNvPicPr>
          <p:nvPr>
            <p:ph idx="1"/>
          </p:nvPr>
        </p:nvPicPr>
        <p:blipFill>
          <a:blip r:embed="rId2"/>
          <a:stretch>
            <a:fillRect/>
          </a:stretch>
        </p:blipFill>
        <p:spPr>
          <a:xfrm>
            <a:off x="3298998" y="2032099"/>
            <a:ext cx="5594004" cy="3409260"/>
          </a:xfrm>
        </p:spPr>
      </p:pic>
    </p:spTree>
    <p:extLst>
      <p:ext uri="{BB962C8B-B14F-4D97-AF65-F5344CB8AC3E}">
        <p14:creationId xmlns:p14="http://schemas.microsoft.com/office/powerpoint/2010/main" val="76111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164EC6-61F4-9BD1-9CC1-6351E221F167}"/>
              </a:ext>
            </a:extLst>
          </p:cNvPr>
          <p:cNvPicPr>
            <a:picLocks noGrp="1" noChangeAspect="1"/>
          </p:cNvPicPr>
          <p:nvPr>
            <p:ph idx="1"/>
          </p:nvPr>
        </p:nvPicPr>
        <p:blipFill>
          <a:blip r:embed="rId2"/>
          <a:stretch>
            <a:fillRect/>
          </a:stretch>
        </p:blipFill>
        <p:spPr>
          <a:xfrm>
            <a:off x="882178" y="1480008"/>
            <a:ext cx="9132182" cy="3683221"/>
          </a:xfrm>
        </p:spPr>
      </p:pic>
    </p:spTree>
    <p:extLst>
      <p:ext uri="{BB962C8B-B14F-4D97-AF65-F5344CB8AC3E}">
        <p14:creationId xmlns:p14="http://schemas.microsoft.com/office/powerpoint/2010/main" val="2304978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C70F91-7C22-8E78-6B12-2090205AC496}"/>
              </a:ext>
            </a:extLst>
          </p:cNvPr>
          <p:cNvPicPr>
            <a:picLocks noGrp="1" noChangeAspect="1"/>
          </p:cNvPicPr>
          <p:nvPr>
            <p:ph idx="1"/>
          </p:nvPr>
        </p:nvPicPr>
        <p:blipFill>
          <a:blip r:embed="rId2"/>
          <a:stretch>
            <a:fillRect/>
          </a:stretch>
        </p:blipFill>
        <p:spPr>
          <a:xfrm>
            <a:off x="3022262" y="1008669"/>
            <a:ext cx="6147475" cy="4656883"/>
          </a:xfrm>
        </p:spPr>
      </p:pic>
    </p:spTree>
    <p:extLst>
      <p:ext uri="{BB962C8B-B14F-4D97-AF65-F5344CB8AC3E}">
        <p14:creationId xmlns:p14="http://schemas.microsoft.com/office/powerpoint/2010/main" val="2800499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AF982A0-D0E4-19B8-EC2F-2637ED3BFCE0}"/>
              </a:ext>
            </a:extLst>
          </p:cNvPr>
          <p:cNvPicPr>
            <a:picLocks noGrp="1" noChangeAspect="1"/>
          </p:cNvPicPr>
          <p:nvPr>
            <p:ph idx="1"/>
          </p:nvPr>
        </p:nvPicPr>
        <p:blipFill>
          <a:blip r:embed="rId2"/>
          <a:stretch>
            <a:fillRect/>
          </a:stretch>
        </p:blipFill>
        <p:spPr>
          <a:xfrm>
            <a:off x="2603762" y="1480008"/>
            <a:ext cx="6014242" cy="3235511"/>
          </a:xfrm>
        </p:spPr>
      </p:pic>
    </p:spTree>
    <p:extLst>
      <p:ext uri="{BB962C8B-B14F-4D97-AF65-F5344CB8AC3E}">
        <p14:creationId xmlns:p14="http://schemas.microsoft.com/office/powerpoint/2010/main" val="287802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CD676D-BF76-6CF7-B7FE-880720717105}"/>
              </a:ext>
            </a:extLst>
          </p:cNvPr>
          <p:cNvPicPr>
            <a:picLocks noGrp="1" noChangeAspect="1"/>
          </p:cNvPicPr>
          <p:nvPr>
            <p:ph idx="1"/>
          </p:nvPr>
        </p:nvPicPr>
        <p:blipFill>
          <a:blip r:embed="rId2"/>
          <a:stretch>
            <a:fillRect/>
          </a:stretch>
        </p:blipFill>
        <p:spPr>
          <a:xfrm>
            <a:off x="2639853" y="970961"/>
            <a:ext cx="6284015" cy="4446697"/>
          </a:xfrm>
        </p:spPr>
      </p:pic>
    </p:spTree>
    <p:extLst>
      <p:ext uri="{BB962C8B-B14F-4D97-AF65-F5344CB8AC3E}">
        <p14:creationId xmlns:p14="http://schemas.microsoft.com/office/powerpoint/2010/main" val="1764954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9D5133-5418-8967-02A1-001ACD4BEF85}"/>
              </a:ext>
            </a:extLst>
          </p:cNvPr>
          <p:cNvPicPr>
            <a:picLocks noChangeAspect="1"/>
          </p:cNvPicPr>
          <p:nvPr/>
        </p:nvPicPr>
        <p:blipFill>
          <a:blip r:embed="rId2"/>
          <a:stretch>
            <a:fillRect/>
          </a:stretch>
        </p:blipFill>
        <p:spPr>
          <a:xfrm>
            <a:off x="771525" y="951111"/>
            <a:ext cx="9629775" cy="5216128"/>
          </a:xfrm>
          <a:prstGeom prst="rect">
            <a:avLst/>
          </a:prstGeom>
        </p:spPr>
      </p:pic>
    </p:spTree>
    <p:extLst>
      <p:ext uri="{BB962C8B-B14F-4D97-AF65-F5344CB8AC3E}">
        <p14:creationId xmlns:p14="http://schemas.microsoft.com/office/powerpoint/2010/main" val="3396978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B310E-40AC-CA87-2D00-FA0939609024}"/>
              </a:ext>
            </a:extLst>
          </p:cNvPr>
          <p:cNvPicPr>
            <a:picLocks noChangeAspect="1"/>
          </p:cNvPicPr>
          <p:nvPr/>
        </p:nvPicPr>
        <p:blipFill>
          <a:blip r:embed="rId2"/>
          <a:stretch>
            <a:fillRect/>
          </a:stretch>
        </p:blipFill>
        <p:spPr>
          <a:xfrm>
            <a:off x="1409157" y="718810"/>
            <a:ext cx="9211218" cy="5542535"/>
          </a:xfrm>
          <a:prstGeom prst="rect">
            <a:avLst/>
          </a:prstGeom>
        </p:spPr>
      </p:pic>
    </p:spTree>
    <p:extLst>
      <p:ext uri="{BB962C8B-B14F-4D97-AF65-F5344CB8AC3E}">
        <p14:creationId xmlns:p14="http://schemas.microsoft.com/office/powerpoint/2010/main" val="102329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E497-A6B0-0D41-D249-B68CC893879F}"/>
              </a:ext>
            </a:extLst>
          </p:cNvPr>
          <p:cNvSpPr>
            <a:spLocks noGrp="1"/>
          </p:cNvSpPr>
          <p:nvPr>
            <p:ph type="title"/>
          </p:nvPr>
        </p:nvSpPr>
        <p:spPr/>
        <p:txBody>
          <a:bodyPr/>
          <a:lstStyle/>
          <a:p>
            <a:pPr algn="ctr"/>
            <a:r>
              <a:rPr lang="en-IN" dirty="0"/>
              <a:t>Improved Accuracy</a:t>
            </a:r>
          </a:p>
        </p:txBody>
      </p:sp>
      <p:sp>
        <p:nvSpPr>
          <p:cNvPr id="3" name="Content Placeholder 2">
            <a:extLst>
              <a:ext uri="{FF2B5EF4-FFF2-40B4-BE49-F238E27FC236}">
                <a16:creationId xmlns:a16="http://schemas.microsoft.com/office/drawing/2014/main" id="{F6301222-5BCB-1364-958E-67887942A858}"/>
              </a:ext>
            </a:extLst>
          </p:cNvPr>
          <p:cNvSpPr>
            <a:spLocks noGrp="1"/>
          </p:cNvSpPr>
          <p:nvPr>
            <p:ph idx="1"/>
          </p:nvPr>
        </p:nvSpPr>
        <p:spPr/>
        <p:txBody>
          <a:bodyPr>
            <a:normAutofit/>
          </a:bodyPr>
          <a:lstStyle/>
          <a:p>
            <a:r>
              <a:rPr lang="en-US" sz="2800" dirty="0"/>
              <a:t>As models grow in size, they tend to perform better on a wide array of tasks.</a:t>
            </a:r>
          </a:p>
          <a:p>
            <a:r>
              <a:rPr lang="en-US" sz="2800" dirty="0"/>
              <a:t>Their vast amount of parameters allow them to capture more intricate patterns in the data, leading to more accurate results, especially in complex tasks like translation, text generation, and more.</a:t>
            </a:r>
            <a:endParaRPr lang="en-IN" sz="2800" dirty="0"/>
          </a:p>
        </p:txBody>
      </p:sp>
    </p:spTree>
    <p:extLst>
      <p:ext uri="{BB962C8B-B14F-4D97-AF65-F5344CB8AC3E}">
        <p14:creationId xmlns:p14="http://schemas.microsoft.com/office/powerpoint/2010/main" val="542878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E6844D-0EC1-A4D8-F0E2-C22CC4E4B761}"/>
              </a:ext>
            </a:extLst>
          </p:cNvPr>
          <p:cNvPicPr>
            <a:picLocks noChangeAspect="1"/>
          </p:cNvPicPr>
          <p:nvPr/>
        </p:nvPicPr>
        <p:blipFill>
          <a:blip r:embed="rId2"/>
          <a:stretch>
            <a:fillRect/>
          </a:stretch>
        </p:blipFill>
        <p:spPr>
          <a:xfrm>
            <a:off x="1555556" y="2066925"/>
            <a:ext cx="8831992" cy="1228799"/>
          </a:xfrm>
          <a:prstGeom prst="rect">
            <a:avLst/>
          </a:prstGeom>
        </p:spPr>
      </p:pic>
    </p:spTree>
    <p:extLst>
      <p:ext uri="{BB962C8B-B14F-4D97-AF65-F5344CB8AC3E}">
        <p14:creationId xmlns:p14="http://schemas.microsoft.com/office/powerpoint/2010/main" val="3478286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0E83D-6503-2EA7-A821-BE1A063FAF1A}"/>
              </a:ext>
            </a:extLst>
          </p:cNvPr>
          <p:cNvPicPr>
            <a:picLocks noChangeAspect="1"/>
          </p:cNvPicPr>
          <p:nvPr/>
        </p:nvPicPr>
        <p:blipFill>
          <a:blip r:embed="rId2"/>
          <a:stretch>
            <a:fillRect/>
          </a:stretch>
        </p:blipFill>
        <p:spPr>
          <a:xfrm>
            <a:off x="2166389" y="485364"/>
            <a:ext cx="7859222" cy="5887272"/>
          </a:xfrm>
          <a:prstGeom prst="rect">
            <a:avLst/>
          </a:prstGeom>
        </p:spPr>
      </p:pic>
    </p:spTree>
    <p:extLst>
      <p:ext uri="{BB962C8B-B14F-4D97-AF65-F5344CB8AC3E}">
        <p14:creationId xmlns:p14="http://schemas.microsoft.com/office/powerpoint/2010/main" val="3194799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6BC136-7BAC-FC0B-1A9C-006C57C928E8}"/>
              </a:ext>
            </a:extLst>
          </p:cNvPr>
          <p:cNvPicPr>
            <a:picLocks noChangeAspect="1"/>
          </p:cNvPicPr>
          <p:nvPr/>
        </p:nvPicPr>
        <p:blipFill>
          <a:blip r:embed="rId2"/>
          <a:stretch>
            <a:fillRect/>
          </a:stretch>
        </p:blipFill>
        <p:spPr>
          <a:xfrm>
            <a:off x="505837" y="2083867"/>
            <a:ext cx="10758809" cy="1663592"/>
          </a:xfrm>
          <a:prstGeom prst="rect">
            <a:avLst/>
          </a:prstGeom>
        </p:spPr>
      </p:pic>
    </p:spTree>
    <p:extLst>
      <p:ext uri="{BB962C8B-B14F-4D97-AF65-F5344CB8AC3E}">
        <p14:creationId xmlns:p14="http://schemas.microsoft.com/office/powerpoint/2010/main" val="753499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EAF8F1-E7A7-BC8A-FB2A-65B0658A921D}"/>
              </a:ext>
            </a:extLst>
          </p:cNvPr>
          <p:cNvPicPr>
            <a:picLocks noChangeAspect="1"/>
          </p:cNvPicPr>
          <p:nvPr/>
        </p:nvPicPr>
        <p:blipFill>
          <a:blip r:embed="rId2"/>
          <a:stretch>
            <a:fillRect/>
          </a:stretch>
        </p:blipFill>
        <p:spPr>
          <a:xfrm>
            <a:off x="932887" y="2438221"/>
            <a:ext cx="9442391" cy="1495603"/>
          </a:xfrm>
          <a:prstGeom prst="rect">
            <a:avLst/>
          </a:prstGeom>
        </p:spPr>
      </p:pic>
    </p:spTree>
    <p:extLst>
      <p:ext uri="{BB962C8B-B14F-4D97-AF65-F5344CB8AC3E}">
        <p14:creationId xmlns:p14="http://schemas.microsoft.com/office/powerpoint/2010/main" val="1265499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A9BD34-4662-9419-BAAB-8D3CDB015F1C}"/>
              </a:ext>
            </a:extLst>
          </p:cNvPr>
          <p:cNvPicPr>
            <a:picLocks noChangeAspect="1"/>
          </p:cNvPicPr>
          <p:nvPr/>
        </p:nvPicPr>
        <p:blipFill>
          <a:blip r:embed="rId2"/>
          <a:stretch>
            <a:fillRect/>
          </a:stretch>
        </p:blipFill>
        <p:spPr>
          <a:xfrm>
            <a:off x="2461705" y="804496"/>
            <a:ext cx="7268589" cy="5249008"/>
          </a:xfrm>
          <a:prstGeom prst="rect">
            <a:avLst/>
          </a:prstGeom>
        </p:spPr>
      </p:pic>
    </p:spTree>
    <p:extLst>
      <p:ext uri="{BB962C8B-B14F-4D97-AF65-F5344CB8AC3E}">
        <p14:creationId xmlns:p14="http://schemas.microsoft.com/office/powerpoint/2010/main" val="4257061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EAA77E-E688-77B8-29D8-812EE57B7E29}"/>
              </a:ext>
            </a:extLst>
          </p:cNvPr>
          <p:cNvPicPr>
            <a:picLocks noChangeAspect="1"/>
          </p:cNvPicPr>
          <p:nvPr/>
        </p:nvPicPr>
        <p:blipFill>
          <a:blip r:embed="rId2"/>
          <a:stretch>
            <a:fillRect/>
          </a:stretch>
        </p:blipFill>
        <p:spPr>
          <a:xfrm>
            <a:off x="1775809" y="1166497"/>
            <a:ext cx="8640381" cy="4525006"/>
          </a:xfrm>
          <a:prstGeom prst="rect">
            <a:avLst/>
          </a:prstGeom>
        </p:spPr>
      </p:pic>
    </p:spTree>
    <p:extLst>
      <p:ext uri="{BB962C8B-B14F-4D97-AF65-F5344CB8AC3E}">
        <p14:creationId xmlns:p14="http://schemas.microsoft.com/office/powerpoint/2010/main" val="1018877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368DE6-7C3C-3154-6701-BB00BC1B6DAF}"/>
              </a:ext>
            </a:extLst>
          </p:cNvPr>
          <p:cNvPicPr>
            <a:picLocks noChangeAspect="1"/>
          </p:cNvPicPr>
          <p:nvPr/>
        </p:nvPicPr>
        <p:blipFill>
          <a:blip r:embed="rId2"/>
          <a:stretch>
            <a:fillRect/>
          </a:stretch>
        </p:blipFill>
        <p:spPr>
          <a:xfrm>
            <a:off x="1285373" y="742196"/>
            <a:ext cx="9125451" cy="5373608"/>
          </a:xfrm>
          <a:prstGeom prst="rect">
            <a:avLst/>
          </a:prstGeom>
        </p:spPr>
      </p:pic>
    </p:spTree>
    <p:extLst>
      <p:ext uri="{BB962C8B-B14F-4D97-AF65-F5344CB8AC3E}">
        <p14:creationId xmlns:p14="http://schemas.microsoft.com/office/powerpoint/2010/main" val="3566922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03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B7E8-59FE-58A0-FCEA-E006DD651A23}"/>
              </a:ext>
            </a:extLst>
          </p:cNvPr>
          <p:cNvSpPr>
            <a:spLocks noGrp="1"/>
          </p:cNvSpPr>
          <p:nvPr>
            <p:ph type="title"/>
          </p:nvPr>
        </p:nvSpPr>
        <p:spPr/>
        <p:txBody>
          <a:bodyPr/>
          <a:lstStyle/>
          <a:p>
            <a:pPr algn="ctr"/>
            <a:r>
              <a:rPr lang="en-IN" dirty="0"/>
              <a:t>Extensive Knowledge Base</a:t>
            </a:r>
          </a:p>
        </p:txBody>
      </p:sp>
      <p:sp>
        <p:nvSpPr>
          <p:cNvPr id="3" name="Content Placeholder 2">
            <a:extLst>
              <a:ext uri="{FF2B5EF4-FFF2-40B4-BE49-F238E27FC236}">
                <a16:creationId xmlns:a16="http://schemas.microsoft.com/office/drawing/2014/main" id="{85232AAA-24F2-CBAC-1A12-B87AEE1D4FA9}"/>
              </a:ext>
            </a:extLst>
          </p:cNvPr>
          <p:cNvSpPr>
            <a:spLocks noGrp="1"/>
          </p:cNvSpPr>
          <p:nvPr>
            <p:ph idx="1"/>
          </p:nvPr>
        </p:nvSpPr>
        <p:spPr/>
        <p:txBody>
          <a:bodyPr>
            <a:normAutofit/>
          </a:bodyPr>
          <a:lstStyle/>
          <a:p>
            <a:r>
              <a:rPr lang="en-US" sz="2800" dirty="0"/>
              <a:t>Large models are trained on vast amounts of data, making them a repository of wide ranging information. </a:t>
            </a:r>
          </a:p>
          <a:p>
            <a:r>
              <a:rPr lang="en-US" sz="2800" dirty="0"/>
              <a:t>As a result, they can respond to a plethora of queries, from scientific concepts to pop culture references. </a:t>
            </a:r>
            <a:endParaRPr lang="en-IN" sz="2800" dirty="0"/>
          </a:p>
        </p:txBody>
      </p:sp>
    </p:spTree>
    <p:extLst>
      <p:ext uri="{BB962C8B-B14F-4D97-AF65-F5344CB8AC3E}">
        <p14:creationId xmlns:p14="http://schemas.microsoft.com/office/powerpoint/2010/main" val="357203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0469-857A-DB10-7BF6-27280B1380B6}"/>
              </a:ext>
            </a:extLst>
          </p:cNvPr>
          <p:cNvSpPr>
            <a:spLocks noGrp="1"/>
          </p:cNvSpPr>
          <p:nvPr>
            <p:ph type="title"/>
          </p:nvPr>
        </p:nvSpPr>
        <p:spPr/>
        <p:txBody>
          <a:bodyPr/>
          <a:lstStyle/>
          <a:p>
            <a:pPr algn="ctr"/>
            <a:r>
              <a:rPr lang="en-IN" dirty="0"/>
              <a:t>Generalization Across Tasks</a:t>
            </a:r>
          </a:p>
        </p:txBody>
      </p:sp>
      <p:sp>
        <p:nvSpPr>
          <p:cNvPr id="3" name="Content Placeholder 2">
            <a:extLst>
              <a:ext uri="{FF2B5EF4-FFF2-40B4-BE49-F238E27FC236}">
                <a16:creationId xmlns:a16="http://schemas.microsoft.com/office/drawing/2014/main" id="{CE4D7D74-DDBA-22D9-77A8-323B6E03B296}"/>
              </a:ext>
            </a:extLst>
          </p:cNvPr>
          <p:cNvSpPr>
            <a:spLocks noGrp="1"/>
          </p:cNvSpPr>
          <p:nvPr>
            <p:ph idx="1"/>
          </p:nvPr>
        </p:nvSpPr>
        <p:spPr/>
        <p:txBody>
          <a:bodyPr>
            <a:normAutofit/>
          </a:bodyPr>
          <a:lstStyle/>
          <a:p>
            <a:r>
              <a:rPr lang="en-US" sz="2800" dirty="0"/>
              <a:t>Unlike smaller, task-specific models, large models like GPT-4 can generalize across a multitude of tasks without task-specific training. </a:t>
            </a:r>
          </a:p>
          <a:p>
            <a:r>
              <a:rPr lang="en-US" sz="2800" dirty="0"/>
              <a:t>This makes them versatile tools that can be fine-tuned for specific applications or used 'out-of-the-box'.</a:t>
            </a:r>
            <a:endParaRPr lang="en-IN" sz="2800" dirty="0"/>
          </a:p>
        </p:txBody>
      </p:sp>
    </p:spTree>
    <p:extLst>
      <p:ext uri="{BB962C8B-B14F-4D97-AF65-F5344CB8AC3E}">
        <p14:creationId xmlns:p14="http://schemas.microsoft.com/office/powerpoint/2010/main" val="304788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251BF-170B-15A8-6CF1-50A299B36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9C8BC-21D5-A705-7FF6-862D80D18337}"/>
              </a:ext>
            </a:extLst>
          </p:cNvPr>
          <p:cNvSpPr>
            <a:spLocks noGrp="1"/>
          </p:cNvSpPr>
          <p:nvPr>
            <p:ph type="title"/>
          </p:nvPr>
        </p:nvSpPr>
        <p:spPr/>
        <p:txBody>
          <a:bodyPr/>
          <a:lstStyle/>
          <a:p>
            <a:pPr algn="ctr"/>
            <a:r>
              <a:rPr lang="en-IN" dirty="0"/>
              <a:t>Generalization Across Tasks</a:t>
            </a:r>
          </a:p>
        </p:txBody>
      </p:sp>
      <p:sp>
        <p:nvSpPr>
          <p:cNvPr id="3" name="Content Placeholder 2">
            <a:extLst>
              <a:ext uri="{FF2B5EF4-FFF2-40B4-BE49-F238E27FC236}">
                <a16:creationId xmlns:a16="http://schemas.microsoft.com/office/drawing/2014/main" id="{7000E971-8120-7022-7FE6-08A5A64712A1}"/>
              </a:ext>
            </a:extLst>
          </p:cNvPr>
          <p:cNvSpPr>
            <a:spLocks noGrp="1"/>
          </p:cNvSpPr>
          <p:nvPr>
            <p:ph idx="1"/>
          </p:nvPr>
        </p:nvSpPr>
        <p:spPr/>
        <p:txBody>
          <a:bodyPr>
            <a:normAutofit/>
          </a:bodyPr>
          <a:lstStyle/>
          <a:p>
            <a:r>
              <a:rPr lang="en-US" sz="2800" dirty="0"/>
              <a:t>Unlike smaller, task-specific models, large models like GPT-4 can generalize across a multitude of tasks without task-specific training. </a:t>
            </a:r>
          </a:p>
          <a:p>
            <a:r>
              <a:rPr lang="en-US" sz="2800" dirty="0"/>
              <a:t>This makes them versatile tools that can be fine-tuned for specific applications or used 'out-of-the-box'.</a:t>
            </a:r>
            <a:endParaRPr lang="en-IN" sz="2800" dirty="0"/>
          </a:p>
        </p:txBody>
      </p:sp>
    </p:spTree>
    <p:extLst>
      <p:ext uri="{BB962C8B-B14F-4D97-AF65-F5344CB8AC3E}">
        <p14:creationId xmlns:p14="http://schemas.microsoft.com/office/powerpoint/2010/main" val="290123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3DD7-74D6-5DD3-55D0-4BBA1638B26A}"/>
              </a:ext>
            </a:extLst>
          </p:cNvPr>
          <p:cNvSpPr>
            <a:spLocks noGrp="1"/>
          </p:cNvSpPr>
          <p:nvPr>
            <p:ph type="title"/>
          </p:nvPr>
        </p:nvSpPr>
        <p:spPr/>
        <p:txBody>
          <a:bodyPr>
            <a:normAutofit fontScale="90000"/>
          </a:bodyPr>
          <a:lstStyle/>
          <a:p>
            <a:pPr algn="ctr"/>
            <a:r>
              <a:rPr lang="en-US" dirty="0"/>
              <a:t>Reduced Need for Task-Specific Models</a:t>
            </a:r>
            <a:endParaRPr lang="en-IN" dirty="0"/>
          </a:p>
        </p:txBody>
      </p:sp>
      <p:sp>
        <p:nvSpPr>
          <p:cNvPr id="3" name="Content Placeholder 2">
            <a:extLst>
              <a:ext uri="{FF2B5EF4-FFF2-40B4-BE49-F238E27FC236}">
                <a16:creationId xmlns:a16="http://schemas.microsoft.com/office/drawing/2014/main" id="{F3725DCE-94B9-B515-D3C5-6E3C0C9DECEF}"/>
              </a:ext>
            </a:extLst>
          </p:cNvPr>
          <p:cNvSpPr>
            <a:spLocks noGrp="1"/>
          </p:cNvSpPr>
          <p:nvPr>
            <p:ph idx="1"/>
          </p:nvPr>
        </p:nvSpPr>
        <p:spPr/>
        <p:txBody>
          <a:bodyPr>
            <a:normAutofit/>
          </a:bodyPr>
          <a:lstStyle/>
          <a:p>
            <a:r>
              <a:rPr lang="en-US" sz="2800" dirty="0"/>
              <a:t>Before the rise of large models, developers often needed a specific model for each task. </a:t>
            </a:r>
          </a:p>
          <a:p>
            <a:r>
              <a:rPr lang="en-US" sz="2800" dirty="0"/>
              <a:t>With the capabilities of large models, this is no longer always necessary. </a:t>
            </a:r>
          </a:p>
          <a:p>
            <a:r>
              <a:rPr lang="en-US" sz="2800" dirty="0"/>
              <a:t>A single model can serve multiple purposes, simplifying the development process.</a:t>
            </a:r>
            <a:endParaRPr lang="en-IN" sz="2800" dirty="0"/>
          </a:p>
        </p:txBody>
      </p:sp>
    </p:spTree>
    <p:extLst>
      <p:ext uri="{BB962C8B-B14F-4D97-AF65-F5344CB8AC3E}">
        <p14:creationId xmlns:p14="http://schemas.microsoft.com/office/powerpoint/2010/main" val="205851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20FD-CEF1-7CA5-C60A-5BF4C132CD80}"/>
              </a:ext>
            </a:extLst>
          </p:cNvPr>
          <p:cNvSpPr>
            <a:spLocks noGrp="1"/>
          </p:cNvSpPr>
          <p:nvPr>
            <p:ph type="title"/>
          </p:nvPr>
        </p:nvSpPr>
        <p:spPr/>
        <p:txBody>
          <a:bodyPr/>
          <a:lstStyle/>
          <a:p>
            <a:pPr algn="ctr"/>
            <a:r>
              <a:rPr lang="en-US" dirty="0"/>
              <a:t>Cost Efficiency in the Long Run</a:t>
            </a:r>
            <a:endParaRPr lang="en-IN" dirty="0"/>
          </a:p>
        </p:txBody>
      </p:sp>
      <p:sp>
        <p:nvSpPr>
          <p:cNvPr id="3" name="Content Placeholder 2">
            <a:extLst>
              <a:ext uri="{FF2B5EF4-FFF2-40B4-BE49-F238E27FC236}">
                <a16:creationId xmlns:a16="http://schemas.microsoft.com/office/drawing/2014/main" id="{86575E64-25FD-8DDE-8F9A-8D39E16D8EF7}"/>
              </a:ext>
            </a:extLst>
          </p:cNvPr>
          <p:cNvSpPr>
            <a:spLocks noGrp="1"/>
          </p:cNvSpPr>
          <p:nvPr>
            <p:ph idx="1"/>
          </p:nvPr>
        </p:nvSpPr>
        <p:spPr/>
        <p:txBody>
          <a:bodyPr>
            <a:normAutofit/>
          </a:bodyPr>
          <a:lstStyle/>
          <a:p>
            <a:r>
              <a:rPr lang="en-US" sz="2800" dirty="0"/>
              <a:t>Though training large models requires substantial resources, their versatility can lead to cost savings in the long run. </a:t>
            </a:r>
          </a:p>
          <a:p>
            <a:r>
              <a:rPr lang="en-US" sz="2800" dirty="0"/>
              <a:t>Instead of investing in multiple models for various tasks, organizations can invest in a single, robust model that caters to various needs.</a:t>
            </a:r>
            <a:endParaRPr lang="en-IN" sz="2800" dirty="0"/>
          </a:p>
        </p:txBody>
      </p:sp>
    </p:spTree>
    <p:extLst>
      <p:ext uri="{BB962C8B-B14F-4D97-AF65-F5344CB8AC3E}">
        <p14:creationId xmlns:p14="http://schemas.microsoft.com/office/powerpoint/2010/main" val="158527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2A66-A9C5-CF18-75E7-A2F64E6D8DE9}"/>
              </a:ext>
            </a:extLst>
          </p:cNvPr>
          <p:cNvSpPr>
            <a:spLocks noGrp="1"/>
          </p:cNvSpPr>
          <p:nvPr>
            <p:ph type="title"/>
          </p:nvPr>
        </p:nvSpPr>
        <p:spPr/>
        <p:txBody>
          <a:bodyPr/>
          <a:lstStyle/>
          <a:p>
            <a:pPr algn="ctr"/>
            <a:r>
              <a:rPr lang="en-IN" dirty="0"/>
              <a:t>Enhanced Creativity and Fluidity</a:t>
            </a:r>
          </a:p>
        </p:txBody>
      </p:sp>
      <p:sp>
        <p:nvSpPr>
          <p:cNvPr id="3" name="Content Placeholder 2">
            <a:extLst>
              <a:ext uri="{FF2B5EF4-FFF2-40B4-BE49-F238E27FC236}">
                <a16:creationId xmlns:a16="http://schemas.microsoft.com/office/drawing/2014/main" id="{C561D0E3-B9B9-36D6-CAE1-5D615092E456}"/>
              </a:ext>
            </a:extLst>
          </p:cNvPr>
          <p:cNvSpPr>
            <a:spLocks noGrp="1"/>
          </p:cNvSpPr>
          <p:nvPr>
            <p:ph idx="1"/>
          </p:nvPr>
        </p:nvSpPr>
        <p:spPr/>
        <p:txBody>
          <a:bodyPr>
            <a:normAutofit/>
          </a:bodyPr>
          <a:lstStyle/>
          <a:p>
            <a:r>
              <a:rPr lang="en-US" sz="2800" dirty="0"/>
              <a:t>Large models are better at generating human-like text. </a:t>
            </a:r>
          </a:p>
          <a:p>
            <a:r>
              <a:rPr lang="en-US" sz="2800" dirty="0"/>
              <a:t>Their responses are often more fluid, nuanced, and creative, making them ideal for tasks that require a touch of human essence, like content generation, poetry writing, etc.</a:t>
            </a:r>
            <a:endParaRPr lang="en-IN" sz="2800" dirty="0"/>
          </a:p>
        </p:txBody>
      </p:sp>
    </p:spTree>
    <p:extLst>
      <p:ext uri="{BB962C8B-B14F-4D97-AF65-F5344CB8AC3E}">
        <p14:creationId xmlns:p14="http://schemas.microsoft.com/office/powerpoint/2010/main" val="100468748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87</TotalTime>
  <Words>575</Words>
  <Application>Microsoft Office PowerPoint</Application>
  <PresentationFormat>Widescreen</PresentationFormat>
  <Paragraphs>46</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Corbel</vt:lpstr>
      <vt:lpstr>Depth</vt:lpstr>
      <vt:lpstr>Why LLMs?</vt:lpstr>
      <vt:lpstr>LLM</vt:lpstr>
      <vt:lpstr>Improved Accuracy</vt:lpstr>
      <vt:lpstr>Extensive Knowledge Base</vt:lpstr>
      <vt:lpstr>Generalization Across Tasks</vt:lpstr>
      <vt:lpstr>Generalization Across Tasks</vt:lpstr>
      <vt:lpstr>Reduced Need for Task-Specific Models</vt:lpstr>
      <vt:lpstr>Cost Efficiency in the Long Run</vt:lpstr>
      <vt:lpstr>Enhanced Creativity and Fluidity</vt:lpstr>
      <vt:lpstr>Continual Learning and Adaptation</vt:lpstr>
      <vt:lpstr>Richer Context Understanding</vt:lpstr>
      <vt:lpstr>Multilingual Capabilities</vt:lpstr>
      <vt:lpstr>Few-shot Learning</vt:lpstr>
      <vt:lpstr>Challenges &amp; Considerations</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LLMs?</dc:title>
  <dc:creator>PL T</dc:creator>
  <cp:lastModifiedBy>PL T</cp:lastModifiedBy>
  <cp:revision>8</cp:revision>
  <dcterms:created xsi:type="dcterms:W3CDTF">2024-03-18T13:36:23Z</dcterms:created>
  <dcterms:modified xsi:type="dcterms:W3CDTF">2024-11-07T12:35:06Z</dcterms:modified>
</cp:coreProperties>
</file>