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8" r:id="rId6"/>
    <p:sldId id="258" r:id="rId7"/>
    <p:sldId id="263" r:id="rId8"/>
    <p:sldId id="264" r:id="rId9"/>
    <p:sldId id="259" r:id="rId10"/>
    <p:sldId id="269" r:id="rId11"/>
    <p:sldId id="270" r:id="rId12"/>
    <p:sldId id="271" r:id="rId13"/>
    <p:sldId id="260" r:id="rId14"/>
    <p:sldId id="272" r:id="rId15"/>
    <p:sldId id="273" r:id="rId16"/>
    <p:sldId id="274" r:id="rId17"/>
    <p:sldId id="275" r:id="rId18"/>
    <p:sldId id="276" r:id="rId19"/>
    <p:sldId id="261" r:id="rId20"/>
    <p:sldId id="26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58554F-E47C-F11E-7146-1D720548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640093"/>
            <a:ext cx="7364896" cy="4106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63ED4-0B55-D349-5494-C2E8D1D2104A}"/>
              </a:ext>
            </a:extLst>
          </p:cNvPr>
          <p:cNvSpPr txBox="1"/>
          <p:nvPr/>
        </p:nvSpPr>
        <p:spPr>
          <a:xfrm>
            <a:off x="2544416" y="3637722"/>
            <a:ext cx="43135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Premalatha 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2672-C341-12D8-686E-84293B1A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7" y="1108291"/>
            <a:ext cx="6525536" cy="1838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01500-BB1B-4188-B92A-6A4438EE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48" y="3428999"/>
            <a:ext cx="559195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243BF-AA3F-03BF-5D81-4D52F104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68" y="743719"/>
            <a:ext cx="7064877" cy="43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B70DF-053B-5DB9-3304-AC4C7AB3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5" y="1161797"/>
            <a:ext cx="7161396" cy="41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AI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Reflection: Self-evaluate outputs.</a:t>
            </a:r>
          </a:p>
          <a:p>
            <a:r>
              <a:rPr dirty="0"/>
              <a:t> Tool Use: Gather extra info via APIs, scripts, </a:t>
            </a:r>
            <a:r>
              <a:rPr dirty="0" err="1"/>
              <a:t>DBs.</a:t>
            </a:r>
            <a:endParaRPr dirty="0"/>
          </a:p>
          <a:p>
            <a:r>
              <a:rPr dirty="0" err="1"/>
              <a:t>ReAct</a:t>
            </a:r>
            <a:r>
              <a:rPr dirty="0"/>
              <a:t>: Loop of Thought → Action → Observation.</a:t>
            </a:r>
          </a:p>
          <a:p>
            <a:r>
              <a:rPr dirty="0"/>
              <a:t>Planning: Break tasks into roadmap &amp; objectives.</a:t>
            </a:r>
          </a:p>
          <a:p>
            <a:r>
              <a:rPr dirty="0"/>
              <a:t>Multi-Agent: Specialized agents collaborating.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90E3C-8945-ACE9-822F-AD8B3087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844919"/>
            <a:ext cx="694469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DD10-83D2-6EC6-3794-FC9444E7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837CF-8280-8117-5FD2-A0A222F1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95" y="603141"/>
            <a:ext cx="6536775" cy="4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A204C-2C94-B253-7F60-2BFD76C3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DF962-EB87-3986-AD41-A52F0782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84" y="766391"/>
            <a:ext cx="68494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5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46C7B-FCDB-3FC8-529B-13FD334BC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76D5B-7BDA-79E1-B7CB-FA35E7B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852128"/>
            <a:ext cx="673511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13B6-CD3B-3B37-C6AF-6FA1FF5C2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FC148-4B0F-4D7A-BC85-01D46A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3" y="933101"/>
            <a:ext cx="7516274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Levels of Agentic AI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1. Basic responder: LLM answers directly.</a:t>
            </a:r>
          </a:p>
          <a:p>
            <a:r>
              <a:rPr dirty="0"/>
              <a:t> 2. Router: Directs to predefined functions.</a:t>
            </a:r>
          </a:p>
          <a:p>
            <a:r>
              <a:rPr dirty="0"/>
              <a:t> 3. Tool calling: Chooses and uses external tools.</a:t>
            </a:r>
          </a:p>
          <a:p>
            <a:r>
              <a:rPr dirty="0"/>
              <a:t> 4. Multi-agent: Manager agent orchestrates sub-agents.</a:t>
            </a:r>
          </a:p>
          <a:p>
            <a:r>
              <a:rPr dirty="0"/>
              <a:t> 5. Autonomous: Fully independent AI developer.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EFA13-5E6A-6251-44AE-EE89CB6D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6" y="533685"/>
            <a:ext cx="7826768" cy="2705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2C149-229D-9718-4776-A901FB7A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1" y="3618638"/>
            <a:ext cx="7826768" cy="22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800D9-4656-20F6-65A5-BF74FE2A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1304628"/>
            <a:ext cx="691611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04EC0-CD34-BEC7-514F-2A7F3850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995023"/>
            <a:ext cx="691611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1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E417-A999-0435-FCE1-897177D6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FEF88-1183-5C88-3297-FF9224B2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1195075"/>
            <a:ext cx="685895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D8AF6-C5D9-B8EF-C2BE-73E868F4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18FF3-5B68-3132-6260-6AAA906F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1114102"/>
            <a:ext cx="755437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77DA0-01B7-E791-FCCA-CD5DA00F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6412F-D601-1679-C231-40561BA0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223654"/>
            <a:ext cx="771632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290B2-5AB7-1AFE-7469-4D3AD3DD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4" y="794780"/>
            <a:ext cx="8370523" cy="2316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F5A94-3369-1E79-6C73-6FD2BC35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4" y="4184373"/>
            <a:ext cx="8370523" cy="19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AI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Agents are autonomous systems that can reason, plan, act, and self-correct.</a:t>
            </a:r>
          </a:p>
          <a:p>
            <a:r>
              <a:rPr dirty="0"/>
              <a:t>They can search, filter, summarize, and format results with minimal human input.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02F2A7-94D9-2A26-73BF-C2A9754946EB}"/>
              </a:ext>
            </a:extLst>
          </p:cNvPr>
          <p:cNvSpPr/>
          <p:nvPr/>
        </p:nvSpPr>
        <p:spPr>
          <a:xfrm>
            <a:off x="229428" y="4552122"/>
            <a:ext cx="1759226" cy="100385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Reason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50993F-1AB1-8CBF-F01F-F1D36CDA7D5D}"/>
              </a:ext>
            </a:extLst>
          </p:cNvPr>
          <p:cNvSpPr/>
          <p:nvPr/>
        </p:nvSpPr>
        <p:spPr>
          <a:xfrm>
            <a:off x="2514600" y="4552122"/>
            <a:ext cx="1759226" cy="100385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Plan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41FE8B-D8DC-D6D9-D439-C0FDD4C84214}"/>
              </a:ext>
            </a:extLst>
          </p:cNvPr>
          <p:cNvSpPr/>
          <p:nvPr/>
        </p:nvSpPr>
        <p:spPr>
          <a:xfrm>
            <a:off x="4721087" y="4631635"/>
            <a:ext cx="1759226" cy="100385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BD9FCC-0FA4-4344-023D-F513F69D28C2}"/>
              </a:ext>
            </a:extLst>
          </p:cNvPr>
          <p:cNvSpPr/>
          <p:nvPr/>
        </p:nvSpPr>
        <p:spPr>
          <a:xfrm>
            <a:off x="6927574" y="4631635"/>
            <a:ext cx="1759226" cy="100385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Self-</a:t>
            </a:r>
          </a:p>
          <a:p>
            <a:pPr algn="ctr"/>
            <a:r>
              <a:rPr lang="en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Correct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8D56B-591C-1D5F-83B7-5E9626AB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46" y="534743"/>
            <a:ext cx="7055705" cy="5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vs LLM vs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LLM = Brain (knowledge and reasoning).</a:t>
            </a:r>
          </a:p>
          <a:p>
            <a:r>
              <a:rPr dirty="0"/>
              <a:t>RAG = Fresh knowledge source (retrieval + generation).</a:t>
            </a:r>
          </a:p>
          <a:p>
            <a:r>
              <a:rPr dirty="0"/>
              <a:t>Agent = Decision-maker (uses LLM + tools + planning).</a:t>
            </a:r>
            <a:endParaRPr lang="en-IN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7D9A2-4EB0-0A22-06AB-3CD966A5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12" y="4928477"/>
            <a:ext cx="3324689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0A9FF-88F8-D777-A162-2AFAECEF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56" y="5490530"/>
            <a:ext cx="3031435" cy="665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3E4E6-940A-3D00-0D75-F33C6E3E5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25" y="4336425"/>
            <a:ext cx="3640575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258F3-2C29-FD17-4908-4E514C34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08" y="778839"/>
            <a:ext cx="6094944" cy="53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8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ADEFA-13F8-2D7E-CB6F-CA46A67D4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04097"/>
              </p:ext>
            </p:extLst>
          </p:nvPr>
        </p:nvGraphicFramePr>
        <p:xfrm>
          <a:off x="1381538" y="546652"/>
          <a:ext cx="7185992" cy="5849891"/>
        </p:xfrm>
        <a:graphic>
          <a:graphicData uri="http://schemas.openxmlformats.org/drawingml/2006/table">
            <a:tbl>
              <a:tblPr/>
              <a:tblGrid>
                <a:gridCol w="1796498">
                  <a:extLst>
                    <a:ext uri="{9D8B030D-6E8A-4147-A177-3AD203B41FA5}">
                      <a16:colId xmlns:a16="http://schemas.microsoft.com/office/drawing/2014/main" val="3469218291"/>
                    </a:ext>
                  </a:extLst>
                </a:gridCol>
                <a:gridCol w="1796498">
                  <a:extLst>
                    <a:ext uri="{9D8B030D-6E8A-4147-A177-3AD203B41FA5}">
                      <a16:colId xmlns:a16="http://schemas.microsoft.com/office/drawing/2014/main" val="2271744427"/>
                    </a:ext>
                  </a:extLst>
                </a:gridCol>
                <a:gridCol w="1796498">
                  <a:extLst>
                    <a:ext uri="{9D8B030D-6E8A-4147-A177-3AD203B41FA5}">
                      <a16:colId xmlns:a16="http://schemas.microsoft.com/office/drawing/2014/main" val="1427097419"/>
                    </a:ext>
                  </a:extLst>
                </a:gridCol>
                <a:gridCol w="1796498">
                  <a:extLst>
                    <a:ext uri="{9D8B030D-6E8A-4147-A177-3AD203B41FA5}">
                      <a16:colId xmlns:a16="http://schemas.microsoft.com/office/drawing/2014/main" val="892384956"/>
                    </a:ext>
                  </a:extLst>
                </a:gridCol>
              </a:tblGrid>
              <a:tr h="7843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Feature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Large Language Model (LLM)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Retrieval-Augmented Generation (RAG)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AI Agent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04641"/>
                  </a:ext>
                </a:extLst>
              </a:tr>
              <a:tr h="169933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Core Function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Generates human-like text based on its </a:t>
                      </a:r>
                      <a:r>
                        <a:rPr lang="en-US" sz="13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static</a:t>
                      </a:r>
                      <a:r>
                        <a:rPr lang="en-US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training data.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Augments an LLM's response by retrieving </a:t>
                      </a: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external, current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data before generation.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An autonomous system that uses an LLM/RAG as its "brain" to </a:t>
                      </a: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plan, act, and self-correct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toward a goal.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91348"/>
                  </a:ext>
                </a:extLst>
              </a:tr>
              <a:tr h="7843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Knowledge Source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Internal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(what it was trained on).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Internal </a:t>
                      </a: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+ External</a:t>
                      </a:r>
                      <a:r>
                        <a:rPr lang="en-I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(documents, databases, etc.).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Internal + External </a:t>
                      </a: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+ Real-time Tools/APIs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18530"/>
                  </a:ext>
                </a:extLst>
              </a:tr>
              <a:tr h="7843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Action &amp; Autonomy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Minimal</a:t>
                      </a:r>
                      <a:r>
                        <a:rPr lang="en-I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(Generate text only).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Passive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(Retrieves data, still needs a prompt/user).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High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(Reasons, plans, executes multi-step tasks).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26195"/>
                  </a:ext>
                </a:extLst>
              </a:tr>
              <a:tr h="7843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Primary Goal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Answer, complete, or create text.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Provide grounded, up-to-date, and cited answers.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Achieve a complex, defined objective.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7593"/>
                  </a:ext>
                </a:extLst>
              </a:tr>
              <a:tr h="101310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I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Relationship</a:t>
                      </a:r>
                      <a:endParaRPr lang="en-I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The </a:t>
                      </a: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foundation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of the other two.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An </a:t>
                      </a:r>
                      <a:r>
                        <a:rPr lang="en-US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enhancement</a:t>
                      </a:r>
                      <a:r>
                        <a:rPr lang="en-US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for the LLM.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An </a:t>
                      </a:r>
                      <a:r>
                        <a:rPr lang="en-US" sz="13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orchestrator</a:t>
                      </a:r>
                      <a:r>
                        <a:rPr lang="en-US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that often uses LLM and RAG as tools.</a:t>
                      </a:r>
                    </a:p>
                  </a:txBody>
                  <a:tcPr marL="63746" marR="63746" marT="42497" marB="42497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0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Blocks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 Role-playing: Define clear roles (e.g., </a:t>
            </a:r>
            <a:r>
              <a:rPr lang="en-IN" dirty="0"/>
              <a:t>Product Manager</a:t>
            </a:r>
            <a:r>
              <a:rPr dirty="0"/>
              <a:t>, </a:t>
            </a:r>
            <a:r>
              <a:rPr lang="en-IN" dirty="0"/>
              <a:t>Data Analyst, Auditor)</a:t>
            </a:r>
            <a:r>
              <a:rPr dirty="0"/>
              <a:t>.</a:t>
            </a:r>
          </a:p>
          <a:p>
            <a:r>
              <a:rPr dirty="0"/>
              <a:t> Focus/Tasks: Keep scope narrow to reduce hallucinations.</a:t>
            </a:r>
          </a:p>
          <a:p>
            <a:r>
              <a:rPr dirty="0"/>
              <a:t>Tools: Use APIs, databases, code execution when needed.</a:t>
            </a:r>
          </a:p>
          <a:p>
            <a:r>
              <a:rPr dirty="0"/>
              <a:t>Cooperation: Multi-agent collaboration improves accuracy.</a:t>
            </a:r>
          </a:p>
          <a:p>
            <a:r>
              <a:rPr dirty="0"/>
              <a:t>Memory: Short-term, long-term, entity-based memory.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424</Words>
  <Application>Microsoft Office PowerPoint</Application>
  <PresentationFormat>On-screen Show (4:3)</PresentationFormat>
  <Paragraphs>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Google Sans Text</vt:lpstr>
      <vt:lpstr>Office Theme</vt:lpstr>
      <vt:lpstr>PowerPoint Presentation</vt:lpstr>
      <vt:lpstr>PowerPoint Presentation</vt:lpstr>
      <vt:lpstr>PowerPoint Presentation</vt:lpstr>
      <vt:lpstr>What is an AI Agent?</vt:lpstr>
      <vt:lpstr>PowerPoint Presentation</vt:lpstr>
      <vt:lpstr>Agent vs LLM vs RAG</vt:lpstr>
      <vt:lpstr>PowerPoint Presentation</vt:lpstr>
      <vt:lpstr>PowerPoint Presentation</vt:lpstr>
      <vt:lpstr>Building Blocks of AI Agents</vt:lpstr>
      <vt:lpstr>PowerPoint Presentation</vt:lpstr>
      <vt:lpstr>PowerPoint Presentation</vt:lpstr>
      <vt:lpstr>PowerPoint Presentation</vt:lpstr>
      <vt:lpstr>Agentic AI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Levels of Agentic AI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Premalatha</dc:creator>
  <cp:keywords/>
  <dc:description>generated using python-pptx</dc:description>
  <cp:lastModifiedBy>Latha T K</cp:lastModifiedBy>
  <cp:revision>5</cp:revision>
  <dcterms:created xsi:type="dcterms:W3CDTF">2013-01-27T09:14:16Z</dcterms:created>
  <dcterms:modified xsi:type="dcterms:W3CDTF">2025-10-17T06:52:05Z</dcterms:modified>
  <cp:category/>
</cp:coreProperties>
</file>