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Pacifico"/>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Pacific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7155aaeb8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7155aaeb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7155aaeb8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7155aaeb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7155aaeb8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7155aaeb8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7155aaeb8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7155aaeb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7155aaeb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7155aaeb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7155aaeb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7155aaeb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b4eef03df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b4eef03df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4eef03df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4eef03df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b4eef03df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b4eef03df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b4eef03df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b4eef03df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67155aaeb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67155aaeb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4eef03df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b4eef03df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4eef03df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4eef03df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4eef03df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b4eef03df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67155aaeb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67155aaeb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7155aaeb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67155aaeb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7155aaeb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7155aaeb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7155aaeb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7155aaeb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7155aaeb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7155aaeb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7155aaeb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7155aaeb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7155aaeb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7155aaeb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javatpoint.com/keras-recurrent-neural-network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javatpoint.com/keras-convolutional-neural-networ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javatpoint.com/keras-restricted-boltzmann-machin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javatpoint.com/deep-learning-algorithms" TargetMode="External"/><Relationship Id="rId4" Type="http://schemas.openxmlformats.org/officeDocument/2006/relationships/hyperlink" Target="https://www.javatpoint.com/machine-learning" TargetMode="External"/><Relationship Id="rId5" Type="http://schemas.openxmlformats.org/officeDocument/2006/relationships/hyperlink" Target="https://www.javatpoint.com/artificial-intelligence-tutorial" TargetMode="External"/><Relationship Id="rId6" Type="http://schemas.openxmlformats.org/officeDocument/2006/relationships/hyperlink" Target="https://www.javatpoint.com/artificial-neural-networ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javatpoint.com/keras-artificial-neural-network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Pacifico"/>
                <a:ea typeface="Pacifico"/>
                <a:cs typeface="Pacifico"/>
                <a:sym typeface="Pacifico"/>
              </a:rPr>
              <a:t>Introduction to Deep Learning</a:t>
            </a:r>
            <a:endParaRPr>
              <a:latin typeface="Pacifico"/>
              <a:ea typeface="Pacifico"/>
              <a:cs typeface="Pacifico"/>
              <a:sym typeface="Pacific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2"/>
          <p:cNvSpPr txBox="1"/>
          <p:nvPr>
            <p:ph idx="1" type="body"/>
          </p:nvPr>
        </p:nvSpPr>
        <p:spPr>
          <a:xfrm>
            <a:off x="311700" y="617225"/>
            <a:ext cx="8520600" cy="43647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1100"/>
              <a:buFont typeface="Arial"/>
              <a:buNone/>
            </a:pPr>
            <a:r>
              <a:rPr b="1" lang="en" sz="2200">
                <a:solidFill>
                  <a:srgbClr val="333333"/>
                </a:solidFill>
                <a:highlight>
                  <a:srgbClr val="FFFFFF"/>
                </a:highlight>
                <a:latin typeface="Pacifico"/>
                <a:ea typeface="Pacifico"/>
                <a:cs typeface="Pacifico"/>
                <a:sym typeface="Pacifico"/>
              </a:rPr>
              <a:t>Applications:</a:t>
            </a:r>
            <a:endParaRPr b="1" sz="2200">
              <a:solidFill>
                <a:srgbClr val="333333"/>
              </a:solidFill>
              <a:highlight>
                <a:srgbClr val="FFFFFF"/>
              </a:highlight>
              <a:latin typeface="Pacifico"/>
              <a:ea typeface="Pacifico"/>
              <a:cs typeface="Pacifico"/>
              <a:sym typeface="Pacifico"/>
            </a:endParaRPr>
          </a:p>
          <a:p>
            <a:pPr indent="-368300" lvl="0" marL="457200" rtl="0" algn="l">
              <a:lnSpc>
                <a:spcPct val="156250"/>
              </a:lnSpc>
              <a:spcBef>
                <a:spcPts val="1500"/>
              </a:spcBef>
              <a:spcAft>
                <a:spcPts val="0"/>
              </a:spcAft>
              <a:buClr>
                <a:schemeClr val="dk1"/>
              </a:buClr>
              <a:buSzPts val="2200"/>
              <a:buFont typeface="Pacifico"/>
              <a:buChar char="○"/>
            </a:pPr>
            <a:r>
              <a:rPr lang="en" sz="2200">
                <a:solidFill>
                  <a:schemeClr val="dk1"/>
                </a:solidFill>
                <a:highlight>
                  <a:srgbClr val="FFFFFF"/>
                </a:highlight>
                <a:latin typeface="Pacifico"/>
                <a:ea typeface="Pacifico"/>
                <a:cs typeface="Pacifico"/>
                <a:sym typeface="Pacifico"/>
              </a:rPr>
              <a:t>Data Compression</a:t>
            </a:r>
            <a:endParaRPr sz="2200">
              <a:solidFill>
                <a:schemeClr val="dk1"/>
              </a:solidFill>
              <a:highlight>
                <a:srgbClr val="FFFFFF"/>
              </a:highlight>
              <a:latin typeface="Pacifico"/>
              <a:ea typeface="Pacifico"/>
              <a:cs typeface="Pacifico"/>
              <a:sym typeface="Pacifico"/>
            </a:endParaRPr>
          </a:p>
          <a:p>
            <a:pPr indent="-368300" lvl="0" marL="457200" rtl="0" algn="l">
              <a:lnSpc>
                <a:spcPct val="156250"/>
              </a:lnSpc>
              <a:spcBef>
                <a:spcPts val="0"/>
              </a:spcBef>
              <a:spcAft>
                <a:spcPts val="0"/>
              </a:spcAft>
              <a:buClr>
                <a:schemeClr val="dk1"/>
              </a:buClr>
              <a:buSzPts val="2200"/>
              <a:buFont typeface="Pacifico"/>
              <a:buChar char="○"/>
            </a:pPr>
            <a:r>
              <a:rPr lang="en" sz="2200">
                <a:solidFill>
                  <a:schemeClr val="dk1"/>
                </a:solidFill>
                <a:highlight>
                  <a:srgbClr val="FFFFFF"/>
                </a:highlight>
                <a:latin typeface="Pacifico"/>
                <a:ea typeface="Pacifico"/>
                <a:cs typeface="Pacifico"/>
                <a:sym typeface="Pacifico"/>
              </a:rPr>
              <a:t>Pattern Recognition</a:t>
            </a:r>
            <a:endParaRPr sz="2200">
              <a:solidFill>
                <a:schemeClr val="dk1"/>
              </a:solidFill>
              <a:highlight>
                <a:srgbClr val="FFFFFF"/>
              </a:highlight>
              <a:latin typeface="Pacifico"/>
              <a:ea typeface="Pacifico"/>
              <a:cs typeface="Pacifico"/>
              <a:sym typeface="Pacifico"/>
            </a:endParaRPr>
          </a:p>
          <a:p>
            <a:pPr indent="-368300" lvl="0" marL="457200" rtl="0" algn="l">
              <a:lnSpc>
                <a:spcPct val="156250"/>
              </a:lnSpc>
              <a:spcBef>
                <a:spcPts val="0"/>
              </a:spcBef>
              <a:spcAft>
                <a:spcPts val="0"/>
              </a:spcAft>
              <a:buClr>
                <a:schemeClr val="dk1"/>
              </a:buClr>
              <a:buSzPts val="2200"/>
              <a:buFont typeface="Pacifico"/>
              <a:buChar char="○"/>
            </a:pPr>
            <a:r>
              <a:rPr lang="en" sz="2200">
                <a:solidFill>
                  <a:schemeClr val="dk1"/>
                </a:solidFill>
                <a:highlight>
                  <a:srgbClr val="FFFFFF"/>
                </a:highlight>
                <a:latin typeface="Pacifico"/>
                <a:ea typeface="Pacifico"/>
                <a:cs typeface="Pacifico"/>
                <a:sym typeface="Pacifico"/>
              </a:rPr>
              <a:t>Computer Vision</a:t>
            </a:r>
            <a:endParaRPr sz="2200">
              <a:solidFill>
                <a:schemeClr val="dk1"/>
              </a:solidFill>
              <a:highlight>
                <a:srgbClr val="FFFFFF"/>
              </a:highlight>
              <a:latin typeface="Pacifico"/>
              <a:ea typeface="Pacifico"/>
              <a:cs typeface="Pacifico"/>
              <a:sym typeface="Pacifico"/>
            </a:endParaRPr>
          </a:p>
          <a:p>
            <a:pPr indent="-368300" lvl="0" marL="457200" rtl="0" algn="l">
              <a:lnSpc>
                <a:spcPct val="156250"/>
              </a:lnSpc>
              <a:spcBef>
                <a:spcPts val="0"/>
              </a:spcBef>
              <a:spcAft>
                <a:spcPts val="0"/>
              </a:spcAft>
              <a:buClr>
                <a:schemeClr val="dk1"/>
              </a:buClr>
              <a:buSzPts val="2200"/>
              <a:buFont typeface="Pacifico"/>
              <a:buChar char="○"/>
            </a:pPr>
            <a:r>
              <a:rPr lang="en" sz="2200">
                <a:solidFill>
                  <a:schemeClr val="dk1"/>
                </a:solidFill>
                <a:highlight>
                  <a:srgbClr val="FFFFFF"/>
                </a:highlight>
                <a:latin typeface="Pacifico"/>
                <a:ea typeface="Pacifico"/>
                <a:cs typeface="Pacifico"/>
                <a:sym typeface="Pacifico"/>
              </a:rPr>
              <a:t>Sonar Target Recognition</a:t>
            </a:r>
            <a:endParaRPr sz="2200">
              <a:solidFill>
                <a:schemeClr val="dk1"/>
              </a:solidFill>
              <a:highlight>
                <a:srgbClr val="FFFFFF"/>
              </a:highlight>
              <a:latin typeface="Pacifico"/>
              <a:ea typeface="Pacifico"/>
              <a:cs typeface="Pacifico"/>
              <a:sym typeface="Pacifico"/>
            </a:endParaRPr>
          </a:p>
          <a:p>
            <a:pPr indent="-368300" lvl="0" marL="457200" rtl="0" algn="l">
              <a:lnSpc>
                <a:spcPct val="156250"/>
              </a:lnSpc>
              <a:spcBef>
                <a:spcPts val="0"/>
              </a:spcBef>
              <a:spcAft>
                <a:spcPts val="0"/>
              </a:spcAft>
              <a:buClr>
                <a:schemeClr val="dk1"/>
              </a:buClr>
              <a:buSzPts val="2200"/>
              <a:buFont typeface="Pacifico"/>
              <a:buChar char="○"/>
            </a:pPr>
            <a:r>
              <a:rPr lang="en" sz="2200">
                <a:solidFill>
                  <a:schemeClr val="dk1"/>
                </a:solidFill>
                <a:highlight>
                  <a:srgbClr val="FFFFFF"/>
                </a:highlight>
                <a:latin typeface="Pacifico"/>
                <a:ea typeface="Pacifico"/>
                <a:cs typeface="Pacifico"/>
                <a:sym typeface="Pacifico"/>
              </a:rPr>
              <a:t>Speech Recognition</a:t>
            </a:r>
            <a:endParaRPr sz="2200">
              <a:solidFill>
                <a:schemeClr val="dk1"/>
              </a:solidFill>
              <a:highlight>
                <a:srgbClr val="FFFFFF"/>
              </a:highlight>
              <a:latin typeface="Pacifico"/>
              <a:ea typeface="Pacifico"/>
              <a:cs typeface="Pacifico"/>
              <a:sym typeface="Pacifico"/>
            </a:endParaRPr>
          </a:p>
          <a:p>
            <a:pPr indent="-368300" lvl="0" marL="457200" rtl="0" algn="l">
              <a:lnSpc>
                <a:spcPct val="156250"/>
              </a:lnSpc>
              <a:spcBef>
                <a:spcPts val="0"/>
              </a:spcBef>
              <a:spcAft>
                <a:spcPts val="0"/>
              </a:spcAft>
              <a:buClr>
                <a:schemeClr val="dk1"/>
              </a:buClr>
              <a:buSzPts val="2200"/>
              <a:buFont typeface="Pacifico"/>
              <a:buChar char="○"/>
            </a:pPr>
            <a:r>
              <a:rPr lang="en" sz="2200">
                <a:solidFill>
                  <a:schemeClr val="dk1"/>
                </a:solidFill>
                <a:highlight>
                  <a:srgbClr val="FFFFFF"/>
                </a:highlight>
                <a:latin typeface="Pacifico"/>
                <a:ea typeface="Pacifico"/>
                <a:cs typeface="Pacifico"/>
                <a:sym typeface="Pacifico"/>
              </a:rPr>
              <a:t>Handwritten Characters Recognition</a:t>
            </a:r>
            <a:endParaRPr sz="2200">
              <a:solidFill>
                <a:schemeClr val="dk1"/>
              </a:solidFill>
              <a:highlight>
                <a:srgbClr val="FFFFFF"/>
              </a:highlight>
              <a:latin typeface="Pacifico"/>
              <a:ea typeface="Pacifico"/>
              <a:cs typeface="Pacifico"/>
              <a:sym typeface="Pacifico"/>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3"/>
          <p:cNvSpPr txBox="1"/>
          <p:nvPr>
            <p:ph idx="1" type="body"/>
          </p:nvPr>
        </p:nvSpPr>
        <p:spPr>
          <a:xfrm>
            <a:off x="311700" y="690700"/>
            <a:ext cx="8520600" cy="4335300"/>
          </a:xfrm>
          <a:prstGeom prst="rect">
            <a:avLst/>
          </a:prstGeom>
        </p:spPr>
        <p:txBody>
          <a:bodyPr anchorCtr="0" anchor="t" bIns="91425" lIns="91425" spcFirstLastPara="1" rIns="91425" wrap="square" tIns="91425">
            <a:normAutofit lnSpcReduction="10000"/>
          </a:bodyPr>
          <a:lstStyle/>
          <a:p>
            <a:pPr indent="0" lvl="0" marL="0" rtl="0" algn="just">
              <a:lnSpc>
                <a:spcPct val="130000"/>
              </a:lnSpc>
              <a:spcBef>
                <a:spcPts val="1400"/>
              </a:spcBef>
              <a:spcAft>
                <a:spcPts val="0"/>
              </a:spcAft>
              <a:buClr>
                <a:schemeClr val="dk1"/>
              </a:buClr>
              <a:buSzPts val="1100"/>
              <a:buFont typeface="Arial"/>
              <a:buNone/>
            </a:pPr>
            <a:r>
              <a:rPr lang="en" sz="2300">
                <a:solidFill>
                  <a:srgbClr val="610B4B"/>
                </a:solidFill>
                <a:highlight>
                  <a:srgbClr val="FFFFFF"/>
                </a:highlight>
                <a:latin typeface="Pacifico"/>
                <a:ea typeface="Pacifico"/>
                <a:cs typeface="Pacifico"/>
                <a:sym typeface="Pacifico"/>
              </a:rPr>
              <a:t>2. Recurrent Neural Network</a:t>
            </a:r>
            <a:endParaRPr sz="2300">
              <a:solidFill>
                <a:srgbClr val="610B4B"/>
              </a:solidFill>
              <a:highlight>
                <a:srgbClr val="FFFFFF"/>
              </a:highlight>
              <a:latin typeface="Pacifico"/>
              <a:ea typeface="Pacifico"/>
              <a:cs typeface="Pacifico"/>
              <a:sym typeface="Pacifico"/>
            </a:endParaRPr>
          </a:p>
          <a:p>
            <a:pPr indent="0" lvl="0" marL="0" rtl="0" algn="just">
              <a:spcBef>
                <a:spcPts val="1200"/>
              </a:spcBef>
              <a:spcAft>
                <a:spcPts val="0"/>
              </a:spcAft>
              <a:buClr>
                <a:schemeClr val="dk1"/>
              </a:buClr>
              <a:buSzPts val="1100"/>
              <a:buFont typeface="Arial"/>
              <a:buNone/>
            </a:pPr>
            <a:r>
              <a:rPr lang="en" sz="1900">
                <a:solidFill>
                  <a:srgbClr val="008000"/>
                </a:solidFill>
                <a:highlight>
                  <a:srgbClr val="FFFFFF"/>
                </a:highlight>
                <a:uFill>
                  <a:noFill/>
                </a:uFill>
                <a:latin typeface="Pacifico"/>
                <a:ea typeface="Pacifico"/>
                <a:cs typeface="Pacifico"/>
                <a:sym typeface="Pacifico"/>
                <a:hlinkClick r:id="rId3">
                  <a:extLst>
                    <a:ext uri="{A12FA001-AC4F-418D-AE19-62706E023703}">
                      <ahyp:hlinkClr val="tx"/>
                    </a:ext>
                  </a:extLst>
                </a:hlinkClick>
              </a:rPr>
              <a:t>Recurrent neural networks</a:t>
            </a:r>
            <a:r>
              <a:rPr lang="en" sz="1900">
                <a:solidFill>
                  <a:srgbClr val="333333"/>
                </a:solidFill>
                <a:highlight>
                  <a:srgbClr val="FFFFFF"/>
                </a:highlight>
                <a:latin typeface="Pacifico"/>
                <a:ea typeface="Pacifico"/>
                <a:cs typeface="Pacifico"/>
                <a:sym typeface="Pacifico"/>
              </a:rPr>
              <a:t> are yet another variation of feed-forward networks. Here each of the neurons present in the hidden layers receives an input with a specific delay in time. The Recurrent neural network mainly accesses the preceding info of existing iterations. For example, to guess the succeeding word in any sentence, one must have knowledge about the words that were previously used. It not only processes the inputs but also shares the length as well as weights crossways time. It does not let the size of the model to increase with the increase in the input size. However, the only problem with this recurrent neural network is that it has slow computational speed as well as it does not contemplate any future input for the current state. It has a problem with reminiscing prior information.</a:t>
            </a:r>
            <a:endParaRPr sz="2000">
              <a:solidFill>
                <a:srgbClr val="333333"/>
              </a:solidFill>
              <a:highlight>
                <a:srgbClr val="FFFFFF"/>
              </a:highlight>
              <a:latin typeface="Pacifico"/>
              <a:ea typeface="Pacifico"/>
              <a:cs typeface="Pacifico"/>
              <a:sym typeface="Pacifico"/>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4"/>
          <p:cNvSpPr txBox="1"/>
          <p:nvPr>
            <p:ph idx="1" type="body"/>
          </p:nvPr>
        </p:nvSpPr>
        <p:spPr>
          <a:xfrm>
            <a:off x="311700" y="602525"/>
            <a:ext cx="8520600" cy="4423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rgbClr val="333333"/>
                </a:solidFill>
                <a:highlight>
                  <a:srgbClr val="FFFFFF"/>
                </a:highlight>
                <a:latin typeface="Pacifico"/>
                <a:ea typeface="Pacifico"/>
                <a:cs typeface="Pacifico"/>
                <a:sym typeface="Pacifico"/>
              </a:rPr>
              <a:t>Applications:</a:t>
            </a:r>
            <a:endParaRPr b="1">
              <a:solidFill>
                <a:srgbClr val="333333"/>
              </a:solidFill>
              <a:highlight>
                <a:srgbClr val="FFFFFF"/>
              </a:highlight>
              <a:latin typeface="Pacifico"/>
              <a:ea typeface="Pacifico"/>
              <a:cs typeface="Pacifico"/>
              <a:sym typeface="Pacifico"/>
            </a:endParaRPr>
          </a:p>
          <a:p>
            <a:pPr indent="-342900" lvl="0" marL="457200" rtl="0" algn="l">
              <a:lnSpc>
                <a:spcPct val="156250"/>
              </a:lnSpc>
              <a:spcBef>
                <a:spcPts val="1500"/>
              </a:spcBef>
              <a:spcAft>
                <a:spcPts val="0"/>
              </a:spcAft>
              <a:buClr>
                <a:schemeClr val="dk1"/>
              </a:buClr>
              <a:buSzPts val="1800"/>
              <a:buFont typeface="Pacifico"/>
              <a:buChar char="○"/>
            </a:pPr>
            <a:r>
              <a:rPr lang="en">
                <a:solidFill>
                  <a:schemeClr val="dk1"/>
                </a:solidFill>
                <a:highlight>
                  <a:srgbClr val="FFFFFF"/>
                </a:highlight>
                <a:latin typeface="Pacifico"/>
                <a:ea typeface="Pacifico"/>
                <a:cs typeface="Pacifico"/>
                <a:sym typeface="Pacifico"/>
              </a:rPr>
              <a:t>Machine Translation</a:t>
            </a:r>
            <a:endParaRPr>
              <a:solidFill>
                <a:schemeClr val="dk1"/>
              </a:solidFill>
              <a:highlight>
                <a:srgbClr val="FFFFFF"/>
              </a:highlight>
              <a:latin typeface="Pacifico"/>
              <a:ea typeface="Pacifico"/>
              <a:cs typeface="Pacifico"/>
              <a:sym typeface="Pacifico"/>
            </a:endParaRPr>
          </a:p>
          <a:p>
            <a:pPr indent="-342900" lvl="0" marL="457200" rtl="0" algn="l">
              <a:lnSpc>
                <a:spcPct val="156250"/>
              </a:lnSpc>
              <a:spcBef>
                <a:spcPts val="0"/>
              </a:spcBef>
              <a:spcAft>
                <a:spcPts val="0"/>
              </a:spcAft>
              <a:buClr>
                <a:schemeClr val="dk1"/>
              </a:buClr>
              <a:buSzPts val="1800"/>
              <a:buFont typeface="Pacifico"/>
              <a:buChar char="○"/>
            </a:pPr>
            <a:r>
              <a:rPr lang="en">
                <a:solidFill>
                  <a:schemeClr val="dk1"/>
                </a:solidFill>
                <a:highlight>
                  <a:srgbClr val="FFFFFF"/>
                </a:highlight>
                <a:latin typeface="Pacifico"/>
                <a:ea typeface="Pacifico"/>
                <a:cs typeface="Pacifico"/>
                <a:sym typeface="Pacifico"/>
              </a:rPr>
              <a:t>Robot Control</a:t>
            </a:r>
            <a:endParaRPr>
              <a:solidFill>
                <a:schemeClr val="dk1"/>
              </a:solidFill>
              <a:highlight>
                <a:srgbClr val="FFFFFF"/>
              </a:highlight>
              <a:latin typeface="Pacifico"/>
              <a:ea typeface="Pacifico"/>
              <a:cs typeface="Pacifico"/>
              <a:sym typeface="Pacifico"/>
            </a:endParaRPr>
          </a:p>
          <a:p>
            <a:pPr indent="-342900" lvl="0" marL="457200" rtl="0" algn="l">
              <a:lnSpc>
                <a:spcPct val="156250"/>
              </a:lnSpc>
              <a:spcBef>
                <a:spcPts val="0"/>
              </a:spcBef>
              <a:spcAft>
                <a:spcPts val="0"/>
              </a:spcAft>
              <a:buClr>
                <a:schemeClr val="dk1"/>
              </a:buClr>
              <a:buSzPts val="1800"/>
              <a:buFont typeface="Pacifico"/>
              <a:buChar char="○"/>
            </a:pPr>
            <a:r>
              <a:rPr lang="en">
                <a:solidFill>
                  <a:schemeClr val="dk1"/>
                </a:solidFill>
                <a:highlight>
                  <a:srgbClr val="FFFFFF"/>
                </a:highlight>
                <a:latin typeface="Pacifico"/>
                <a:ea typeface="Pacifico"/>
                <a:cs typeface="Pacifico"/>
                <a:sym typeface="Pacifico"/>
              </a:rPr>
              <a:t>Time Series Prediction</a:t>
            </a:r>
            <a:endParaRPr>
              <a:solidFill>
                <a:schemeClr val="dk1"/>
              </a:solidFill>
              <a:highlight>
                <a:srgbClr val="FFFFFF"/>
              </a:highlight>
              <a:latin typeface="Pacifico"/>
              <a:ea typeface="Pacifico"/>
              <a:cs typeface="Pacifico"/>
              <a:sym typeface="Pacifico"/>
            </a:endParaRPr>
          </a:p>
          <a:p>
            <a:pPr indent="-342900" lvl="0" marL="457200" rtl="0" algn="l">
              <a:lnSpc>
                <a:spcPct val="156250"/>
              </a:lnSpc>
              <a:spcBef>
                <a:spcPts val="0"/>
              </a:spcBef>
              <a:spcAft>
                <a:spcPts val="0"/>
              </a:spcAft>
              <a:buClr>
                <a:schemeClr val="dk1"/>
              </a:buClr>
              <a:buSzPts val="1800"/>
              <a:buFont typeface="Pacifico"/>
              <a:buChar char="○"/>
            </a:pPr>
            <a:r>
              <a:rPr lang="en">
                <a:solidFill>
                  <a:schemeClr val="dk1"/>
                </a:solidFill>
                <a:highlight>
                  <a:srgbClr val="FFFFFF"/>
                </a:highlight>
                <a:latin typeface="Pacifico"/>
                <a:ea typeface="Pacifico"/>
                <a:cs typeface="Pacifico"/>
                <a:sym typeface="Pacifico"/>
              </a:rPr>
              <a:t>Speech Recognition</a:t>
            </a:r>
            <a:endParaRPr>
              <a:solidFill>
                <a:schemeClr val="dk1"/>
              </a:solidFill>
              <a:highlight>
                <a:srgbClr val="FFFFFF"/>
              </a:highlight>
              <a:latin typeface="Pacifico"/>
              <a:ea typeface="Pacifico"/>
              <a:cs typeface="Pacifico"/>
              <a:sym typeface="Pacifico"/>
            </a:endParaRPr>
          </a:p>
          <a:p>
            <a:pPr indent="-342900" lvl="0" marL="457200" rtl="0" algn="l">
              <a:lnSpc>
                <a:spcPct val="156250"/>
              </a:lnSpc>
              <a:spcBef>
                <a:spcPts val="0"/>
              </a:spcBef>
              <a:spcAft>
                <a:spcPts val="0"/>
              </a:spcAft>
              <a:buClr>
                <a:schemeClr val="dk1"/>
              </a:buClr>
              <a:buSzPts val="1800"/>
              <a:buFont typeface="Pacifico"/>
              <a:buChar char="○"/>
            </a:pPr>
            <a:r>
              <a:rPr lang="en">
                <a:solidFill>
                  <a:schemeClr val="dk1"/>
                </a:solidFill>
                <a:highlight>
                  <a:srgbClr val="FFFFFF"/>
                </a:highlight>
                <a:latin typeface="Pacifico"/>
                <a:ea typeface="Pacifico"/>
                <a:cs typeface="Pacifico"/>
                <a:sym typeface="Pacifico"/>
              </a:rPr>
              <a:t>Speech Synthesis</a:t>
            </a:r>
            <a:endParaRPr>
              <a:solidFill>
                <a:schemeClr val="dk1"/>
              </a:solidFill>
              <a:highlight>
                <a:srgbClr val="FFFFFF"/>
              </a:highlight>
              <a:latin typeface="Pacifico"/>
              <a:ea typeface="Pacifico"/>
              <a:cs typeface="Pacifico"/>
              <a:sym typeface="Pacifico"/>
            </a:endParaRPr>
          </a:p>
          <a:p>
            <a:pPr indent="-342900" lvl="0" marL="457200" rtl="0" algn="l">
              <a:lnSpc>
                <a:spcPct val="156250"/>
              </a:lnSpc>
              <a:spcBef>
                <a:spcPts val="0"/>
              </a:spcBef>
              <a:spcAft>
                <a:spcPts val="0"/>
              </a:spcAft>
              <a:buClr>
                <a:schemeClr val="dk1"/>
              </a:buClr>
              <a:buSzPts val="1800"/>
              <a:buFont typeface="Pacifico"/>
              <a:buChar char="○"/>
            </a:pPr>
            <a:r>
              <a:rPr lang="en">
                <a:solidFill>
                  <a:schemeClr val="dk1"/>
                </a:solidFill>
                <a:highlight>
                  <a:srgbClr val="FFFFFF"/>
                </a:highlight>
                <a:latin typeface="Pacifico"/>
                <a:ea typeface="Pacifico"/>
                <a:cs typeface="Pacifico"/>
                <a:sym typeface="Pacifico"/>
              </a:rPr>
              <a:t>Time Series Anomaly Detection</a:t>
            </a:r>
            <a:endParaRPr>
              <a:solidFill>
                <a:schemeClr val="dk1"/>
              </a:solidFill>
              <a:highlight>
                <a:srgbClr val="FFFFFF"/>
              </a:highlight>
              <a:latin typeface="Pacifico"/>
              <a:ea typeface="Pacifico"/>
              <a:cs typeface="Pacifico"/>
              <a:sym typeface="Pacifico"/>
            </a:endParaRPr>
          </a:p>
          <a:p>
            <a:pPr indent="-342900" lvl="0" marL="457200" rtl="0" algn="l">
              <a:lnSpc>
                <a:spcPct val="156250"/>
              </a:lnSpc>
              <a:spcBef>
                <a:spcPts val="0"/>
              </a:spcBef>
              <a:spcAft>
                <a:spcPts val="0"/>
              </a:spcAft>
              <a:buClr>
                <a:schemeClr val="dk1"/>
              </a:buClr>
              <a:buSzPts val="1800"/>
              <a:buFont typeface="Pacifico"/>
              <a:buChar char="○"/>
            </a:pPr>
            <a:r>
              <a:rPr lang="en">
                <a:solidFill>
                  <a:schemeClr val="dk1"/>
                </a:solidFill>
                <a:highlight>
                  <a:srgbClr val="FFFFFF"/>
                </a:highlight>
                <a:latin typeface="Pacifico"/>
                <a:ea typeface="Pacifico"/>
                <a:cs typeface="Pacifico"/>
                <a:sym typeface="Pacifico"/>
              </a:rPr>
              <a:t>Rhythm Learning</a:t>
            </a:r>
            <a:endParaRPr>
              <a:solidFill>
                <a:schemeClr val="dk1"/>
              </a:solidFill>
              <a:highlight>
                <a:srgbClr val="FFFFFF"/>
              </a:highlight>
              <a:latin typeface="Pacifico"/>
              <a:ea typeface="Pacifico"/>
              <a:cs typeface="Pacifico"/>
              <a:sym typeface="Pacifico"/>
            </a:endParaRPr>
          </a:p>
          <a:p>
            <a:pPr indent="-342900" lvl="0" marL="457200" rtl="0" algn="l">
              <a:lnSpc>
                <a:spcPct val="156250"/>
              </a:lnSpc>
              <a:spcBef>
                <a:spcPts val="0"/>
              </a:spcBef>
              <a:spcAft>
                <a:spcPts val="0"/>
              </a:spcAft>
              <a:buClr>
                <a:schemeClr val="dk1"/>
              </a:buClr>
              <a:buSzPts val="1800"/>
              <a:buFont typeface="Pacifico"/>
              <a:buChar char="○"/>
            </a:pPr>
            <a:r>
              <a:rPr lang="en">
                <a:solidFill>
                  <a:schemeClr val="dk1"/>
                </a:solidFill>
                <a:highlight>
                  <a:srgbClr val="FFFFFF"/>
                </a:highlight>
                <a:latin typeface="Pacifico"/>
                <a:ea typeface="Pacifico"/>
                <a:cs typeface="Pacifico"/>
                <a:sym typeface="Pacifico"/>
              </a:rPr>
              <a:t>Music Composition</a:t>
            </a:r>
            <a:endParaRPr>
              <a:solidFill>
                <a:schemeClr val="dk1"/>
              </a:solidFill>
              <a:highlight>
                <a:srgbClr val="FFFFFF"/>
              </a:highlight>
              <a:latin typeface="Pacifico"/>
              <a:ea typeface="Pacifico"/>
              <a:cs typeface="Pacifico"/>
              <a:sym typeface="Pacifico"/>
            </a:endParaRPr>
          </a:p>
          <a:p>
            <a:pPr indent="0" lvl="0" marL="0" rtl="0" algn="l">
              <a:spcBef>
                <a:spcPts val="1200"/>
              </a:spcBef>
              <a:spcAft>
                <a:spcPts val="1200"/>
              </a:spcAft>
              <a:buNone/>
            </a:pPr>
            <a:r>
              <a:t/>
            </a:r>
            <a:endParaRPr b="1" sz="1200">
              <a:solidFill>
                <a:srgbClr val="333333"/>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5"/>
          <p:cNvSpPr txBox="1"/>
          <p:nvPr>
            <p:ph idx="1" type="body"/>
          </p:nvPr>
        </p:nvSpPr>
        <p:spPr>
          <a:xfrm>
            <a:off x="396775" y="863550"/>
            <a:ext cx="8567700" cy="3416400"/>
          </a:xfrm>
          <a:prstGeom prst="rect">
            <a:avLst/>
          </a:prstGeom>
        </p:spPr>
        <p:txBody>
          <a:bodyPr anchorCtr="0" anchor="t" bIns="91425" lIns="91425" spcFirstLastPara="1" rIns="91425" wrap="square" tIns="91425">
            <a:normAutofit/>
          </a:bodyPr>
          <a:lstStyle/>
          <a:p>
            <a:pPr indent="0" lvl="0" marL="0" rtl="0" algn="just">
              <a:lnSpc>
                <a:spcPct val="130000"/>
              </a:lnSpc>
              <a:spcBef>
                <a:spcPts val="1400"/>
              </a:spcBef>
              <a:spcAft>
                <a:spcPts val="0"/>
              </a:spcAft>
              <a:buClr>
                <a:schemeClr val="dk1"/>
              </a:buClr>
              <a:buSzPts val="1100"/>
              <a:buFont typeface="Arial"/>
              <a:buNone/>
            </a:pPr>
            <a:r>
              <a:rPr lang="en" sz="2400">
                <a:solidFill>
                  <a:srgbClr val="610B4B"/>
                </a:solidFill>
                <a:highlight>
                  <a:srgbClr val="FFFFFF"/>
                </a:highlight>
                <a:latin typeface="Pacifico"/>
                <a:ea typeface="Pacifico"/>
                <a:cs typeface="Pacifico"/>
                <a:sym typeface="Pacifico"/>
              </a:rPr>
              <a:t>3. Convolutional Neural Network</a:t>
            </a:r>
            <a:endParaRPr sz="2400">
              <a:solidFill>
                <a:srgbClr val="610B4B"/>
              </a:solidFill>
              <a:highlight>
                <a:srgbClr val="FFFFFF"/>
              </a:highlight>
              <a:latin typeface="Pacifico"/>
              <a:ea typeface="Pacifico"/>
              <a:cs typeface="Pacifico"/>
              <a:sym typeface="Pacifico"/>
            </a:endParaRPr>
          </a:p>
          <a:p>
            <a:pPr indent="0" lvl="0" marL="0" rtl="0" algn="just">
              <a:spcBef>
                <a:spcPts val="1200"/>
              </a:spcBef>
              <a:spcAft>
                <a:spcPts val="0"/>
              </a:spcAft>
              <a:buClr>
                <a:schemeClr val="dk1"/>
              </a:buClr>
              <a:buSzPts val="1100"/>
              <a:buFont typeface="Arial"/>
              <a:buNone/>
            </a:pPr>
            <a:r>
              <a:rPr lang="en" sz="2000">
                <a:solidFill>
                  <a:srgbClr val="008000"/>
                </a:solidFill>
                <a:highlight>
                  <a:srgbClr val="FFFFFF"/>
                </a:highlight>
                <a:uFill>
                  <a:noFill/>
                </a:uFill>
                <a:latin typeface="Pacifico"/>
                <a:ea typeface="Pacifico"/>
                <a:cs typeface="Pacifico"/>
                <a:sym typeface="Pacifico"/>
                <a:hlinkClick r:id="rId3">
                  <a:extLst>
                    <a:ext uri="{A12FA001-AC4F-418D-AE19-62706E023703}">
                      <ahyp:hlinkClr val="tx"/>
                    </a:ext>
                  </a:extLst>
                </a:hlinkClick>
              </a:rPr>
              <a:t>Convolutional Neural Networks</a:t>
            </a:r>
            <a:r>
              <a:rPr lang="en" sz="2000">
                <a:solidFill>
                  <a:srgbClr val="333333"/>
                </a:solidFill>
                <a:highlight>
                  <a:srgbClr val="FFFFFF"/>
                </a:highlight>
                <a:latin typeface="Pacifico"/>
                <a:ea typeface="Pacifico"/>
                <a:cs typeface="Pacifico"/>
                <a:sym typeface="Pacifico"/>
              </a:rPr>
              <a:t> are a special kind of neural network mainly used for image classification, clustering of images and object recognition. DNNs enable unsupervised construction of hierarchical image representations. To achieve the best accuracy, deep convolutional neural networks are preferred more than any other neural network.</a:t>
            </a:r>
            <a:endParaRPr sz="2000">
              <a:solidFill>
                <a:srgbClr val="333333"/>
              </a:solidFill>
              <a:highlight>
                <a:srgbClr val="FFFFFF"/>
              </a:highlight>
              <a:latin typeface="Pacifico"/>
              <a:ea typeface="Pacifico"/>
              <a:cs typeface="Pacifico"/>
              <a:sym typeface="Pacifico"/>
            </a:endParaRPr>
          </a:p>
          <a:p>
            <a:pPr indent="0" lvl="0" marL="0" rtl="0" algn="just">
              <a:spcBef>
                <a:spcPts val="1200"/>
              </a:spcBef>
              <a:spcAft>
                <a:spcPts val="0"/>
              </a:spcAft>
              <a:buClr>
                <a:schemeClr val="dk1"/>
              </a:buClr>
              <a:buSzPts val="1100"/>
              <a:buFont typeface="Arial"/>
              <a:buNone/>
            </a:pPr>
            <a:r>
              <a:t/>
            </a:r>
            <a:endParaRPr b="1" sz="12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6"/>
          <p:cNvSpPr txBox="1"/>
          <p:nvPr>
            <p:ph idx="1" type="body"/>
          </p:nvPr>
        </p:nvSpPr>
        <p:spPr>
          <a:xfrm>
            <a:off x="311700" y="705400"/>
            <a:ext cx="8520600" cy="42912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1200"/>
              </a:spcBef>
              <a:spcAft>
                <a:spcPts val="0"/>
              </a:spcAft>
              <a:buClr>
                <a:schemeClr val="dk1"/>
              </a:buClr>
              <a:buSzPct val="54300"/>
              <a:buFont typeface="Arial"/>
              <a:buNone/>
            </a:pPr>
            <a:r>
              <a:rPr b="1" lang="en" sz="2025">
                <a:solidFill>
                  <a:srgbClr val="333333"/>
                </a:solidFill>
                <a:highlight>
                  <a:srgbClr val="FFFFFF"/>
                </a:highlight>
                <a:latin typeface="Pacifico"/>
                <a:ea typeface="Pacifico"/>
                <a:cs typeface="Pacifico"/>
                <a:sym typeface="Pacifico"/>
              </a:rPr>
              <a:t>Applications:</a:t>
            </a:r>
            <a:endParaRPr b="1" sz="2025">
              <a:solidFill>
                <a:srgbClr val="333333"/>
              </a:solidFill>
              <a:highlight>
                <a:srgbClr val="FFFFFF"/>
              </a:highlight>
              <a:latin typeface="Pacifico"/>
              <a:ea typeface="Pacifico"/>
              <a:cs typeface="Pacifico"/>
              <a:sym typeface="Pacifico"/>
            </a:endParaRPr>
          </a:p>
          <a:p>
            <a:pPr indent="-347588" lvl="0" marL="457200" rtl="0" algn="l">
              <a:lnSpc>
                <a:spcPct val="156250"/>
              </a:lnSpc>
              <a:spcBef>
                <a:spcPts val="1500"/>
              </a:spcBef>
              <a:spcAft>
                <a:spcPts val="0"/>
              </a:spcAft>
              <a:buClr>
                <a:schemeClr val="dk1"/>
              </a:buClr>
              <a:buSzPct val="100000"/>
              <a:buFont typeface="Pacifico"/>
              <a:buChar char="○"/>
            </a:pPr>
            <a:r>
              <a:rPr lang="en" sz="2025">
                <a:solidFill>
                  <a:schemeClr val="dk1"/>
                </a:solidFill>
                <a:highlight>
                  <a:srgbClr val="FFFFFF"/>
                </a:highlight>
                <a:latin typeface="Pacifico"/>
                <a:ea typeface="Pacifico"/>
                <a:cs typeface="Pacifico"/>
                <a:sym typeface="Pacifico"/>
              </a:rPr>
              <a:t>Identify Faces, Street Signs, Tumors.</a:t>
            </a:r>
            <a:endParaRPr sz="2025">
              <a:solidFill>
                <a:schemeClr val="dk1"/>
              </a:solidFill>
              <a:highlight>
                <a:srgbClr val="FFFFFF"/>
              </a:highlight>
              <a:latin typeface="Pacifico"/>
              <a:ea typeface="Pacifico"/>
              <a:cs typeface="Pacifico"/>
              <a:sym typeface="Pacifico"/>
            </a:endParaRPr>
          </a:p>
          <a:p>
            <a:pPr indent="-347588" lvl="0" marL="457200" rtl="0" algn="l">
              <a:lnSpc>
                <a:spcPct val="156250"/>
              </a:lnSpc>
              <a:spcBef>
                <a:spcPts val="0"/>
              </a:spcBef>
              <a:spcAft>
                <a:spcPts val="0"/>
              </a:spcAft>
              <a:buClr>
                <a:schemeClr val="dk1"/>
              </a:buClr>
              <a:buSzPct val="100000"/>
              <a:buFont typeface="Pacifico"/>
              <a:buChar char="○"/>
            </a:pPr>
            <a:r>
              <a:rPr lang="en" sz="2025">
                <a:solidFill>
                  <a:schemeClr val="dk1"/>
                </a:solidFill>
                <a:highlight>
                  <a:srgbClr val="FFFFFF"/>
                </a:highlight>
                <a:latin typeface="Pacifico"/>
                <a:ea typeface="Pacifico"/>
                <a:cs typeface="Pacifico"/>
                <a:sym typeface="Pacifico"/>
              </a:rPr>
              <a:t>Image Recognition.</a:t>
            </a:r>
            <a:endParaRPr sz="2025">
              <a:solidFill>
                <a:schemeClr val="dk1"/>
              </a:solidFill>
              <a:highlight>
                <a:srgbClr val="FFFFFF"/>
              </a:highlight>
              <a:latin typeface="Pacifico"/>
              <a:ea typeface="Pacifico"/>
              <a:cs typeface="Pacifico"/>
              <a:sym typeface="Pacifico"/>
            </a:endParaRPr>
          </a:p>
          <a:p>
            <a:pPr indent="-347588" lvl="0" marL="457200" rtl="0" algn="l">
              <a:lnSpc>
                <a:spcPct val="156250"/>
              </a:lnSpc>
              <a:spcBef>
                <a:spcPts val="0"/>
              </a:spcBef>
              <a:spcAft>
                <a:spcPts val="0"/>
              </a:spcAft>
              <a:buClr>
                <a:schemeClr val="dk1"/>
              </a:buClr>
              <a:buSzPct val="100000"/>
              <a:buFont typeface="Pacifico"/>
              <a:buChar char="○"/>
            </a:pPr>
            <a:r>
              <a:rPr lang="en" sz="2025">
                <a:solidFill>
                  <a:schemeClr val="dk1"/>
                </a:solidFill>
                <a:highlight>
                  <a:srgbClr val="FFFFFF"/>
                </a:highlight>
                <a:latin typeface="Pacifico"/>
                <a:ea typeface="Pacifico"/>
                <a:cs typeface="Pacifico"/>
                <a:sym typeface="Pacifico"/>
              </a:rPr>
              <a:t>Video Analysis.</a:t>
            </a:r>
            <a:endParaRPr sz="2025">
              <a:solidFill>
                <a:schemeClr val="dk1"/>
              </a:solidFill>
              <a:highlight>
                <a:srgbClr val="FFFFFF"/>
              </a:highlight>
              <a:latin typeface="Pacifico"/>
              <a:ea typeface="Pacifico"/>
              <a:cs typeface="Pacifico"/>
              <a:sym typeface="Pacifico"/>
            </a:endParaRPr>
          </a:p>
          <a:p>
            <a:pPr indent="-347588" lvl="0" marL="457200" rtl="0" algn="l">
              <a:lnSpc>
                <a:spcPct val="156250"/>
              </a:lnSpc>
              <a:spcBef>
                <a:spcPts val="0"/>
              </a:spcBef>
              <a:spcAft>
                <a:spcPts val="0"/>
              </a:spcAft>
              <a:buClr>
                <a:schemeClr val="dk1"/>
              </a:buClr>
              <a:buSzPct val="100000"/>
              <a:buFont typeface="Pacifico"/>
              <a:buChar char="○"/>
            </a:pPr>
            <a:r>
              <a:rPr lang="en" sz="2025">
                <a:solidFill>
                  <a:schemeClr val="dk1"/>
                </a:solidFill>
                <a:highlight>
                  <a:srgbClr val="FFFFFF"/>
                </a:highlight>
                <a:latin typeface="Pacifico"/>
                <a:ea typeface="Pacifico"/>
                <a:cs typeface="Pacifico"/>
                <a:sym typeface="Pacifico"/>
              </a:rPr>
              <a:t>NLP.</a:t>
            </a:r>
            <a:endParaRPr sz="2025">
              <a:solidFill>
                <a:schemeClr val="dk1"/>
              </a:solidFill>
              <a:highlight>
                <a:srgbClr val="FFFFFF"/>
              </a:highlight>
              <a:latin typeface="Pacifico"/>
              <a:ea typeface="Pacifico"/>
              <a:cs typeface="Pacifico"/>
              <a:sym typeface="Pacifico"/>
            </a:endParaRPr>
          </a:p>
          <a:p>
            <a:pPr indent="-347588" lvl="0" marL="457200" rtl="0" algn="l">
              <a:lnSpc>
                <a:spcPct val="156250"/>
              </a:lnSpc>
              <a:spcBef>
                <a:spcPts val="0"/>
              </a:spcBef>
              <a:spcAft>
                <a:spcPts val="0"/>
              </a:spcAft>
              <a:buClr>
                <a:schemeClr val="dk1"/>
              </a:buClr>
              <a:buSzPct val="100000"/>
              <a:buFont typeface="Pacifico"/>
              <a:buChar char="○"/>
            </a:pPr>
            <a:r>
              <a:rPr lang="en" sz="2025">
                <a:solidFill>
                  <a:schemeClr val="dk1"/>
                </a:solidFill>
                <a:highlight>
                  <a:srgbClr val="FFFFFF"/>
                </a:highlight>
                <a:latin typeface="Pacifico"/>
                <a:ea typeface="Pacifico"/>
                <a:cs typeface="Pacifico"/>
                <a:sym typeface="Pacifico"/>
              </a:rPr>
              <a:t>Anomaly Detection.</a:t>
            </a:r>
            <a:endParaRPr sz="2025">
              <a:solidFill>
                <a:schemeClr val="dk1"/>
              </a:solidFill>
              <a:highlight>
                <a:srgbClr val="FFFFFF"/>
              </a:highlight>
              <a:latin typeface="Pacifico"/>
              <a:ea typeface="Pacifico"/>
              <a:cs typeface="Pacifico"/>
              <a:sym typeface="Pacifico"/>
            </a:endParaRPr>
          </a:p>
          <a:p>
            <a:pPr indent="-347588" lvl="0" marL="457200" rtl="0" algn="l">
              <a:lnSpc>
                <a:spcPct val="156250"/>
              </a:lnSpc>
              <a:spcBef>
                <a:spcPts val="0"/>
              </a:spcBef>
              <a:spcAft>
                <a:spcPts val="0"/>
              </a:spcAft>
              <a:buClr>
                <a:schemeClr val="dk1"/>
              </a:buClr>
              <a:buSzPct val="100000"/>
              <a:buFont typeface="Pacifico"/>
              <a:buChar char="○"/>
            </a:pPr>
            <a:r>
              <a:rPr lang="en" sz="2025">
                <a:solidFill>
                  <a:schemeClr val="dk1"/>
                </a:solidFill>
                <a:highlight>
                  <a:srgbClr val="FFFFFF"/>
                </a:highlight>
                <a:latin typeface="Pacifico"/>
                <a:ea typeface="Pacifico"/>
                <a:cs typeface="Pacifico"/>
                <a:sym typeface="Pacifico"/>
              </a:rPr>
              <a:t>Drug Discovery.</a:t>
            </a:r>
            <a:endParaRPr sz="2025">
              <a:solidFill>
                <a:schemeClr val="dk1"/>
              </a:solidFill>
              <a:highlight>
                <a:srgbClr val="FFFFFF"/>
              </a:highlight>
              <a:latin typeface="Pacifico"/>
              <a:ea typeface="Pacifico"/>
              <a:cs typeface="Pacifico"/>
              <a:sym typeface="Pacifico"/>
            </a:endParaRPr>
          </a:p>
          <a:p>
            <a:pPr indent="-347588" lvl="0" marL="457200" rtl="0" algn="l">
              <a:lnSpc>
                <a:spcPct val="156250"/>
              </a:lnSpc>
              <a:spcBef>
                <a:spcPts val="0"/>
              </a:spcBef>
              <a:spcAft>
                <a:spcPts val="0"/>
              </a:spcAft>
              <a:buClr>
                <a:schemeClr val="dk1"/>
              </a:buClr>
              <a:buSzPct val="100000"/>
              <a:buFont typeface="Pacifico"/>
              <a:buChar char="○"/>
            </a:pPr>
            <a:r>
              <a:rPr lang="en" sz="2025">
                <a:solidFill>
                  <a:schemeClr val="dk1"/>
                </a:solidFill>
                <a:highlight>
                  <a:srgbClr val="FFFFFF"/>
                </a:highlight>
                <a:latin typeface="Pacifico"/>
                <a:ea typeface="Pacifico"/>
                <a:cs typeface="Pacifico"/>
                <a:sym typeface="Pacifico"/>
              </a:rPr>
              <a:t>Checkers Game.</a:t>
            </a:r>
            <a:endParaRPr sz="2025">
              <a:solidFill>
                <a:schemeClr val="dk1"/>
              </a:solidFill>
              <a:highlight>
                <a:srgbClr val="FFFFFF"/>
              </a:highlight>
              <a:latin typeface="Pacifico"/>
              <a:ea typeface="Pacifico"/>
              <a:cs typeface="Pacifico"/>
              <a:sym typeface="Pacifico"/>
            </a:endParaRPr>
          </a:p>
          <a:p>
            <a:pPr indent="-347588" lvl="0" marL="457200" rtl="0" algn="l">
              <a:lnSpc>
                <a:spcPct val="156250"/>
              </a:lnSpc>
              <a:spcBef>
                <a:spcPts val="0"/>
              </a:spcBef>
              <a:spcAft>
                <a:spcPts val="0"/>
              </a:spcAft>
              <a:buClr>
                <a:schemeClr val="dk1"/>
              </a:buClr>
              <a:buSzPct val="100000"/>
              <a:buFont typeface="Pacifico"/>
              <a:buChar char="○"/>
            </a:pPr>
            <a:r>
              <a:rPr lang="en" sz="2025">
                <a:solidFill>
                  <a:schemeClr val="dk1"/>
                </a:solidFill>
                <a:highlight>
                  <a:srgbClr val="FFFFFF"/>
                </a:highlight>
                <a:latin typeface="Pacifico"/>
                <a:ea typeface="Pacifico"/>
                <a:cs typeface="Pacifico"/>
                <a:sym typeface="Pacifico"/>
              </a:rPr>
              <a:t>Time Series Forecasting.</a:t>
            </a:r>
            <a:endParaRPr sz="2025">
              <a:solidFill>
                <a:schemeClr val="dk1"/>
              </a:solidFill>
              <a:highlight>
                <a:srgbClr val="FFFFFF"/>
              </a:highlight>
              <a:latin typeface="Pacifico"/>
              <a:ea typeface="Pacifico"/>
              <a:cs typeface="Pacifico"/>
              <a:sym typeface="Pacifico"/>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7"/>
          <p:cNvSpPr txBox="1"/>
          <p:nvPr>
            <p:ph idx="1" type="body"/>
          </p:nvPr>
        </p:nvSpPr>
        <p:spPr>
          <a:xfrm>
            <a:off x="311700" y="690700"/>
            <a:ext cx="8520600" cy="3878100"/>
          </a:xfrm>
          <a:prstGeom prst="rect">
            <a:avLst/>
          </a:prstGeom>
        </p:spPr>
        <p:txBody>
          <a:bodyPr anchorCtr="0" anchor="t" bIns="91425" lIns="91425" spcFirstLastPara="1" rIns="91425" wrap="square" tIns="91425">
            <a:normAutofit/>
          </a:bodyPr>
          <a:lstStyle/>
          <a:p>
            <a:pPr indent="0" lvl="0" marL="0" rtl="0" algn="just">
              <a:lnSpc>
                <a:spcPct val="130000"/>
              </a:lnSpc>
              <a:spcBef>
                <a:spcPts val="1400"/>
              </a:spcBef>
              <a:spcAft>
                <a:spcPts val="0"/>
              </a:spcAft>
              <a:buClr>
                <a:schemeClr val="dk1"/>
              </a:buClr>
              <a:buSzPts val="1100"/>
              <a:buFont typeface="Arial"/>
              <a:buNone/>
            </a:pPr>
            <a:r>
              <a:rPr lang="en" sz="2500">
                <a:solidFill>
                  <a:srgbClr val="610B4B"/>
                </a:solidFill>
                <a:highlight>
                  <a:srgbClr val="FFFFFF"/>
                </a:highlight>
                <a:latin typeface="Pacifico"/>
                <a:ea typeface="Pacifico"/>
                <a:cs typeface="Pacifico"/>
                <a:sym typeface="Pacifico"/>
              </a:rPr>
              <a:t>4. Restricted Boltzmann Machine</a:t>
            </a:r>
            <a:endParaRPr sz="2500">
              <a:solidFill>
                <a:srgbClr val="610B4B"/>
              </a:solidFill>
              <a:highlight>
                <a:srgbClr val="FFFFFF"/>
              </a:highlight>
              <a:latin typeface="Pacifico"/>
              <a:ea typeface="Pacifico"/>
              <a:cs typeface="Pacifico"/>
              <a:sym typeface="Pacifico"/>
            </a:endParaRPr>
          </a:p>
          <a:p>
            <a:pPr indent="0" lvl="0" marL="0" rtl="0" algn="just">
              <a:spcBef>
                <a:spcPts val="1200"/>
              </a:spcBef>
              <a:spcAft>
                <a:spcPts val="0"/>
              </a:spcAft>
              <a:buClr>
                <a:schemeClr val="dk1"/>
              </a:buClr>
              <a:buSzPts val="1100"/>
              <a:buFont typeface="Arial"/>
              <a:buNone/>
            </a:pPr>
            <a:r>
              <a:rPr lang="en" sz="2100">
                <a:solidFill>
                  <a:srgbClr val="008000"/>
                </a:solidFill>
                <a:highlight>
                  <a:srgbClr val="FFFFFF"/>
                </a:highlight>
                <a:uFill>
                  <a:noFill/>
                </a:uFill>
                <a:latin typeface="Pacifico"/>
                <a:ea typeface="Pacifico"/>
                <a:cs typeface="Pacifico"/>
                <a:sym typeface="Pacifico"/>
                <a:hlinkClick r:id="rId3">
                  <a:extLst>
                    <a:ext uri="{A12FA001-AC4F-418D-AE19-62706E023703}">
                      <ahyp:hlinkClr val="tx"/>
                    </a:ext>
                  </a:extLst>
                </a:hlinkClick>
              </a:rPr>
              <a:t>RBMs</a:t>
            </a:r>
            <a:r>
              <a:rPr lang="en" sz="2100">
                <a:solidFill>
                  <a:srgbClr val="333333"/>
                </a:solidFill>
                <a:highlight>
                  <a:srgbClr val="FFFFFF"/>
                </a:highlight>
                <a:latin typeface="Pacifico"/>
                <a:ea typeface="Pacifico"/>
                <a:cs typeface="Pacifico"/>
                <a:sym typeface="Pacifico"/>
              </a:rPr>
              <a:t> are yet another variant of Boltzmann Machines. Here the neurons present in the input layer and the hidden layer encompasses symmetric connections amid them. However, there is no internal association within the respective layer. But in contrast to RBM, Boltzmann machines do encompass internal connections inside the hidden layer. These restrictions in BMs helps the model to train efficiently.</a:t>
            </a:r>
            <a:endParaRPr sz="2100">
              <a:solidFill>
                <a:srgbClr val="333333"/>
              </a:solidFill>
              <a:highlight>
                <a:srgbClr val="FFFFFF"/>
              </a:highlight>
              <a:latin typeface="Pacifico"/>
              <a:ea typeface="Pacifico"/>
              <a:cs typeface="Pacifico"/>
              <a:sym typeface="Pacifico"/>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8"/>
          <p:cNvSpPr txBox="1"/>
          <p:nvPr>
            <p:ph idx="1" type="body"/>
          </p:nvPr>
        </p:nvSpPr>
        <p:spPr>
          <a:xfrm>
            <a:off x="311700" y="793575"/>
            <a:ext cx="8520600" cy="42177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1100"/>
              <a:buFont typeface="Arial"/>
              <a:buNone/>
            </a:pPr>
            <a:r>
              <a:rPr b="1" lang="en" sz="2400">
                <a:solidFill>
                  <a:srgbClr val="333333"/>
                </a:solidFill>
                <a:highlight>
                  <a:srgbClr val="FFFFFF"/>
                </a:highlight>
                <a:latin typeface="Pacifico"/>
                <a:ea typeface="Pacifico"/>
                <a:cs typeface="Pacifico"/>
                <a:sym typeface="Pacifico"/>
              </a:rPr>
              <a:t>Applications:</a:t>
            </a:r>
            <a:endParaRPr b="1" sz="2400">
              <a:solidFill>
                <a:srgbClr val="333333"/>
              </a:solidFill>
              <a:highlight>
                <a:srgbClr val="FFFFFF"/>
              </a:highlight>
              <a:latin typeface="Pacifico"/>
              <a:ea typeface="Pacifico"/>
              <a:cs typeface="Pacifico"/>
              <a:sym typeface="Pacifico"/>
            </a:endParaRPr>
          </a:p>
          <a:p>
            <a:pPr indent="-381000" lvl="0" marL="457200" rtl="0" algn="l">
              <a:lnSpc>
                <a:spcPct val="156250"/>
              </a:lnSpc>
              <a:spcBef>
                <a:spcPts val="1500"/>
              </a:spcBef>
              <a:spcAft>
                <a:spcPts val="0"/>
              </a:spcAft>
              <a:buClr>
                <a:schemeClr val="dk1"/>
              </a:buClr>
              <a:buSzPts val="2400"/>
              <a:buFont typeface="Pacifico"/>
              <a:buChar char="○"/>
            </a:pPr>
            <a:r>
              <a:rPr lang="en" sz="2400">
                <a:solidFill>
                  <a:schemeClr val="dk1"/>
                </a:solidFill>
                <a:highlight>
                  <a:srgbClr val="FFFFFF"/>
                </a:highlight>
                <a:latin typeface="Pacifico"/>
                <a:ea typeface="Pacifico"/>
                <a:cs typeface="Pacifico"/>
                <a:sym typeface="Pacifico"/>
              </a:rPr>
              <a:t>Filtering.</a:t>
            </a:r>
            <a:endParaRPr sz="2400">
              <a:solidFill>
                <a:schemeClr val="dk1"/>
              </a:solidFill>
              <a:highlight>
                <a:srgbClr val="FFFFFF"/>
              </a:highlight>
              <a:latin typeface="Pacifico"/>
              <a:ea typeface="Pacifico"/>
              <a:cs typeface="Pacifico"/>
              <a:sym typeface="Pacifico"/>
            </a:endParaRPr>
          </a:p>
          <a:p>
            <a:pPr indent="-381000" lvl="0" marL="457200" rtl="0" algn="l">
              <a:lnSpc>
                <a:spcPct val="156250"/>
              </a:lnSpc>
              <a:spcBef>
                <a:spcPts val="0"/>
              </a:spcBef>
              <a:spcAft>
                <a:spcPts val="0"/>
              </a:spcAft>
              <a:buClr>
                <a:schemeClr val="dk1"/>
              </a:buClr>
              <a:buSzPts val="2400"/>
              <a:buFont typeface="Pacifico"/>
              <a:buChar char="○"/>
            </a:pPr>
            <a:r>
              <a:rPr lang="en" sz="2400">
                <a:solidFill>
                  <a:schemeClr val="dk1"/>
                </a:solidFill>
                <a:highlight>
                  <a:srgbClr val="FFFFFF"/>
                </a:highlight>
                <a:latin typeface="Pacifico"/>
                <a:ea typeface="Pacifico"/>
                <a:cs typeface="Pacifico"/>
                <a:sym typeface="Pacifico"/>
              </a:rPr>
              <a:t>Feature Learning.</a:t>
            </a:r>
            <a:endParaRPr sz="2400">
              <a:solidFill>
                <a:schemeClr val="dk1"/>
              </a:solidFill>
              <a:highlight>
                <a:srgbClr val="FFFFFF"/>
              </a:highlight>
              <a:latin typeface="Pacifico"/>
              <a:ea typeface="Pacifico"/>
              <a:cs typeface="Pacifico"/>
              <a:sym typeface="Pacifico"/>
            </a:endParaRPr>
          </a:p>
          <a:p>
            <a:pPr indent="-381000" lvl="0" marL="457200" rtl="0" algn="l">
              <a:lnSpc>
                <a:spcPct val="156250"/>
              </a:lnSpc>
              <a:spcBef>
                <a:spcPts val="0"/>
              </a:spcBef>
              <a:spcAft>
                <a:spcPts val="0"/>
              </a:spcAft>
              <a:buClr>
                <a:schemeClr val="dk1"/>
              </a:buClr>
              <a:buSzPts val="2400"/>
              <a:buFont typeface="Pacifico"/>
              <a:buChar char="○"/>
            </a:pPr>
            <a:r>
              <a:rPr lang="en" sz="2400">
                <a:solidFill>
                  <a:schemeClr val="dk1"/>
                </a:solidFill>
                <a:highlight>
                  <a:srgbClr val="FFFFFF"/>
                </a:highlight>
                <a:latin typeface="Pacifico"/>
                <a:ea typeface="Pacifico"/>
                <a:cs typeface="Pacifico"/>
                <a:sym typeface="Pacifico"/>
              </a:rPr>
              <a:t>Classification.</a:t>
            </a:r>
            <a:endParaRPr sz="2400">
              <a:solidFill>
                <a:schemeClr val="dk1"/>
              </a:solidFill>
              <a:highlight>
                <a:srgbClr val="FFFFFF"/>
              </a:highlight>
              <a:latin typeface="Pacifico"/>
              <a:ea typeface="Pacifico"/>
              <a:cs typeface="Pacifico"/>
              <a:sym typeface="Pacifico"/>
            </a:endParaRPr>
          </a:p>
          <a:p>
            <a:pPr indent="-381000" lvl="0" marL="457200" rtl="0" algn="l">
              <a:lnSpc>
                <a:spcPct val="156250"/>
              </a:lnSpc>
              <a:spcBef>
                <a:spcPts val="0"/>
              </a:spcBef>
              <a:spcAft>
                <a:spcPts val="0"/>
              </a:spcAft>
              <a:buClr>
                <a:schemeClr val="dk1"/>
              </a:buClr>
              <a:buSzPts val="2400"/>
              <a:buFont typeface="Pacifico"/>
              <a:buChar char="○"/>
            </a:pPr>
            <a:r>
              <a:rPr lang="en" sz="2400">
                <a:solidFill>
                  <a:schemeClr val="dk1"/>
                </a:solidFill>
                <a:highlight>
                  <a:srgbClr val="FFFFFF"/>
                </a:highlight>
                <a:latin typeface="Pacifico"/>
                <a:ea typeface="Pacifico"/>
                <a:cs typeface="Pacifico"/>
                <a:sym typeface="Pacifico"/>
              </a:rPr>
              <a:t>Risk Detection.</a:t>
            </a:r>
            <a:endParaRPr sz="2400">
              <a:solidFill>
                <a:schemeClr val="dk1"/>
              </a:solidFill>
              <a:highlight>
                <a:srgbClr val="FFFFFF"/>
              </a:highlight>
              <a:latin typeface="Pacifico"/>
              <a:ea typeface="Pacifico"/>
              <a:cs typeface="Pacifico"/>
              <a:sym typeface="Pacifico"/>
            </a:endParaRPr>
          </a:p>
          <a:p>
            <a:pPr indent="-381000" lvl="0" marL="457200" rtl="0" algn="l">
              <a:lnSpc>
                <a:spcPct val="156250"/>
              </a:lnSpc>
              <a:spcBef>
                <a:spcPts val="0"/>
              </a:spcBef>
              <a:spcAft>
                <a:spcPts val="0"/>
              </a:spcAft>
              <a:buClr>
                <a:schemeClr val="dk1"/>
              </a:buClr>
              <a:buSzPts val="2400"/>
              <a:buFont typeface="Pacifico"/>
              <a:buChar char="○"/>
            </a:pPr>
            <a:r>
              <a:rPr lang="en" sz="2400">
                <a:solidFill>
                  <a:schemeClr val="dk1"/>
                </a:solidFill>
                <a:highlight>
                  <a:srgbClr val="FFFFFF"/>
                </a:highlight>
                <a:latin typeface="Pacifico"/>
                <a:ea typeface="Pacifico"/>
                <a:cs typeface="Pacifico"/>
                <a:sym typeface="Pacifico"/>
              </a:rPr>
              <a:t>Business and Economic analysis.</a:t>
            </a:r>
            <a:endParaRPr sz="2400">
              <a:solidFill>
                <a:schemeClr val="dk1"/>
              </a:solidFill>
              <a:highlight>
                <a:srgbClr val="FFFFFF"/>
              </a:highlight>
              <a:latin typeface="Pacifico"/>
              <a:ea typeface="Pacifico"/>
              <a:cs typeface="Pacifico"/>
              <a:sym typeface="Pacifico"/>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9"/>
          <p:cNvSpPr txBox="1"/>
          <p:nvPr>
            <p:ph idx="1" type="body"/>
          </p:nvPr>
        </p:nvSpPr>
        <p:spPr>
          <a:xfrm>
            <a:off x="311700" y="749475"/>
            <a:ext cx="8520600" cy="4188300"/>
          </a:xfrm>
          <a:prstGeom prst="rect">
            <a:avLst/>
          </a:prstGeom>
        </p:spPr>
        <p:txBody>
          <a:bodyPr anchorCtr="0" anchor="t" bIns="91425" lIns="91425" spcFirstLastPara="1" rIns="91425" wrap="square" tIns="91425">
            <a:normAutofit lnSpcReduction="10000"/>
          </a:bodyPr>
          <a:lstStyle/>
          <a:p>
            <a:pPr indent="0" lvl="0" marL="0" rtl="0" algn="just">
              <a:lnSpc>
                <a:spcPct val="130000"/>
              </a:lnSpc>
              <a:spcBef>
                <a:spcPts val="1400"/>
              </a:spcBef>
              <a:spcAft>
                <a:spcPts val="0"/>
              </a:spcAft>
              <a:buClr>
                <a:schemeClr val="dk1"/>
              </a:buClr>
              <a:buSzPts val="1100"/>
              <a:buFont typeface="Arial"/>
              <a:buNone/>
            </a:pPr>
            <a:r>
              <a:rPr lang="en" sz="2100">
                <a:solidFill>
                  <a:srgbClr val="610B4B"/>
                </a:solidFill>
                <a:highlight>
                  <a:srgbClr val="FFFFFF"/>
                </a:highlight>
                <a:latin typeface="Pacifico"/>
                <a:ea typeface="Pacifico"/>
                <a:cs typeface="Pacifico"/>
                <a:sym typeface="Pacifico"/>
              </a:rPr>
              <a:t>5. Autoencoders</a:t>
            </a:r>
            <a:endParaRPr sz="2100">
              <a:solidFill>
                <a:srgbClr val="610B4B"/>
              </a:solidFill>
              <a:highlight>
                <a:srgbClr val="FFFFFF"/>
              </a:highlight>
              <a:latin typeface="Pacifico"/>
              <a:ea typeface="Pacifico"/>
              <a:cs typeface="Pacifico"/>
              <a:sym typeface="Pacifico"/>
            </a:endParaRPr>
          </a:p>
          <a:p>
            <a:pPr indent="0" lvl="0" marL="0" rtl="0" algn="just">
              <a:spcBef>
                <a:spcPts val="1200"/>
              </a:spcBef>
              <a:spcAft>
                <a:spcPts val="0"/>
              </a:spcAft>
              <a:buClr>
                <a:schemeClr val="dk1"/>
              </a:buClr>
              <a:buSzPts val="1100"/>
              <a:buFont typeface="Arial"/>
              <a:buNone/>
            </a:pPr>
            <a:r>
              <a:rPr lang="en" sz="1700">
                <a:solidFill>
                  <a:srgbClr val="333333"/>
                </a:solidFill>
                <a:highlight>
                  <a:srgbClr val="FFFFFF"/>
                </a:highlight>
                <a:latin typeface="Pacifico"/>
                <a:ea typeface="Pacifico"/>
                <a:cs typeface="Pacifico"/>
                <a:sym typeface="Pacifico"/>
              </a:rPr>
              <a:t>An autoencoder neural network is another kind of unsupervised machine learning algorithm. Here the number of hidden cells is merely small than that of the input cells. But the number of input cells is equivalent to the number of output cells. An autoencoder network is trained to display the output similar to the fed input to force AEs to find common patterns and generalize the data. The autoencoders are mainly used for the smaller representation of the input. It helps in the reconstruction of the original data from compressed data. This algorithm is comparatively simple as it only necessitates the output identical to the input.</a:t>
            </a:r>
            <a:endParaRPr sz="1700">
              <a:solidFill>
                <a:srgbClr val="333333"/>
              </a:solidFill>
              <a:highlight>
                <a:srgbClr val="FFFFFF"/>
              </a:highlight>
              <a:latin typeface="Pacifico"/>
              <a:ea typeface="Pacifico"/>
              <a:cs typeface="Pacifico"/>
              <a:sym typeface="Pacifico"/>
            </a:endParaRPr>
          </a:p>
          <a:p>
            <a:pPr indent="-336550" lvl="0" marL="457200" rtl="0" algn="l">
              <a:lnSpc>
                <a:spcPct val="156250"/>
              </a:lnSpc>
              <a:spcBef>
                <a:spcPts val="1500"/>
              </a:spcBef>
              <a:spcAft>
                <a:spcPts val="0"/>
              </a:spcAft>
              <a:buClr>
                <a:schemeClr val="dk1"/>
              </a:buClr>
              <a:buSzPts val="1700"/>
              <a:buFont typeface="Roboto"/>
              <a:buChar char="○"/>
            </a:pPr>
            <a:r>
              <a:rPr b="1" lang="en" sz="1700">
                <a:solidFill>
                  <a:schemeClr val="dk1"/>
                </a:solidFill>
                <a:highlight>
                  <a:srgbClr val="FFFFFF"/>
                </a:highlight>
                <a:latin typeface="Pacifico"/>
                <a:ea typeface="Pacifico"/>
                <a:cs typeface="Pacifico"/>
                <a:sym typeface="Pacifico"/>
              </a:rPr>
              <a:t>Encoder:</a:t>
            </a:r>
            <a:r>
              <a:rPr lang="en" sz="1700">
                <a:solidFill>
                  <a:schemeClr val="dk1"/>
                </a:solidFill>
                <a:highlight>
                  <a:srgbClr val="FFFFFF"/>
                </a:highlight>
                <a:latin typeface="Pacifico"/>
                <a:ea typeface="Pacifico"/>
                <a:cs typeface="Pacifico"/>
                <a:sym typeface="Pacifico"/>
              </a:rPr>
              <a:t> Convert input data in lower dimensions.</a:t>
            </a:r>
            <a:endParaRPr sz="1700">
              <a:solidFill>
                <a:schemeClr val="dk1"/>
              </a:solidFill>
              <a:highlight>
                <a:srgbClr val="FFFFFF"/>
              </a:highlight>
              <a:latin typeface="Pacifico"/>
              <a:ea typeface="Pacifico"/>
              <a:cs typeface="Pacifico"/>
              <a:sym typeface="Pacifico"/>
            </a:endParaRPr>
          </a:p>
          <a:p>
            <a:pPr indent="-336550" lvl="0" marL="457200" rtl="0" algn="l">
              <a:lnSpc>
                <a:spcPct val="156250"/>
              </a:lnSpc>
              <a:spcBef>
                <a:spcPts val="0"/>
              </a:spcBef>
              <a:spcAft>
                <a:spcPts val="0"/>
              </a:spcAft>
              <a:buClr>
                <a:schemeClr val="dk1"/>
              </a:buClr>
              <a:buSzPts val="1700"/>
              <a:buFont typeface="Roboto"/>
              <a:buChar char="○"/>
            </a:pPr>
            <a:r>
              <a:rPr b="1" lang="en" sz="1700">
                <a:solidFill>
                  <a:schemeClr val="dk1"/>
                </a:solidFill>
                <a:highlight>
                  <a:srgbClr val="FFFFFF"/>
                </a:highlight>
                <a:latin typeface="Pacifico"/>
                <a:ea typeface="Pacifico"/>
                <a:cs typeface="Pacifico"/>
                <a:sym typeface="Pacifico"/>
              </a:rPr>
              <a:t>Decoder:</a:t>
            </a:r>
            <a:r>
              <a:rPr lang="en" sz="1700">
                <a:solidFill>
                  <a:schemeClr val="dk1"/>
                </a:solidFill>
                <a:highlight>
                  <a:srgbClr val="FFFFFF"/>
                </a:highlight>
                <a:latin typeface="Pacifico"/>
                <a:ea typeface="Pacifico"/>
                <a:cs typeface="Pacifico"/>
                <a:sym typeface="Pacifico"/>
              </a:rPr>
              <a:t> Reconstruct the compressed data.</a:t>
            </a:r>
            <a:endParaRPr sz="1700">
              <a:solidFill>
                <a:schemeClr val="dk1"/>
              </a:solidFill>
              <a:highlight>
                <a:srgbClr val="FFFFFF"/>
              </a:highlight>
              <a:latin typeface="Pacifico"/>
              <a:ea typeface="Pacifico"/>
              <a:cs typeface="Pacifico"/>
              <a:sym typeface="Pacifico"/>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1100"/>
              <a:buFont typeface="Arial"/>
              <a:buNone/>
            </a:pPr>
            <a:r>
              <a:rPr b="1" lang="en" sz="2000">
                <a:solidFill>
                  <a:srgbClr val="333333"/>
                </a:solidFill>
                <a:highlight>
                  <a:srgbClr val="FFFFFF"/>
                </a:highlight>
                <a:latin typeface="Pacifico"/>
                <a:ea typeface="Pacifico"/>
                <a:cs typeface="Pacifico"/>
                <a:sym typeface="Pacifico"/>
              </a:rPr>
              <a:t>Applications:</a:t>
            </a:r>
            <a:endParaRPr b="1" sz="2000">
              <a:solidFill>
                <a:srgbClr val="333333"/>
              </a:solidFill>
              <a:highlight>
                <a:srgbClr val="FFFFFF"/>
              </a:highlight>
              <a:latin typeface="Pacifico"/>
              <a:ea typeface="Pacifico"/>
              <a:cs typeface="Pacifico"/>
              <a:sym typeface="Pacifico"/>
            </a:endParaRPr>
          </a:p>
          <a:p>
            <a:pPr indent="-355600" lvl="0" marL="457200" rtl="0" algn="l">
              <a:lnSpc>
                <a:spcPct val="156250"/>
              </a:lnSpc>
              <a:spcBef>
                <a:spcPts val="1500"/>
              </a:spcBef>
              <a:spcAft>
                <a:spcPts val="0"/>
              </a:spcAft>
              <a:buClr>
                <a:schemeClr val="dk1"/>
              </a:buClr>
              <a:buSzPts val="2000"/>
              <a:buFont typeface="Pacifico"/>
              <a:buChar char="○"/>
            </a:pPr>
            <a:r>
              <a:rPr lang="en" sz="2000">
                <a:solidFill>
                  <a:schemeClr val="dk1"/>
                </a:solidFill>
                <a:highlight>
                  <a:srgbClr val="FFFFFF"/>
                </a:highlight>
                <a:latin typeface="Pacifico"/>
                <a:ea typeface="Pacifico"/>
                <a:cs typeface="Pacifico"/>
                <a:sym typeface="Pacifico"/>
              </a:rPr>
              <a:t>Classification.</a:t>
            </a:r>
            <a:endParaRPr sz="2000">
              <a:solidFill>
                <a:schemeClr val="dk1"/>
              </a:solidFill>
              <a:highlight>
                <a:srgbClr val="FFFFFF"/>
              </a:highlight>
              <a:latin typeface="Pacifico"/>
              <a:ea typeface="Pacifico"/>
              <a:cs typeface="Pacifico"/>
              <a:sym typeface="Pacifico"/>
            </a:endParaRPr>
          </a:p>
          <a:p>
            <a:pPr indent="-355600" lvl="0" marL="457200" rtl="0" algn="l">
              <a:lnSpc>
                <a:spcPct val="156250"/>
              </a:lnSpc>
              <a:spcBef>
                <a:spcPts val="0"/>
              </a:spcBef>
              <a:spcAft>
                <a:spcPts val="0"/>
              </a:spcAft>
              <a:buClr>
                <a:schemeClr val="dk1"/>
              </a:buClr>
              <a:buSzPts val="2000"/>
              <a:buFont typeface="Pacifico"/>
              <a:buChar char="○"/>
            </a:pPr>
            <a:r>
              <a:rPr lang="en" sz="2000">
                <a:solidFill>
                  <a:schemeClr val="dk1"/>
                </a:solidFill>
                <a:highlight>
                  <a:srgbClr val="FFFFFF"/>
                </a:highlight>
                <a:latin typeface="Pacifico"/>
                <a:ea typeface="Pacifico"/>
                <a:cs typeface="Pacifico"/>
                <a:sym typeface="Pacifico"/>
              </a:rPr>
              <a:t>Clustering.</a:t>
            </a:r>
            <a:endParaRPr sz="2000">
              <a:solidFill>
                <a:schemeClr val="dk1"/>
              </a:solidFill>
              <a:highlight>
                <a:srgbClr val="FFFFFF"/>
              </a:highlight>
              <a:latin typeface="Pacifico"/>
              <a:ea typeface="Pacifico"/>
              <a:cs typeface="Pacifico"/>
              <a:sym typeface="Pacifico"/>
            </a:endParaRPr>
          </a:p>
          <a:p>
            <a:pPr indent="-355600" lvl="0" marL="457200" rtl="0" algn="l">
              <a:lnSpc>
                <a:spcPct val="156250"/>
              </a:lnSpc>
              <a:spcBef>
                <a:spcPts val="0"/>
              </a:spcBef>
              <a:spcAft>
                <a:spcPts val="0"/>
              </a:spcAft>
              <a:buClr>
                <a:schemeClr val="dk1"/>
              </a:buClr>
              <a:buSzPts val="2000"/>
              <a:buFont typeface="Pacifico"/>
              <a:buChar char="○"/>
            </a:pPr>
            <a:r>
              <a:rPr lang="en" sz="2000">
                <a:solidFill>
                  <a:schemeClr val="dk1"/>
                </a:solidFill>
                <a:highlight>
                  <a:srgbClr val="FFFFFF"/>
                </a:highlight>
                <a:latin typeface="Pacifico"/>
                <a:ea typeface="Pacifico"/>
                <a:cs typeface="Pacifico"/>
                <a:sym typeface="Pacifico"/>
              </a:rPr>
              <a:t>Feature Compression.</a:t>
            </a:r>
            <a:endParaRPr sz="2000">
              <a:solidFill>
                <a:schemeClr val="dk1"/>
              </a:solidFill>
              <a:highlight>
                <a:srgbClr val="FFFFFF"/>
              </a:highlight>
              <a:latin typeface="Pacifico"/>
              <a:ea typeface="Pacifico"/>
              <a:cs typeface="Pacifico"/>
              <a:sym typeface="Pacifico"/>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30000"/>
              </a:lnSpc>
              <a:spcBef>
                <a:spcPts val="1800"/>
              </a:spcBef>
              <a:spcAft>
                <a:spcPts val="400"/>
              </a:spcAft>
              <a:buClr>
                <a:schemeClr val="dk1"/>
              </a:buClr>
              <a:buSzPts val="990"/>
              <a:buFont typeface="Arial"/>
              <a:buNone/>
            </a:pPr>
            <a:r>
              <a:rPr lang="en" sz="2810">
                <a:solidFill>
                  <a:srgbClr val="610B38"/>
                </a:solidFill>
                <a:highlight>
                  <a:srgbClr val="FFFFFF"/>
                </a:highlight>
                <a:latin typeface="Pacifico"/>
                <a:ea typeface="Pacifico"/>
                <a:cs typeface="Pacifico"/>
                <a:sym typeface="Pacifico"/>
              </a:rPr>
              <a:t>Deep learning applications</a:t>
            </a:r>
            <a:endParaRPr sz="3620">
              <a:latin typeface="Pacifico"/>
              <a:ea typeface="Pacifico"/>
              <a:cs typeface="Pacifico"/>
              <a:sym typeface="Pacifico"/>
            </a:endParaRPr>
          </a:p>
        </p:txBody>
      </p:sp>
      <p:sp>
        <p:nvSpPr>
          <p:cNvPr id="148" name="Google Shape;148;p31"/>
          <p:cNvSpPr txBox="1"/>
          <p:nvPr>
            <p:ph idx="1" type="body"/>
          </p:nvPr>
        </p:nvSpPr>
        <p:spPr>
          <a:xfrm>
            <a:off x="311700" y="1017725"/>
            <a:ext cx="8520600" cy="4037700"/>
          </a:xfrm>
          <a:prstGeom prst="rect">
            <a:avLst/>
          </a:prstGeom>
        </p:spPr>
        <p:txBody>
          <a:bodyPr anchorCtr="0" anchor="t" bIns="91425" lIns="91425" spcFirstLastPara="1" rIns="91425" wrap="square" tIns="91425">
            <a:normAutofit fontScale="77500" lnSpcReduction="20000"/>
          </a:bodyPr>
          <a:lstStyle/>
          <a:p>
            <a:pPr indent="-310036" lvl="0" marL="457200" marR="25400" rtl="0" algn="l">
              <a:lnSpc>
                <a:spcPct val="156250"/>
              </a:lnSpc>
              <a:spcBef>
                <a:spcPts val="1500"/>
              </a:spcBef>
              <a:spcAft>
                <a:spcPts val="0"/>
              </a:spcAft>
              <a:buClr>
                <a:schemeClr val="dk1"/>
              </a:buClr>
              <a:buSzPct val="100000"/>
              <a:buFont typeface="Roboto"/>
              <a:buChar char="○"/>
            </a:pPr>
            <a:r>
              <a:rPr b="1" i="1" lang="en" sz="1654">
                <a:solidFill>
                  <a:schemeClr val="dk1"/>
                </a:solidFill>
                <a:highlight>
                  <a:srgbClr val="FFFFFF"/>
                </a:highlight>
                <a:latin typeface="Pacifico"/>
                <a:ea typeface="Pacifico"/>
                <a:cs typeface="Pacifico"/>
                <a:sym typeface="Pacifico"/>
              </a:rPr>
              <a:t>Self-Driving Cars</a:t>
            </a:r>
            <a:br>
              <a:rPr b="1" i="1" lang="en" sz="1654">
                <a:solidFill>
                  <a:schemeClr val="dk1"/>
                </a:solidFill>
                <a:highlight>
                  <a:srgbClr val="FFFFFF"/>
                </a:highlight>
                <a:latin typeface="Pacifico"/>
                <a:ea typeface="Pacifico"/>
                <a:cs typeface="Pacifico"/>
                <a:sym typeface="Pacifico"/>
              </a:rPr>
            </a:br>
            <a:r>
              <a:rPr lang="en" sz="1654">
                <a:solidFill>
                  <a:schemeClr val="dk1"/>
                </a:solidFill>
                <a:highlight>
                  <a:srgbClr val="FFFFFF"/>
                </a:highlight>
                <a:latin typeface="Pacifico"/>
                <a:ea typeface="Pacifico"/>
                <a:cs typeface="Pacifico"/>
                <a:sym typeface="Pacifico"/>
              </a:rPr>
              <a:t>In self-driven cars, it is able to capture the images around it by processing a huge amount of data, and then it will decide which actions should be incorporated to take a left or right or should it stop. So, accordingly, it will decide what actions it should take, which will further reduce the accidents that happen every year.</a:t>
            </a:r>
            <a:endParaRPr sz="1654">
              <a:solidFill>
                <a:schemeClr val="dk1"/>
              </a:solidFill>
              <a:highlight>
                <a:srgbClr val="FFFFFF"/>
              </a:highlight>
              <a:latin typeface="Pacifico"/>
              <a:ea typeface="Pacifico"/>
              <a:cs typeface="Pacifico"/>
              <a:sym typeface="Pacifico"/>
            </a:endParaRPr>
          </a:p>
          <a:p>
            <a:pPr indent="-310036" lvl="0" marL="457200" marR="25400" rtl="0" algn="l">
              <a:lnSpc>
                <a:spcPct val="156250"/>
              </a:lnSpc>
              <a:spcBef>
                <a:spcPts val="0"/>
              </a:spcBef>
              <a:spcAft>
                <a:spcPts val="0"/>
              </a:spcAft>
              <a:buClr>
                <a:schemeClr val="dk1"/>
              </a:buClr>
              <a:buSzPct val="100000"/>
              <a:buFont typeface="Roboto"/>
              <a:buChar char="○"/>
            </a:pPr>
            <a:r>
              <a:rPr b="1" i="1" lang="en" sz="1654">
                <a:solidFill>
                  <a:schemeClr val="dk1"/>
                </a:solidFill>
                <a:highlight>
                  <a:srgbClr val="FFFFFF"/>
                </a:highlight>
                <a:latin typeface="Pacifico"/>
                <a:ea typeface="Pacifico"/>
                <a:cs typeface="Pacifico"/>
                <a:sym typeface="Pacifico"/>
              </a:rPr>
              <a:t>Voice Controlled Assistance</a:t>
            </a:r>
            <a:br>
              <a:rPr b="1" i="1" lang="en" sz="1654">
                <a:solidFill>
                  <a:schemeClr val="dk1"/>
                </a:solidFill>
                <a:highlight>
                  <a:srgbClr val="FFFFFF"/>
                </a:highlight>
                <a:latin typeface="Pacifico"/>
                <a:ea typeface="Pacifico"/>
                <a:cs typeface="Pacifico"/>
                <a:sym typeface="Pacifico"/>
              </a:rPr>
            </a:br>
            <a:r>
              <a:rPr lang="en" sz="1654">
                <a:solidFill>
                  <a:schemeClr val="dk1"/>
                </a:solidFill>
                <a:highlight>
                  <a:srgbClr val="FFFFFF"/>
                </a:highlight>
                <a:latin typeface="Pacifico"/>
                <a:ea typeface="Pacifico"/>
                <a:cs typeface="Pacifico"/>
                <a:sym typeface="Pacifico"/>
              </a:rPr>
              <a:t>When we talk about voice control assistance, then </a:t>
            </a:r>
            <a:r>
              <a:rPr b="1" lang="en" sz="1654">
                <a:solidFill>
                  <a:schemeClr val="dk1"/>
                </a:solidFill>
                <a:highlight>
                  <a:srgbClr val="FFFFFF"/>
                </a:highlight>
                <a:latin typeface="Pacifico"/>
                <a:ea typeface="Pacifico"/>
                <a:cs typeface="Pacifico"/>
                <a:sym typeface="Pacifico"/>
              </a:rPr>
              <a:t>Siri</a:t>
            </a:r>
            <a:r>
              <a:rPr lang="en" sz="1654">
                <a:solidFill>
                  <a:schemeClr val="dk1"/>
                </a:solidFill>
                <a:highlight>
                  <a:srgbClr val="FFFFFF"/>
                </a:highlight>
                <a:latin typeface="Pacifico"/>
                <a:ea typeface="Pacifico"/>
                <a:cs typeface="Pacifico"/>
                <a:sym typeface="Pacifico"/>
              </a:rPr>
              <a:t> is the one thing that comes into our mind. So, you can tell Siri whatever you want it to do it for you, and it will search it for you and display it for you.</a:t>
            </a:r>
            <a:endParaRPr sz="1654">
              <a:solidFill>
                <a:schemeClr val="dk1"/>
              </a:solidFill>
              <a:highlight>
                <a:srgbClr val="FFFFFF"/>
              </a:highlight>
              <a:latin typeface="Pacifico"/>
              <a:ea typeface="Pacifico"/>
              <a:cs typeface="Pacifico"/>
              <a:sym typeface="Pacifico"/>
            </a:endParaRPr>
          </a:p>
          <a:p>
            <a:pPr indent="-310036" lvl="0" marL="457200" marR="25400" rtl="0" algn="l">
              <a:lnSpc>
                <a:spcPct val="156250"/>
              </a:lnSpc>
              <a:spcBef>
                <a:spcPts val="0"/>
              </a:spcBef>
              <a:spcAft>
                <a:spcPts val="0"/>
              </a:spcAft>
              <a:buClr>
                <a:schemeClr val="dk1"/>
              </a:buClr>
              <a:buSzPct val="100000"/>
              <a:buFont typeface="Roboto"/>
              <a:buChar char="○"/>
            </a:pPr>
            <a:r>
              <a:rPr b="1" i="1" lang="en" sz="1654">
                <a:solidFill>
                  <a:schemeClr val="dk1"/>
                </a:solidFill>
                <a:highlight>
                  <a:srgbClr val="FFFFFF"/>
                </a:highlight>
                <a:latin typeface="Pacifico"/>
                <a:ea typeface="Pacifico"/>
                <a:cs typeface="Pacifico"/>
                <a:sym typeface="Pacifico"/>
              </a:rPr>
              <a:t>Automatic Image Caption Generation</a:t>
            </a:r>
            <a:br>
              <a:rPr b="1" i="1" lang="en" sz="1654">
                <a:solidFill>
                  <a:schemeClr val="dk1"/>
                </a:solidFill>
                <a:highlight>
                  <a:srgbClr val="FFFFFF"/>
                </a:highlight>
                <a:latin typeface="Pacifico"/>
                <a:ea typeface="Pacifico"/>
                <a:cs typeface="Pacifico"/>
                <a:sym typeface="Pacifico"/>
              </a:rPr>
            </a:br>
            <a:r>
              <a:rPr lang="en" sz="1654">
                <a:solidFill>
                  <a:schemeClr val="dk1"/>
                </a:solidFill>
                <a:highlight>
                  <a:srgbClr val="FFFFFF"/>
                </a:highlight>
                <a:latin typeface="Pacifico"/>
                <a:ea typeface="Pacifico"/>
                <a:cs typeface="Pacifico"/>
                <a:sym typeface="Pacifico"/>
              </a:rPr>
              <a:t>Whatever image that you upload, the algorithm will work in such a way that it will generate caption accordingly. If you say blue colored eye, it will display a blue-colored eye with a caption at the bottom of the image.</a:t>
            </a:r>
            <a:endParaRPr sz="1654">
              <a:solidFill>
                <a:schemeClr val="dk1"/>
              </a:solidFill>
              <a:highlight>
                <a:srgbClr val="FFFFFF"/>
              </a:highlight>
              <a:latin typeface="Pacifico"/>
              <a:ea typeface="Pacifico"/>
              <a:cs typeface="Pacifico"/>
              <a:sym typeface="Pacifico"/>
            </a:endParaRPr>
          </a:p>
          <a:p>
            <a:pPr indent="-310036" lvl="0" marL="457200" marR="25400" rtl="0" algn="l">
              <a:lnSpc>
                <a:spcPct val="156250"/>
              </a:lnSpc>
              <a:spcBef>
                <a:spcPts val="0"/>
              </a:spcBef>
              <a:spcAft>
                <a:spcPts val="0"/>
              </a:spcAft>
              <a:buClr>
                <a:schemeClr val="dk1"/>
              </a:buClr>
              <a:buSzPct val="100000"/>
              <a:buFont typeface="Roboto"/>
              <a:buChar char="○"/>
            </a:pPr>
            <a:r>
              <a:rPr b="1" i="1" lang="en" sz="1654">
                <a:solidFill>
                  <a:schemeClr val="dk1"/>
                </a:solidFill>
                <a:highlight>
                  <a:srgbClr val="FFFFFF"/>
                </a:highlight>
                <a:latin typeface="Pacifico"/>
                <a:ea typeface="Pacifico"/>
                <a:cs typeface="Pacifico"/>
                <a:sym typeface="Pacifico"/>
              </a:rPr>
              <a:t>Automatic Machine Translation</a:t>
            </a:r>
            <a:br>
              <a:rPr b="1" i="1" lang="en" sz="1654">
                <a:solidFill>
                  <a:schemeClr val="dk1"/>
                </a:solidFill>
                <a:highlight>
                  <a:srgbClr val="FFFFFF"/>
                </a:highlight>
                <a:latin typeface="Pacifico"/>
                <a:ea typeface="Pacifico"/>
                <a:cs typeface="Pacifico"/>
                <a:sym typeface="Pacifico"/>
              </a:rPr>
            </a:br>
            <a:r>
              <a:rPr lang="en" sz="1654">
                <a:solidFill>
                  <a:schemeClr val="dk1"/>
                </a:solidFill>
                <a:highlight>
                  <a:srgbClr val="FFFFFF"/>
                </a:highlight>
                <a:latin typeface="Pacifico"/>
                <a:ea typeface="Pacifico"/>
                <a:cs typeface="Pacifico"/>
                <a:sym typeface="Pacifico"/>
              </a:rPr>
              <a:t>With the help of automatic machine translation, we are able to convert one language into another with the help of deep learning.</a:t>
            </a:r>
            <a:endParaRPr sz="1654">
              <a:solidFill>
                <a:schemeClr val="dk1"/>
              </a:solidFill>
              <a:highlight>
                <a:srgbClr val="FFFFFF"/>
              </a:highlight>
              <a:latin typeface="Pacifico"/>
              <a:ea typeface="Pacifico"/>
              <a:cs typeface="Pacifico"/>
              <a:sym typeface="Pacifico"/>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646600"/>
            <a:ext cx="8520600" cy="392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solidFill>
                  <a:srgbClr val="333333"/>
                </a:solidFill>
                <a:highlight>
                  <a:srgbClr val="FFFFFF"/>
                </a:highlight>
                <a:latin typeface="Pacifico"/>
                <a:ea typeface="Pacifico"/>
                <a:cs typeface="Pacifico"/>
                <a:sym typeface="Pacifico"/>
              </a:rPr>
              <a:t>Deep learning is based on the branch of machine learning, which is a subset of artificial intelligence. Since neural networks imitate the human brain and so deep learning will do. In deep learning, nothing is programmed explicitly. Basically, it is a machine learning class that makes use of numerous nonlinear processing units so as to perform feature extraction as well as transformation. The output from each preceding layer is taken as input </a:t>
            </a:r>
            <a:r>
              <a:rPr lang="en" sz="3000">
                <a:solidFill>
                  <a:srgbClr val="333333"/>
                </a:solidFill>
                <a:highlight>
                  <a:srgbClr val="FFFFFF"/>
                </a:highlight>
                <a:latin typeface="Pacifico"/>
                <a:ea typeface="Pacifico"/>
                <a:cs typeface="Pacifico"/>
                <a:sym typeface="Pacifico"/>
              </a:rPr>
              <a:t>b</a:t>
            </a:r>
            <a:r>
              <a:rPr lang="en" sz="2400">
                <a:solidFill>
                  <a:srgbClr val="333333"/>
                </a:solidFill>
                <a:highlight>
                  <a:srgbClr val="FFFFFF"/>
                </a:highlight>
                <a:latin typeface="Pacifico"/>
                <a:ea typeface="Pacifico"/>
                <a:cs typeface="Pacifico"/>
                <a:sym typeface="Pacifico"/>
              </a:rPr>
              <a:t>y each one of the successive layers.</a:t>
            </a:r>
            <a:endParaRPr sz="3000">
              <a:latin typeface="Pacifico"/>
              <a:ea typeface="Pacifico"/>
              <a:cs typeface="Pacifico"/>
              <a:sym typeface="Pacific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800"/>
              </a:spcBef>
              <a:spcAft>
                <a:spcPts val="0"/>
              </a:spcAft>
              <a:buClr>
                <a:schemeClr val="dk1"/>
              </a:buClr>
              <a:buSzPct val="28205"/>
              <a:buFont typeface="Arial"/>
              <a:buNone/>
            </a:pPr>
            <a:r>
              <a:rPr lang="en" sz="3900">
                <a:solidFill>
                  <a:srgbClr val="610B38"/>
                </a:solidFill>
                <a:highlight>
                  <a:srgbClr val="FFFFFF"/>
                </a:highlight>
                <a:latin typeface="Pacifico"/>
                <a:ea typeface="Pacifico"/>
                <a:cs typeface="Pacifico"/>
                <a:sym typeface="Pacifico"/>
              </a:rPr>
              <a:t>Limitations</a:t>
            </a:r>
            <a:endParaRPr sz="3900">
              <a:solidFill>
                <a:srgbClr val="610B38"/>
              </a:solidFill>
              <a:highlight>
                <a:srgbClr val="FFFFFF"/>
              </a:highlight>
              <a:latin typeface="Pacifico"/>
              <a:ea typeface="Pacifico"/>
              <a:cs typeface="Pacifico"/>
              <a:sym typeface="Pacifico"/>
            </a:endParaRPr>
          </a:p>
          <a:p>
            <a:pPr indent="0" lvl="0" marL="0" rtl="0" algn="l">
              <a:spcBef>
                <a:spcPts val="400"/>
              </a:spcBef>
              <a:spcAft>
                <a:spcPts val="0"/>
              </a:spcAft>
              <a:buNone/>
            </a:pPr>
            <a:r>
              <a:t/>
            </a:r>
            <a:endParaRPr/>
          </a:p>
        </p:txBody>
      </p:sp>
      <p:sp>
        <p:nvSpPr>
          <p:cNvPr id="154" name="Google Shape;15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marR="25400" rtl="0" algn="l">
              <a:lnSpc>
                <a:spcPct val="156250"/>
              </a:lnSpc>
              <a:spcBef>
                <a:spcPts val="1500"/>
              </a:spcBef>
              <a:spcAft>
                <a:spcPts val="0"/>
              </a:spcAft>
              <a:buClr>
                <a:schemeClr val="dk1"/>
              </a:buClr>
              <a:buSzPts val="2100"/>
              <a:buFont typeface="Pacifico"/>
              <a:buChar char="○"/>
            </a:pPr>
            <a:r>
              <a:rPr lang="en" sz="2100">
                <a:solidFill>
                  <a:schemeClr val="dk1"/>
                </a:solidFill>
                <a:highlight>
                  <a:srgbClr val="FFFFFF"/>
                </a:highlight>
                <a:latin typeface="Pacifico"/>
                <a:ea typeface="Pacifico"/>
                <a:cs typeface="Pacifico"/>
                <a:sym typeface="Pacifico"/>
              </a:rPr>
              <a:t>It only learns through the observations.</a:t>
            </a:r>
            <a:endParaRPr sz="2100">
              <a:solidFill>
                <a:schemeClr val="dk1"/>
              </a:solidFill>
              <a:highlight>
                <a:srgbClr val="FFFFFF"/>
              </a:highlight>
              <a:latin typeface="Pacifico"/>
              <a:ea typeface="Pacifico"/>
              <a:cs typeface="Pacifico"/>
              <a:sym typeface="Pacifico"/>
            </a:endParaRPr>
          </a:p>
          <a:p>
            <a:pPr indent="-361950" lvl="0" marL="457200" marR="25400" rtl="0" algn="l">
              <a:lnSpc>
                <a:spcPct val="156250"/>
              </a:lnSpc>
              <a:spcBef>
                <a:spcPts val="0"/>
              </a:spcBef>
              <a:spcAft>
                <a:spcPts val="0"/>
              </a:spcAft>
              <a:buClr>
                <a:schemeClr val="dk1"/>
              </a:buClr>
              <a:buSzPts val="2100"/>
              <a:buFont typeface="Pacifico"/>
              <a:buChar char="○"/>
            </a:pPr>
            <a:r>
              <a:rPr lang="en" sz="2100">
                <a:solidFill>
                  <a:schemeClr val="dk1"/>
                </a:solidFill>
                <a:highlight>
                  <a:srgbClr val="FFFFFF"/>
                </a:highlight>
                <a:latin typeface="Pacifico"/>
                <a:ea typeface="Pacifico"/>
                <a:cs typeface="Pacifico"/>
                <a:sym typeface="Pacifico"/>
              </a:rPr>
              <a:t>It comprises of biases issues.</a:t>
            </a:r>
            <a:endParaRPr sz="2100">
              <a:solidFill>
                <a:schemeClr val="dk1"/>
              </a:solidFill>
              <a:highlight>
                <a:srgbClr val="FFFFFF"/>
              </a:highlight>
              <a:latin typeface="Pacifico"/>
              <a:ea typeface="Pacifico"/>
              <a:cs typeface="Pacifico"/>
              <a:sym typeface="Pacifico"/>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800"/>
              </a:spcBef>
              <a:spcAft>
                <a:spcPts val="0"/>
              </a:spcAft>
              <a:buNone/>
            </a:pPr>
            <a:r>
              <a:rPr lang="en" sz="3344">
                <a:solidFill>
                  <a:srgbClr val="610B38"/>
                </a:solidFill>
                <a:highlight>
                  <a:srgbClr val="FFFFFF"/>
                </a:highlight>
                <a:latin typeface="Pacifico"/>
                <a:ea typeface="Pacifico"/>
                <a:cs typeface="Pacifico"/>
                <a:sym typeface="Pacifico"/>
              </a:rPr>
              <a:t>Advantages</a:t>
            </a:r>
            <a:endParaRPr sz="3344">
              <a:solidFill>
                <a:srgbClr val="610B38"/>
              </a:solidFill>
              <a:highlight>
                <a:srgbClr val="FFFFFF"/>
              </a:highlight>
              <a:latin typeface="Pacifico"/>
              <a:ea typeface="Pacifico"/>
              <a:cs typeface="Pacifico"/>
              <a:sym typeface="Pacifico"/>
            </a:endParaRPr>
          </a:p>
          <a:p>
            <a:pPr indent="0" lvl="0" marL="0" rtl="0" algn="l">
              <a:spcBef>
                <a:spcPts val="400"/>
              </a:spcBef>
              <a:spcAft>
                <a:spcPts val="0"/>
              </a:spcAft>
              <a:buNone/>
            </a:pPr>
            <a:r>
              <a:t/>
            </a:r>
            <a:endParaRPr/>
          </a:p>
        </p:txBody>
      </p:sp>
      <p:sp>
        <p:nvSpPr>
          <p:cNvPr id="160" name="Google Shape;16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marR="25400" rtl="0" algn="l">
              <a:lnSpc>
                <a:spcPct val="156250"/>
              </a:lnSpc>
              <a:spcBef>
                <a:spcPts val="1500"/>
              </a:spcBef>
              <a:spcAft>
                <a:spcPts val="0"/>
              </a:spcAft>
              <a:buClr>
                <a:schemeClr val="dk1"/>
              </a:buClr>
              <a:buSzPts val="2200"/>
              <a:buFont typeface="Pacifico"/>
              <a:buChar char="○"/>
            </a:pPr>
            <a:r>
              <a:rPr lang="en" sz="2200">
                <a:solidFill>
                  <a:schemeClr val="dk1"/>
                </a:solidFill>
                <a:highlight>
                  <a:srgbClr val="FFFFFF"/>
                </a:highlight>
                <a:latin typeface="Pacifico"/>
                <a:ea typeface="Pacifico"/>
                <a:cs typeface="Pacifico"/>
                <a:sym typeface="Pacifico"/>
              </a:rPr>
              <a:t>It lessens the need for feature engineering.</a:t>
            </a:r>
            <a:endParaRPr sz="2200">
              <a:solidFill>
                <a:schemeClr val="dk1"/>
              </a:solidFill>
              <a:highlight>
                <a:srgbClr val="FFFFFF"/>
              </a:highlight>
              <a:latin typeface="Pacifico"/>
              <a:ea typeface="Pacifico"/>
              <a:cs typeface="Pacifico"/>
              <a:sym typeface="Pacifico"/>
            </a:endParaRPr>
          </a:p>
          <a:p>
            <a:pPr indent="-368300" lvl="0" marL="457200" marR="25400" rtl="0" algn="l">
              <a:lnSpc>
                <a:spcPct val="156250"/>
              </a:lnSpc>
              <a:spcBef>
                <a:spcPts val="0"/>
              </a:spcBef>
              <a:spcAft>
                <a:spcPts val="0"/>
              </a:spcAft>
              <a:buClr>
                <a:schemeClr val="dk1"/>
              </a:buClr>
              <a:buSzPts val="2200"/>
              <a:buFont typeface="Pacifico"/>
              <a:buChar char="○"/>
            </a:pPr>
            <a:r>
              <a:rPr lang="en" sz="2200">
                <a:solidFill>
                  <a:schemeClr val="dk1"/>
                </a:solidFill>
                <a:highlight>
                  <a:srgbClr val="FFFFFF"/>
                </a:highlight>
                <a:latin typeface="Pacifico"/>
                <a:ea typeface="Pacifico"/>
                <a:cs typeface="Pacifico"/>
                <a:sym typeface="Pacifico"/>
              </a:rPr>
              <a:t>It eradicates all those costs that are needless.</a:t>
            </a:r>
            <a:endParaRPr sz="2200">
              <a:solidFill>
                <a:schemeClr val="dk1"/>
              </a:solidFill>
              <a:highlight>
                <a:srgbClr val="FFFFFF"/>
              </a:highlight>
              <a:latin typeface="Pacifico"/>
              <a:ea typeface="Pacifico"/>
              <a:cs typeface="Pacifico"/>
              <a:sym typeface="Pacifico"/>
            </a:endParaRPr>
          </a:p>
          <a:p>
            <a:pPr indent="-368300" lvl="0" marL="457200" marR="25400" rtl="0" algn="l">
              <a:lnSpc>
                <a:spcPct val="156250"/>
              </a:lnSpc>
              <a:spcBef>
                <a:spcPts val="0"/>
              </a:spcBef>
              <a:spcAft>
                <a:spcPts val="0"/>
              </a:spcAft>
              <a:buClr>
                <a:schemeClr val="dk1"/>
              </a:buClr>
              <a:buSzPts val="2200"/>
              <a:buFont typeface="Pacifico"/>
              <a:buChar char="○"/>
            </a:pPr>
            <a:r>
              <a:rPr lang="en" sz="2200">
                <a:solidFill>
                  <a:schemeClr val="dk1"/>
                </a:solidFill>
                <a:highlight>
                  <a:srgbClr val="FFFFFF"/>
                </a:highlight>
                <a:latin typeface="Pacifico"/>
                <a:ea typeface="Pacifico"/>
                <a:cs typeface="Pacifico"/>
                <a:sym typeface="Pacifico"/>
              </a:rPr>
              <a:t>It easily identifies difficult defects.</a:t>
            </a:r>
            <a:endParaRPr sz="2200">
              <a:solidFill>
                <a:schemeClr val="dk1"/>
              </a:solidFill>
              <a:highlight>
                <a:srgbClr val="FFFFFF"/>
              </a:highlight>
              <a:latin typeface="Pacifico"/>
              <a:ea typeface="Pacifico"/>
              <a:cs typeface="Pacifico"/>
              <a:sym typeface="Pacifico"/>
            </a:endParaRPr>
          </a:p>
          <a:p>
            <a:pPr indent="-368300" lvl="0" marL="457200" marR="25400" rtl="0" algn="l">
              <a:lnSpc>
                <a:spcPct val="156250"/>
              </a:lnSpc>
              <a:spcBef>
                <a:spcPts val="0"/>
              </a:spcBef>
              <a:spcAft>
                <a:spcPts val="0"/>
              </a:spcAft>
              <a:buClr>
                <a:schemeClr val="dk1"/>
              </a:buClr>
              <a:buSzPts val="2200"/>
              <a:buFont typeface="Pacifico"/>
              <a:buChar char="○"/>
            </a:pPr>
            <a:r>
              <a:rPr lang="en" sz="2200">
                <a:solidFill>
                  <a:schemeClr val="dk1"/>
                </a:solidFill>
                <a:highlight>
                  <a:srgbClr val="FFFFFF"/>
                </a:highlight>
                <a:latin typeface="Pacifico"/>
                <a:ea typeface="Pacifico"/>
                <a:cs typeface="Pacifico"/>
                <a:sym typeface="Pacifico"/>
              </a:rPr>
              <a:t>It results in the best-in-class performance on problems.</a:t>
            </a:r>
            <a:endParaRPr sz="2200">
              <a:solidFill>
                <a:schemeClr val="dk1"/>
              </a:solidFill>
              <a:highlight>
                <a:srgbClr val="FFFFFF"/>
              </a:highlight>
              <a:latin typeface="Pacifico"/>
              <a:ea typeface="Pacifico"/>
              <a:cs typeface="Pacifico"/>
              <a:sym typeface="Pacifico"/>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800"/>
              </a:spcBef>
              <a:spcAft>
                <a:spcPts val="0"/>
              </a:spcAft>
              <a:buClr>
                <a:schemeClr val="dk1"/>
              </a:buClr>
              <a:buSzPct val="32890"/>
              <a:buFont typeface="Arial"/>
              <a:buNone/>
            </a:pPr>
            <a:r>
              <a:rPr lang="en" sz="3344">
                <a:solidFill>
                  <a:srgbClr val="610B38"/>
                </a:solidFill>
                <a:highlight>
                  <a:srgbClr val="FFFFFF"/>
                </a:highlight>
                <a:latin typeface="Pacifico"/>
                <a:ea typeface="Pacifico"/>
                <a:cs typeface="Pacifico"/>
                <a:sym typeface="Pacifico"/>
              </a:rPr>
              <a:t>Disadvantages</a:t>
            </a:r>
            <a:endParaRPr sz="3344">
              <a:solidFill>
                <a:srgbClr val="610B38"/>
              </a:solidFill>
              <a:highlight>
                <a:srgbClr val="FFFFFF"/>
              </a:highlight>
              <a:latin typeface="Pacifico"/>
              <a:ea typeface="Pacifico"/>
              <a:cs typeface="Pacifico"/>
              <a:sym typeface="Pacifico"/>
            </a:endParaRPr>
          </a:p>
          <a:p>
            <a:pPr indent="0" lvl="0" marL="0" rtl="0" algn="l">
              <a:spcBef>
                <a:spcPts val="400"/>
              </a:spcBef>
              <a:spcAft>
                <a:spcPts val="0"/>
              </a:spcAft>
              <a:buNone/>
            </a:pPr>
            <a:r>
              <a:t/>
            </a:r>
            <a:endParaRPr/>
          </a:p>
        </p:txBody>
      </p:sp>
      <p:sp>
        <p:nvSpPr>
          <p:cNvPr id="166" name="Google Shape;16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4650" lvl="0" marL="457200" marR="25400" rtl="0" algn="l">
              <a:lnSpc>
                <a:spcPct val="156250"/>
              </a:lnSpc>
              <a:spcBef>
                <a:spcPts val="1500"/>
              </a:spcBef>
              <a:spcAft>
                <a:spcPts val="0"/>
              </a:spcAft>
              <a:buClr>
                <a:schemeClr val="dk1"/>
              </a:buClr>
              <a:buSzPts val="2300"/>
              <a:buFont typeface="Pacifico"/>
              <a:buChar char="○"/>
            </a:pPr>
            <a:r>
              <a:rPr lang="en" sz="2300">
                <a:solidFill>
                  <a:schemeClr val="dk1"/>
                </a:solidFill>
                <a:highlight>
                  <a:srgbClr val="FFFFFF"/>
                </a:highlight>
                <a:latin typeface="Pacifico"/>
                <a:ea typeface="Pacifico"/>
                <a:cs typeface="Pacifico"/>
                <a:sym typeface="Pacifico"/>
              </a:rPr>
              <a:t>It requires an ample amount of data.</a:t>
            </a:r>
            <a:endParaRPr sz="2300">
              <a:solidFill>
                <a:schemeClr val="dk1"/>
              </a:solidFill>
              <a:highlight>
                <a:srgbClr val="FFFFFF"/>
              </a:highlight>
              <a:latin typeface="Pacifico"/>
              <a:ea typeface="Pacifico"/>
              <a:cs typeface="Pacifico"/>
              <a:sym typeface="Pacifico"/>
            </a:endParaRPr>
          </a:p>
          <a:p>
            <a:pPr indent="-374650" lvl="0" marL="457200" marR="25400" rtl="0" algn="l">
              <a:lnSpc>
                <a:spcPct val="156250"/>
              </a:lnSpc>
              <a:spcBef>
                <a:spcPts val="0"/>
              </a:spcBef>
              <a:spcAft>
                <a:spcPts val="0"/>
              </a:spcAft>
              <a:buClr>
                <a:schemeClr val="dk1"/>
              </a:buClr>
              <a:buSzPts val="2300"/>
              <a:buFont typeface="Pacifico"/>
              <a:buChar char="○"/>
            </a:pPr>
            <a:r>
              <a:rPr lang="en" sz="2300">
                <a:solidFill>
                  <a:schemeClr val="dk1"/>
                </a:solidFill>
                <a:highlight>
                  <a:srgbClr val="FFFFFF"/>
                </a:highlight>
                <a:latin typeface="Pacifico"/>
                <a:ea typeface="Pacifico"/>
                <a:cs typeface="Pacifico"/>
                <a:sym typeface="Pacifico"/>
              </a:rPr>
              <a:t>It is quite expensive to train.</a:t>
            </a:r>
            <a:endParaRPr sz="2300">
              <a:solidFill>
                <a:schemeClr val="dk1"/>
              </a:solidFill>
              <a:highlight>
                <a:srgbClr val="FFFFFF"/>
              </a:highlight>
              <a:latin typeface="Pacifico"/>
              <a:ea typeface="Pacifico"/>
              <a:cs typeface="Pacifico"/>
              <a:sym typeface="Pacifico"/>
            </a:endParaRPr>
          </a:p>
          <a:p>
            <a:pPr indent="-374650" lvl="0" marL="457200" marR="25400" rtl="0" algn="l">
              <a:lnSpc>
                <a:spcPct val="156250"/>
              </a:lnSpc>
              <a:spcBef>
                <a:spcPts val="0"/>
              </a:spcBef>
              <a:spcAft>
                <a:spcPts val="0"/>
              </a:spcAft>
              <a:buClr>
                <a:schemeClr val="dk1"/>
              </a:buClr>
              <a:buSzPts val="2300"/>
              <a:buFont typeface="Pacifico"/>
              <a:buChar char="○"/>
            </a:pPr>
            <a:r>
              <a:rPr lang="en" sz="2300">
                <a:solidFill>
                  <a:schemeClr val="dk1"/>
                </a:solidFill>
                <a:highlight>
                  <a:srgbClr val="FFFFFF"/>
                </a:highlight>
                <a:latin typeface="Pacifico"/>
                <a:ea typeface="Pacifico"/>
                <a:cs typeface="Pacifico"/>
                <a:sym typeface="Pacifico"/>
              </a:rPr>
              <a:t>It does not have strong theoretical groundwork.</a:t>
            </a:r>
            <a:endParaRPr sz="2300">
              <a:solidFill>
                <a:schemeClr val="dk1"/>
              </a:solidFill>
              <a:highlight>
                <a:srgbClr val="FFFFFF"/>
              </a:highlight>
              <a:latin typeface="Pacifico"/>
              <a:ea typeface="Pacifico"/>
              <a:cs typeface="Pacifico"/>
              <a:sym typeface="Pacifico"/>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body"/>
          </p:nvPr>
        </p:nvSpPr>
        <p:spPr>
          <a:xfrm>
            <a:off x="311700" y="676000"/>
            <a:ext cx="8520600" cy="44676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n" sz="2000">
                <a:solidFill>
                  <a:srgbClr val="333333"/>
                </a:solidFill>
                <a:highlight>
                  <a:srgbClr val="FFFFFF"/>
                </a:highlight>
                <a:latin typeface="Pacifico"/>
                <a:ea typeface="Pacifico"/>
                <a:cs typeface="Pacifico"/>
                <a:sym typeface="Pacifico"/>
              </a:rPr>
              <a:t>Deep learning models are capable enough to focus on the accurate features themselves by requiring a little guidance from the programmer and are very helpful in solving out the problem of dimensionality. </a:t>
            </a:r>
            <a:r>
              <a:rPr lang="en" sz="2000">
                <a:solidFill>
                  <a:srgbClr val="008000"/>
                </a:solidFill>
                <a:highlight>
                  <a:srgbClr val="FFFFFF"/>
                </a:highlight>
                <a:uFill>
                  <a:noFill/>
                </a:uFill>
                <a:latin typeface="Pacifico"/>
                <a:ea typeface="Pacifico"/>
                <a:cs typeface="Pacifico"/>
                <a:sym typeface="Pacifico"/>
                <a:hlinkClick r:id="rId3">
                  <a:extLst>
                    <a:ext uri="{A12FA001-AC4F-418D-AE19-62706E023703}">
                      <ahyp:hlinkClr val="tx"/>
                    </a:ext>
                  </a:extLst>
                </a:hlinkClick>
              </a:rPr>
              <a:t>Deep learning algorithms</a:t>
            </a:r>
            <a:r>
              <a:rPr lang="en" sz="2000">
                <a:solidFill>
                  <a:srgbClr val="333333"/>
                </a:solidFill>
                <a:highlight>
                  <a:srgbClr val="FFFFFF"/>
                </a:highlight>
                <a:latin typeface="Pacifico"/>
                <a:ea typeface="Pacifico"/>
                <a:cs typeface="Pacifico"/>
                <a:sym typeface="Pacifico"/>
              </a:rPr>
              <a:t> are used, especially when we have a huge no of inputs and outputs.</a:t>
            </a:r>
            <a:endParaRPr sz="2000">
              <a:solidFill>
                <a:srgbClr val="333333"/>
              </a:solidFill>
              <a:highlight>
                <a:srgbClr val="FFFFFF"/>
              </a:highlight>
              <a:latin typeface="Pacifico"/>
              <a:ea typeface="Pacifico"/>
              <a:cs typeface="Pacifico"/>
              <a:sym typeface="Pacifico"/>
            </a:endParaRPr>
          </a:p>
          <a:p>
            <a:pPr indent="0" lvl="0" marL="0" rtl="0" algn="just">
              <a:spcBef>
                <a:spcPts val="1200"/>
              </a:spcBef>
              <a:spcAft>
                <a:spcPts val="0"/>
              </a:spcAft>
              <a:buClr>
                <a:schemeClr val="dk1"/>
              </a:buClr>
              <a:buSzPts val="1100"/>
              <a:buFont typeface="Arial"/>
              <a:buNone/>
            </a:pPr>
            <a:r>
              <a:rPr lang="en" sz="2000">
                <a:solidFill>
                  <a:srgbClr val="333333"/>
                </a:solidFill>
                <a:highlight>
                  <a:srgbClr val="FFFFFF"/>
                </a:highlight>
                <a:latin typeface="Pacifico"/>
                <a:ea typeface="Pacifico"/>
                <a:cs typeface="Pacifico"/>
                <a:sym typeface="Pacifico"/>
              </a:rPr>
              <a:t>Since deep learning has been evolved by the </a:t>
            </a:r>
            <a:r>
              <a:rPr lang="en" sz="2000">
                <a:solidFill>
                  <a:srgbClr val="008000"/>
                </a:solidFill>
                <a:highlight>
                  <a:srgbClr val="FFFFFF"/>
                </a:highlight>
                <a:uFill>
                  <a:noFill/>
                </a:uFill>
                <a:latin typeface="Pacifico"/>
                <a:ea typeface="Pacifico"/>
                <a:cs typeface="Pacifico"/>
                <a:sym typeface="Pacifico"/>
                <a:hlinkClick r:id="rId4">
                  <a:extLst>
                    <a:ext uri="{A12FA001-AC4F-418D-AE19-62706E023703}">
                      <ahyp:hlinkClr val="tx"/>
                    </a:ext>
                  </a:extLst>
                </a:hlinkClick>
              </a:rPr>
              <a:t>machine learning</a:t>
            </a:r>
            <a:r>
              <a:rPr lang="en" sz="2000">
                <a:solidFill>
                  <a:srgbClr val="333333"/>
                </a:solidFill>
                <a:highlight>
                  <a:srgbClr val="FFFFFF"/>
                </a:highlight>
                <a:latin typeface="Pacifico"/>
                <a:ea typeface="Pacifico"/>
                <a:cs typeface="Pacifico"/>
                <a:sym typeface="Pacifico"/>
              </a:rPr>
              <a:t>, which itself is a subset of artificial intelligence and as the idea behind the </a:t>
            </a:r>
            <a:r>
              <a:rPr lang="en" sz="2000">
                <a:solidFill>
                  <a:srgbClr val="008000"/>
                </a:solidFill>
                <a:highlight>
                  <a:srgbClr val="FFFFFF"/>
                </a:highlight>
                <a:uFill>
                  <a:noFill/>
                </a:uFill>
                <a:latin typeface="Pacifico"/>
                <a:ea typeface="Pacifico"/>
                <a:cs typeface="Pacifico"/>
                <a:sym typeface="Pacifico"/>
                <a:hlinkClick r:id="rId5">
                  <a:extLst>
                    <a:ext uri="{A12FA001-AC4F-418D-AE19-62706E023703}">
                      <ahyp:hlinkClr val="tx"/>
                    </a:ext>
                  </a:extLst>
                </a:hlinkClick>
              </a:rPr>
              <a:t>artificial intelligence</a:t>
            </a:r>
            <a:r>
              <a:rPr lang="en" sz="2000">
                <a:solidFill>
                  <a:srgbClr val="333333"/>
                </a:solidFill>
                <a:highlight>
                  <a:srgbClr val="FFFFFF"/>
                </a:highlight>
                <a:latin typeface="Pacifico"/>
                <a:ea typeface="Pacifico"/>
                <a:cs typeface="Pacifico"/>
                <a:sym typeface="Pacifico"/>
              </a:rPr>
              <a:t> is to mimic the human behavior, so same is "the idea of deep learning to build such algorithm that can mimic the brain".</a:t>
            </a:r>
            <a:endParaRPr sz="2000">
              <a:solidFill>
                <a:srgbClr val="333333"/>
              </a:solidFill>
              <a:highlight>
                <a:srgbClr val="FFFFFF"/>
              </a:highlight>
              <a:latin typeface="Pacifico"/>
              <a:ea typeface="Pacifico"/>
              <a:cs typeface="Pacifico"/>
              <a:sym typeface="Pacifico"/>
            </a:endParaRPr>
          </a:p>
          <a:p>
            <a:pPr indent="0" lvl="0" marL="0" rtl="0" algn="just">
              <a:spcBef>
                <a:spcPts val="1200"/>
              </a:spcBef>
              <a:spcAft>
                <a:spcPts val="1200"/>
              </a:spcAft>
              <a:buClr>
                <a:schemeClr val="dk1"/>
              </a:buClr>
              <a:buSzPts val="1100"/>
              <a:buFont typeface="Arial"/>
              <a:buNone/>
            </a:pPr>
            <a:r>
              <a:rPr lang="en" sz="2000">
                <a:solidFill>
                  <a:srgbClr val="333333"/>
                </a:solidFill>
                <a:highlight>
                  <a:srgbClr val="FFFFFF"/>
                </a:highlight>
                <a:latin typeface="Pacifico"/>
                <a:ea typeface="Pacifico"/>
                <a:cs typeface="Pacifico"/>
                <a:sym typeface="Pacifico"/>
              </a:rPr>
              <a:t>Deep learning is implemented with the help of Neural Networks, and the idea behind the motivation of </a:t>
            </a:r>
            <a:r>
              <a:rPr lang="en" sz="2000">
                <a:solidFill>
                  <a:srgbClr val="008000"/>
                </a:solidFill>
                <a:highlight>
                  <a:srgbClr val="FFFFFF"/>
                </a:highlight>
                <a:uFill>
                  <a:noFill/>
                </a:uFill>
                <a:latin typeface="Pacifico"/>
                <a:ea typeface="Pacifico"/>
                <a:cs typeface="Pacifico"/>
                <a:sym typeface="Pacifico"/>
                <a:hlinkClick r:id="rId6">
                  <a:extLst>
                    <a:ext uri="{A12FA001-AC4F-418D-AE19-62706E023703}">
                      <ahyp:hlinkClr val="tx"/>
                    </a:ext>
                  </a:extLst>
                </a:hlinkClick>
              </a:rPr>
              <a:t>Neural Network</a:t>
            </a:r>
            <a:r>
              <a:rPr lang="en" sz="2000">
                <a:solidFill>
                  <a:srgbClr val="333333"/>
                </a:solidFill>
                <a:highlight>
                  <a:srgbClr val="FFFFFF"/>
                </a:highlight>
                <a:latin typeface="Pacifico"/>
                <a:ea typeface="Pacifico"/>
                <a:cs typeface="Pacifico"/>
                <a:sym typeface="Pacifico"/>
              </a:rPr>
              <a:t> is the biological neurons, which is nothing but a brain cell.</a:t>
            </a:r>
            <a:endParaRPr sz="2000">
              <a:solidFill>
                <a:srgbClr val="333333"/>
              </a:solidFill>
              <a:highlight>
                <a:srgbClr val="FFFFFF"/>
              </a:highlight>
              <a:latin typeface="Pacifico"/>
              <a:ea typeface="Pacifico"/>
              <a:cs typeface="Pacifico"/>
              <a:sym typeface="Pacific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3800">
                <a:latin typeface="Pacifico"/>
                <a:ea typeface="Pacifico"/>
                <a:cs typeface="Pacifico"/>
                <a:sym typeface="Pacifico"/>
              </a:rPr>
              <a:t>“</a:t>
            </a:r>
            <a:r>
              <a:rPr lang="en" sz="3200">
                <a:solidFill>
                  <a:srgbClr val="333333"/>
                </a:solidFill>
                <a:highlight>
                  <a:srgbClr val="F9F9F9"/>
                </a:highlight>
                <a:latin typeface="Pacifico"/>
                <a:ea typeface="Pacifico"/>
                <a:cs typeface="Pacifico"/>
                <a:sym typeface="Pacifico"/>
              </a:rPr>
              <a:t>Deep learning is a collection of statistical techniques of machine learning for learning feature hierarchies that are actually based on artificial neural networks.”</a:t>
            </a:r>
            <a:endParaRPr sz="3800">
              <a:latin typeface="Pacifico"/>
              <a:ea typeface="Pacifico"/>
              <a:cs typeface="Pacifico"/>
              <a:sym typeface="Pacific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800"/>
              </a:spcBef>
              <a:spcAft>
                <a:spcPts val="0"/>
              </a:spcAft>
              <a:buClr>
                <a:schemeClr val="dk1"/>
              </a:buClr>
              <a:buSzPct val="29909"/>
              <a:buFont typeface="Arial"/>
              <a:buNone/>
            </a:pPr>
            <a:r>
              <a:rPr lang="en" sz="3677">
                <a:solidFill>
                  <a:srgbClr val="610B38"/>
                </a:solidFill>
                <a:highlight>
                  <a:srgbClr val="FFFFFF"/>
                </a:highlight>
                <a:latin typeface="Pacifico"/>
                <a:ea typeface="Pacifico"/>
                <a:cs typeface="Pacifico"/>
                <a:sym typeface="Pacifico"/>
              </a:rPr>
              <a:t>Example of Deep Learning</a:t>
            </a:r>
            <a:endParaRPr sz="3677">
              <a:solidFill>
                <a:srgbClr val="610B38"/>
              </a:solidFill>
              <a:highlight>
                <a:srgbClr val="FFFFFF"/>
              </a:highlight>
              <a:latin typeface="Pacifico"/>
              <a:ea typeface="Pacifico"/>
              <a:cs typeface="Pacifico"/>
              <a:sym typeface="Pacifico"/>
            </a:endParaRPr>
          </a:p>
          <a:p>
            <a:pPr indent="0" lvl="0" marL="0" rtl="0" algn="l">
              <a:spcBef>
                <a:spcPts val="400"/>
              </a:spcBef>
              <a:spcAft>
                <a:spcPts val="0"/>
              </a:spcAft>
              <a:buNone/>
            </a:pPr>
            <a:r>
              <a:t/>
            </a:r>
            <a:endParaRPr/>
          </a:p>
        </p:txBody>
      </p:sp>
      <p:pic>
        <p:nvPicPr>
          <p:cNvPr id="75" name="Google Shape;75;p17"/>
          <p:cNvPicPr preferRelativeResize="0"/>
          <p:nvPr/>
        </p:nvPicPr>
        <p:blipFill>
          <a:blip r:embed="rId3">
            <a:alphaModFix/>
          </a:blip>
          <a:stretch>
            <a:fillRect/>
          </a:stretch>
        </p:blipFill>
        <p:spPr>
          <a:xfrm>
            <a:off x="470275" y="1425475"/>
            <a:ext cx="8362025" cy="3365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idx="1" type="body"/>
          </p:nvPr>
        </p:nvSpPr>
        <p:spPr>
          <a:xfrm>
            <a:off x="429275" y="726300"/>
            <a:ext cx="8520600" cy="4211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000">
                <a:solidFill>
                  <a:srgbClr val="333333"/>
                </a:solidFill>
                <a:highlight>
                  <a:srgbClr val="FFFFFF"/>
                </a:highlight>
                <a:latin typeface="Pacifico"/>
                <a:ea typeface="Pacifico"/>
                <a:cs typeface="Pacifico"/>
                <a:sym typeface="Pacifico"/>
              </a:rPr>
              <a:t>In the example given above, we provide the raw data of images to the first layer of the input layer. After then, these input layer will determine the patterns of local contrast that means it will differentiate on the basis of colors, luminosity, etc. Then the 1st hidden layer will determine the face feature, i.e., it will fixate on eyes, nose, and lips, etc. And then, it will fixate those face features on the correct face template. So, in the 2</a:t>
            </a:r>
            <a:r>
              <a:rPr baseline="30000" lang="en" sz="1900">
                <a:solidFill>
                  <a:srgbClr val="333333"/>
                </a:solidFill>
                <a:highlight>
                  <a:srgbClr val="FFFFFF"/>
                </a:highlight>
                <a:latin typeface="Pacifico"/>
                <a:ea typeface="Pacifico"/>
                <a:cs typeface="Pacifico"/>
                <a:sym typeface="Pacifico"/>
              </a:rPr>
              <a:t>nd</a:t>
            </a:r>
            <a:r>
              <a:rPr lang="en" sz="2000">
                <a:solidFill>
                  <a:srgbClr val="333333"/>
                </a:solidFill>
                <a:highlight>
                  <a:srgbClr val="FFFFFF"/>
                </a:highlight>
                <a:latin typeface="Pacifico"/>
                <a:ea typeface="Pacifico"/>
                <a:cs typeface="Pacifico"/>
                <a:sym typeface="Pacifico"/>
              </a:rPr>
              <a:t> hidden layer, it will actually determine the correct face here as it can be seen in the above image, after which it will be sent to the output layer. Likewise, more hidden layers can be added to solve more complex problems, for example, if you want to find out a particular kind of face having large or light complexions. So, as and when the hidden layers increase, we are able to solve complex problems.</a:t>
            </a:r>
            <a:endParaRPr sz="2600">
              <a:latin typeface="Pacifico"/>
              <a:ea typeface="Pacifico"/>
              <a:cs typeface="Pacifico"/>
              <a:sym typeface="Pacific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type="title"/>
          </p:nvPr>
        </p:nvSpPr>
        <p:spPr>
          <a:xfrm>
            <a:off x="311700" y="503800"/>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800"/>
              </a:spcBef>
              <a:spcAft>
                <a:spcPts val="0"/>
              </a:spcAft>
              <a:buClr>
                <a:schemeClr val="dk1"/>
              </a:buClr>
              <a:buSzPct val="29032"/>
              <a:buFont typeface="Arial"/>
              <a:buNone/>
            </a:pPr>
            <a:r>
              <a:rPr lang="en" sz="3788">
                <a:solidFill>
                  <a:srgbClr val="610B38"/>
                </a:solidFill>
                <a:highlight>
                  <a:srgbClr val="FFFFFF"/>
                </a:highlight>
                <a:latin typeface="Pacifico"/>
                <a:ea typeface="Pacifico"/>
                <a:cs typeface="Pacifico"/>
                <a:sym typeface="Pacifico"/>
              </a:rPr>
              <a:t>Architectures</a:t>
            </a:r>
            <a:endParaRPr sz="3788">
              <a:solidFill>
                <a:srgbClr val="610B38"/>
              </a:solidFill>
              <a:highlight>
                <a:srgbClr val="FFFFFF"/>
              </a:highlight>
              <a:latin typeface="Pacifico"/>
              <a:ea typeface="Pacifico"/>
              <a:cs typeface="Pacifico"/>
              <a:sym typeface="Pacifico"/>
            </a:endParaRPr>
          </a:p>
          <a:p>
            <a:pPr indent="0" lvl="0" marL="0" rtl="0" algn="l">
              <a:spcBef>
                <a:spcPts val="400"/>
              </a:spcBef>
              <a:spcAft>
                <a:spcPts val="0"/>
              </a:spcAft>
              <a:buNone/>
            </a:pPr>
            <a:r>
              <a:t/>
            </a:r>
            <a:endParaRPr/>
          </a:p>
        </p:txBody>
      </p:sp>
      <p:sp>
        <p:nvSpPr>
          <p:cNvPr id="86" name="Google Shape;86;p19"/>
          <p:cNvSpPr txBox="1"/>
          <p:nvPr>
            <p:ph idx="1" type="body"/>
          </p:nvPr>
        </p:nvSpPr>
        <p:spPr>
          <a:xfrm>
            <a:off x="311700" y="1528350"/>
            <a:ext cx="8520600" cy="3040500"/>
          </a:xfrm>
          <a:prstGeom prst="rect">
            <a:avLst/>
          </a:prstGeom>
        </p:spPr>
        <p:txBody>
          <a:bodyPr anchorCtr="0" anchor="t" bIns="91425" lIns="91425" spcFirstLastPara="1" rIns="91425" wrap="square" tIns="91425">
            <a:normAutofit/>
          </a:bodyPr>
          <a:lstStyle/>
          <a:p>
            <a:pPr indent="-355600" lvl="0" marL="457200" marR="25400" rtl="0" algn="l">
              <a:lnSpc>
                <a:spcPct val="156250"/>
              </a:lnSpc>
              <a:spcBef>
                <a:spcPts val="1500"/>
              </a:spcBef>
              <a:spcAft>
                <a:spcPts val="0"/>
              </a:spcAft>
              <a:buClr>
                <a:schemeClr val="dk1"/>
              </a:buClr>
              <a:buSzPts val="2000"/>
              <a:buFont typeface="Roboto"/>
              <a:buChar char="○"/>
            </a:pPr>
            <a:r>
              <a:rPr b="1" i="1" lang="en" sz="2000">
                <a:solidFill>
                  <a:schemeClr val="dk1"/>
                </a:solidFill>
                <a:highlight>
                  <a:srgbClr val="FFFFFF"/>
                </a:highlight>
                <a:latin typeface="Pacifico"/>
                <a:ea typeface="Pacifico"/>
                <a:cs typeface="Pacifico"/>
                <a:sym typeface="Pacifico"/>
              </a:rPr>
              <a:t>Deep Neural Networks</a:t>
            </a:r>
            <a:br>
              <a:rPr b="1" i="1" lang="en" sz="2000">
                <a:solidFill>
                  <a:schemeClr val="dk1"/>
                </a:solidFill>
                <a:highlight>
                  <a:srgbClr val="FFFFFF"/>
                </a:highlight>
                <a:latin typeface="Pacifico"/>
                <a:ea typeface="Pacifico"/>
                <a:cs typeface="Pacifico"/>
                <a:sym typeface="Pacifico"/>
              </a:rPr>
            </a:br>
            <a:r>
              <a:rPr lang="en" sz="2000">
                <a:solidFill>
                  <a:schemeClr val="dk1"/>
                </a:solidFill>
                <a:highlight>
                  <a:srgbClr val="FFFFFF"/>
                </a:highlight>
                <a:latin typeface="Pacifico"/>
                <a:ea typeface="Pacifico"/>
                <a:cs typeface="Pacifico"/>
                <a:sym typeface="Pacifico"/>
              </a:rPr>
              <a:t>It is a neural network that incorporates the complexity of a certain level, which means several numbers of hidden layers are encompassed in between the input and output layers. They are highly proficient on model and process non-linear associations.</a:t>
            </a:r>
            <a:endParaRPr sz="2000">
              <a:solidFill>
                <a:schemeClr val="dk1"/>
              </a:solidFill>
              <a:highlight>
                <a:srgbClr val="FFFFFF"/>
              </a:highlight>
              <a:latin typeface="Pacifico"/>
              <a:ea typeface="Pacifico"/>
              <a:cs typeface="Pacifico"/>
              <a:sym typeface="Pacifico"/>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0"/>
          <p:cNvSpPr txBox="1"/>
          <p:nvPr>
            <p:ph idx="1" type="body"/>
          </p:nvPr>
        </p:nvSpPr>
        <p:spPr>
          <a:xfrm>
            <a:off x="311700" y="617225"/>
            <a:ext cx="8726100" cy="4335300"/>
          </a:xfrm>
          <a:prstGeom prst="rect">
            <a:avLst/>
          </a:prstGeom>
        </p:spPr>
        <p:txBody>
          <a:bodyPr anchorCtr="0" anchor="t" bIns="91425" lIns="91425" spcFirstLastPara="1" rIns="91425" wrap="square" tIns="91425">
            <a:noAutofit/>
          </a:bodyPr>
          <a:lstStyle/>
          <a:p>
            <a:pPr indent="-317500" lvl="0" marL="457200" marR="25400" rtl="0" algn="l">
              <a:lnSpc>
                <a:spcPct val="156250"/>
              </a:lnSpc>
              <a:spcBef>
                <a:spcPts val="1500"/>
              </a:spcBef>
              <a:spcAft>
                <a:spcPts val="0"/>
              </a:spcAft>
              <a:buClr>
                <a:schemeClr val="dk1"/>
              </a:buClr>
              <a:buSzPts val="1400"/>
              <a:buFont typeface="Roboto"/>
              <a:buChar char="○"/>
            </a:pPr>
            <a:r>
              <a:rPr b="1" i="1" lang="en" sz="1400">
                <a:solidFill>
                  <a:schemeClr val="dk1"/>
                </a:solidFill>
                <a:highlight>
                  <a:srgbClr val="FFFFFF"/>
                </a:highlight>
                <a:latin typeface="Pacifico"/>
                <a:ea typeface="Pacifico"/>
                <a:cs typeface="Pacifico"/>
                <a:sym typeface="Pacifico"/>
              </a:rPr>
              <a:t>Deep Belief Networks</a:t>
            </a:r>
            <a:br>
              <a:rPr b="1" i="1" lang="en" sz="1400">
                <a:solidFill>
                  <a:schemeClr val="dk1"/>
                </a:solidFill>
                <a:highlight>
                  <a:srgbClr val="FFFFFF"/>
                </a:highlight>
                <a:latin typeface="Pacifico"/>
                <a:ea typeface="Pacifico"/>
                <a:cs typeface="Pacifico"/>
                <a:sym typeface="Pacifico"/>
              </a:rPr>
            </a:br>
            <a:r>
              <a:rPr lang="en" sz="1400">
                <a:solidFill>
                  <a:schemeClr val="dk1"/>
                </a:solidFill>
                <a:highlight>
                  <a:srgbClr val="FFFFFF"/>
                </a:highlight>
                <a:latin typeface="Pacifico"/>
                <a:ea typeface="Pacifico"/>
                <a:cs typeface="Pacifico"/>
                <a:sym typeface="Pacifico"/>
              </a:rPr>
              <a:t>A deep belief network is a class of Deep Neural Network that comprises of multi-layer belief networks.</a:t>
            </a:r>
            <a:br>
              <a:rPr lang="en" sz="1400">
                <a:solidFill>
                  <a:schemeClr val="dk1"/>
                </a:solidFill>
                <a:highlight>
                  <a:srgbClr val="FFFFFF"/>
                </a:highlight>
                <a:latin typeface="Pacifico"/>
                <a:ea typeface="Pacifico"/>
                <a:cs typeface="Pacifico"/>
                <a:sym typeface="Pacifico"/>
              </a:rPr>
            </a:br>
            <a:r>
              <a:rPr b="1" lang="en" sz="1400">
                <a:solidFill>
                  <a:schemeClr val="dk1"/>
                </a:solidFill>
                <a:highlight>
                  <a:srgbClr val="FFFFFF"/>
                </a:highlight>
                <a:latin typeface="Pacifico"/>
                <a:ea typeface="Pacifico"/>
                <a:cs typeface="Pacifico"/>
                <a:sym typeface="Pacifico"/>
              </a:rPr>
              <a:t>Steps to perform DBN:</a:t>
            </a:r>
            <a:endParaRPr b="1" sz="1400">
              <a:solidFill>
                <a:schemeClr val="dk1"/>
              </a:solidFill>
              <a:highlight>
                <a:srgbClr val="FFFFFF"/>
              </a:highlight>
              <a:latin typeface="Pacifico"/>
              <a:ea typeface="Pacifico"/>
              <a:cs typeface="Pacifico"/>
              <a:sym typeface="Pacifico"/>
            </a:endParaRPr>
          </a:p>
          <a:p>
            <a:pPr indent="-317500" lvl="1" marL="914400" marR="50800" rtl="0" algn="l">
              <a:lnSpc>
                <a:spcPct val="156250"/>
              </a:lnSpc>
              <a:spcBef>
                <a:spcPts val="0"/>
              </a:spcBef>
              <a:spcAft>
                <a:spcPts val="0"/>
              </a:spcAft>
              <a:buClr>
                <a:schemeClr val="dk1"/>
              </a:buClr>
              <a:buSzPts val="1400"/>
              <a:buFont typeface="Pacifico"/>
              <a:buAutoNum type="arabicPeriod"/>
            </a:pPr>
            <a:r>
              <a:rPr lang="en">
                <a:solidFill>
                  <a:schemeClr val="dk1"/>
                </a:solidFill>
                <a:highlight>
                  <a:srgbClr val="FFFFFF"/>
                </a:highlight>
                <a:latin typeface="Pacifico"/>
                <a:ea typeface="Pacifico"/>
                <a:cs typeface="Pacifico"/>
                <a:sym typeface="Pacifico"/>
              </a:rPr>
              <a:t>With the help of the Contrastive Divergence algorithm, a layer of features is learned from perceptible units.</a:t>
            </a:r>
            <a:endParaRPr>
              <a:solidFill>
                <a:schemeClr val="dk1"/>
              </a:solidFill>
              <a:highlight>
                <a:srgbClr val="FFFFFF"/>
              </a:highlight>
              <a:latin typeface="Pacifico"/>
              <a:ea typeface="Pacifico"/>
              <a:cs typeface="Pacifico"/>
              <a:sym typeface="Pacifico"/>
            </a:endParaRPr>
          </a:p>
          <a:p>
            <a:pPr indent="-317500" lvl="1" marL="914400" marR="50800" rtl="0" algn="l">
              <a:lnSpc>
                <a:spcPct val="156250"/>
              </a:lnSpc>
              <a:spcBef>
                <a:spcPts val="0"/>
              </a:spcBef>
              <a:spcAft>
                <a:spcPts val="0"/>
              </a:spcAft>
              <a:buClr>
                <a:schemeClr val="dk1"/>
              </a:buClr>
              <a:buSzPts val="1400"/>
              <a:buFont typeface="Pacifico"/>
              <a:buAutoNum type="arabicPeriod"/>
            </a:pPr>
            <a:r>
              <a:rPr lang="en">
                <a:solidFill>
                  <a:schemeClr val="dk1"/>
                </a:solidFill>
                <a:highlight>
                  <a:srgbClr val="FFFFFF"/>
                </a:highlight>
                <a:latin typeface="Pacifico"/>
                <a:ea typeface="Pacifico"/>
                <a:cs typeface="Pacifico"/>
                <a:sym typeface="Pacifico"/>
              </a:rPr>
              <a:t>Next, the formerly trained features are treated as visible units, which perform learning of features.</a:t>
            </a:r>
            <a:endParaRPr>
              <a:solidFill>
                <a:schemeClr val="dk1"/>
              </a:solidFill>
              <a:highlight>
                <a:srgbClr val="FFFFFF"/>
              </a:highlight>
              <a:latin typeface="Pacifico"/>
              <a:ea typeface="Pacifico"/>
              <a:cs typeface="Pacifico"/>
              <a:sym typeface="Pacifico"/>
            </a:endParaRPr>
          </a:p>
          <a:p>
            <a:pPr indent="-317500" lvl="1" marL="914400" marR="50800" rtl="0" algn="l">
              <a:lnSpc>
                <a:spcPct val="156250"/>
              </a:lnSpc>
              <a:spcBef>
                <a:spcPts val="0"/>
              </a:spcBef>
              <a:spcAft>
                <a:spcPts val="0"/>
              </a:spcAft>
              <a:buClr>
                <a:schemeClr val="dk1"/>
              </a:buClr>
              <a:buSzPts val="1400"/>
              <a:buFont typeface="Pacifico"/>
              <a:buAutoNum type="arabicPeriod"/>
            </a:pPr>
            <a:r>
              <a:rPr lang="en">
                <a:solidFill>
                  <a:schemeClr val="dk1"/>
                </a:solidFill>
                <a:highlight>
                  <a:srgbClr val="FFFFFF"/>
                </a:highlight>
                <a:latin typeface="Pacifico"/>
                <a:ea typeface="Pacifico"/>
                <a:cs typeface="Pacifico"/>
                <a:sym typeface="Pacifico"/>
              </a:rPr>
              <a:t>Lastly, when the learning of the final hidden layer is accomplished, then the whole DBN is trained.</a:t>
            </a:r>
            <a:endParaRPr>
              <a:solidFill>
                <a:schemeClr val="dk1"/>
              </a:solidFill>
              <a:highlight>
                <a:srgbClr val="FFFFFF"/>
              </a:highlight>
              <a:latin typeface="Pacifico"/>
              <a:ea typeface="Pacifico"/>
              <a:cs typeface="Pacifico"/>
              <a:sym typeface="Pacifico"/>
            </a:endParaRPr>
          </a:p>
          <a:p>
            <a:pPr indent="-317500" lvl="0" marL="457200" marR="25400" rtl="0" algn="l">
              <a:lnSpc>
                <a:spcPct val="156250"/>
              </a:lnSpc>
              <a:spcBef>
                <a:spcPts val="0"/>
              </a:spcBef>
              <a:spcAft>
                <a:spcPts val="0"/>
              </a:spcAft>
              <a:buClr>
                <a:schemeClr val="dk1"/>
              </a:buClr>
              <a:buSzPts val="1400"/>
              <a:buFont typeface="Roboto"/>
              <a:buChar char="○"/>
            </a:pPr>
            <a:r>
              <a:rPr b="1" i="1" lang="en" sz="1400">
                <a:solidFill>
                  <a:schemeClr val="dk1"/>
                </a:solidFill>
                <a:highlight>
                  <a:srgbClr val="FFFFFF"/>
                </a:highlight>
                <a:latin typeface="Pacifico"/>
                <a:ea typeface="Pacifico"/>
                <a:cs typeface="Pacifico"/>
                <a:sym typeface="Pacifico"/>
              </a:rPr>
              <a:t>Recurrent Neural Networks</a:t>
            </a:r>
            <a:br>
              <a:rPr b="1" i="1" lang="en" sz="1400">
                <a:solidFill>
                  <a:schemeClr val="dk1"/>
                </a:solidFill>
                <a:highlight>
                  <a:srgbClr val="FFFFFF"/>
                </a:highlight>
                <a:latin typeface="Pacifico"/>
                <a:ea typeface="Pacifico"/>
                <a:cs typeface="Pacifico"/>
                <a:sym typeface="Pacifico"/>
              </a:rPr>
            </a:br>
            <a:r>
              <a:rPr lang="en" sz="1400">
                <a:solidFill>
                  <a:schemeClr val="dk1"/>
                </a:solidFill>
                <a:highlight>
                  <a:srgbClr val="FFFFFF"/>
                </a:highlight>
                <a:latin typeface="Pacifico"/>
                <a:ea typeface="Pacifico"/>
                <a:cs typeface="Pacifico"/>
                <a:sym typeface="Pacifico"/>
              </a:rPr>
              <a:t>It permits parallel as well as sequential computation, and it is exactly similar to that of the human brain (large feedback network of connected neurons). Since they are capable enough to reminisce all of the imperative things related to the input they have received, so they are more precise.</a:t>
            </a:r>
            <a:endParaRPr sz="1400">
              <a:solidFill>
                <a:schemeClr val="dk1"/>
              </a:solidFill>
              <a:highlight>
                <a:srgbClr val="FFFFFF"/>
              </a:highlight>
              <a:latin typeface="Pacifico"/>
              <a:ea typeface="Pacifico"/>
              <a:cs typeface="Pacifico"/>
              <a:sym typeface="Pacific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800"/>
              </a:spcBef>
              <a:spcAft>
                <a:spcPts val="0"/>
              </a:spcAft>
              <a:buClr>
                <a:schemeClr val="dk1"/>
              </a:buClr>
              <a:buSzPct val="32890"/>
              <a:buFont typeface="Arial"/>
              <a:buNone/>
            </a:pPr>
            <a:r>
              <a:rPr lang="en" sz="3344">
                <a:solidFill>
                  <a:srgbClr val="610B38"/>
                </a:solidFill>
                <a:highlight>
                  <a:srgbClr val="FFFFFF"/>
                </a:highlight>
                <a:latin typeface="Pacifico"/>
                <a:ea typeface="Pacifico"/>
                <a:cs typeface="Pacifico"/>
                <a:sym typeface="Pacifico"/>
              </a:rPr>
              <a:t>Types of Deep Learning Networks</a:t>
            </a:r>
            <a:endParaRPr sz="3344">
              <a:solidFill>
                <a:srgbClr val="610B38"/>
              </a:solidFill>
              <a:highlight>
                <a:srgbClr val="FFFFFF"/>
              </a:highlight>
              <a:latin typeface="Pacifico"/>
              <a:ea typeface="Pacifico"/>
              <a:cs typeface="Pacifico"/>
              <a:sym typeface="Pacifico"/>
            </a:endParaRPr>
          </a:p>
          <a:p>
            <a:pPr indent="0" lvl="0" marL="0" rtl="0" algn="l">
              <a:spcBef>
                <a:spcPts val="400"/>
              </a:spcBef>
              <a:spcAft>
                <a:spcPts val="0"/>
              </a:spcAft>
              <a:buNone/>
            </a:pPr>
            <a:r>
              <a:t/>
            </a:r>
            <a:endParaRPr/>
          </a:p>
        </p:txBody>
      </p:sp>
      <p:sp>
        <p:nvSpPr>
          <p:cNvPr id="97" name="Google Shape;97;p21"/>
          <p:cNvSpPr txBox="1"/>
          <p:nvPr>
            <p:ph idx="1" type="body"/>
          </p:nvPr>
        </p:nvSpPr>
        <p:spPr>
          <a:xfrm>
            <a:off x="311700" y="1152475"/>
            <a:ext cx="8740800" cy="39030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30000"/>
              </a:lnSpc>
              <a:spcBef>
                <a:spcPts val="1400"/>
              </a:spcBef>
              <a:spcAft>
                <a:spcPts val="0"/>
              </a:spcAft>
              <a:buClr>
                <a:schemeClr val="dk1"/>
              </a:buClr>
              <a:buSzPct val="45346"/>
              <a:buFont typeface="Arial"/>
              <a:buNone/>
            </a:pPr>
            <a:r>
              <a:rPr lang="en" sz="2425">
                <a:solidFill>
                  <a:srgbClr val="610B4B"/>
                </a:solidFill>
                <a:highlight>
                  <a:srgbClr val="FFFFFF"/>
                </a:highlight>
                <a:latin typeface="Pacifico"/>
                <a:ea typeface="Pacifico"/>
                <a:cs typeface="Pacifico"/>
                <a:sym typeface="Pacifico"/>
              </a:rPr>
              <a:t>1. Feed Forward Neural Network</a:t>
            </a:r>
            <a:endParaRPr sz="2425">
              <a:solidFill>
                <a:srgbClr val="610B4B"/>
              </a:solidFill>
              <a:highlight>
                <a:srgbClr val="FFFFFF"/>
              </a:highlight>
              <a:latin typeface="Pacifico"/>
              <a:ea typeface="Pacifico"/>
              <a:cs typeface="Pacifico"/>
              <a:sym typeface="Pacifico"/>
            </a:endParaRPr>
          </a:p>
          <a:p>
            <a:pPr indent="0" lvl="0" marL="0" rtl="0" algn="just">
              <a:spcBef>
                <a:spcPts val="1200"/>
              </a:spcBef>
              <a:spcAft>
                <a:spcPts val="0"/>
              </a:spcAft>
              <a:buClr>
                <a:schemeClr val="dk1"/>
              </a:buClr>
              <a:buSzPct val="54300"/>
              <a:buFont typeface="Arial"/>
              <a:buNone/>
            </a:pPr>
            <a:r>
              <a:rPr lang="en" sz="2025">
                <a:solidFill>
                  <a:srgbClr val="333333"/>
                </a:solidFill>
                <a:highlight>
                  <a:srgbClr val="FFFFFF"/>
                </a:highlight>
                <a:latin typeface="Pacifico"/>
                <a:ea typeface="Pacifico"/>
                <a:cs typeface="Pacifico"/>
                <a:sym typeface="Pacifico"/>
              </a:rPr>
              <a:t>A feed-forward neural network is none other than an </a:t>
            </a:r>
            <a:r>
              <a:rPr lang="en" sz="2025">
                <a:solidFill>
                  <a:srgbClr val="008000"/>
                </a:solidFill>
                <a:highlight>
                  <a:srgbClr val="FFFFFF"/>
                </a:highlight>
                <a:uFill>
                  <a:noFill/>
                </a:uFill>
                <a:latin typeface="Pacifico"/>
                <a:ea typeface="Pacifico"/>
                <a:cs typeface="Pacifico"/>
                <a:sym typeface="Pacifico"/>
                <a:hlinkClick r:id="rId3">
                  <a:extLst>
                    <a:ext uri="{A12FA001-AC4F-418D-AE19-62706E023703}">
                      <ahyp:hlinkClr val="tx"/>
                    </a:ext>
                  </a:extLst>
                </a:hlinkClick>
              </a:rPr>
              <a:t>Artificial Neural Network</a:t>
            </a:r>
            <a:r>
              <a:rPr lang="en" sz="2025">
                <a:solidFill>
                  <a:srgbClr val="333333"/>
                </a:solidFill>
                <a:highlight>
                  <a:srgbClr val="FFFFFF"/>
                </a:highlight>
                <a:latin typeface="Pacifico"/>
                <a:ea typeface="Pacifico"/>
                <a:cs typeface="Pacifico"/>
                <a:sym typeface="Pacifico"/>
              </a:rPr>
              <a:t>, which ensures that the nodes do not form a cycle. In this kind of neural network, all the perceptrons are organized within layers, such that the input layer takes the input, and the output layer generates the output. Since the hidden layers do not link with the outside world, it is named as hidden layers. Each of the perceptrons contained in one single layer is associated with each node in the subsequent layer. It can be concluded that all of the nodes are fully connected. It does not contain any visible or invisible connection between the nodes in the same layer. There are no back-loops in the feed-forward network. To minimize the prediction error, the backpropagation algorithm can be used to update the weight values.</a:t>
            </a:r>
            <a:endParaRPr sz="2025">
              <a:solidFill>
                <a:srgbClr val="333333"/>
              </a:solidFill>
              <a:highlight>
                <a:srgbClr val="FFFFFF"/>
              </a:highlight>
              <a:latin typeface="Pacifico"/>
              <a:ea typeface="Pacifico"/>
              <a:cs typeface="Pacifico"/>
              <a:sym typeface="Pacifico"/>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