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1" r:id="rId2"/>
    <p:sldId id="312" r:id="rId3"/>
    <p:sldId id="313" r:id="rId4"/>
    <p:sldId id="314" r:id="rId5"/>
    <p:sldId id="318" r:id="rId6"/>
    <p:sldId id="317" r:id="rId7"/>
    <p:sldId id="303" r:id="rId8"/>
    <p:sldId id="304" r:id="rId9"/>
    <p:sldId id="29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9ABA-B1D7-428F-993D-3CBB82F71FC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B490-9772-4397-A585-44BFC1C1E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8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9ABA-B1D7-428F-993D-3CBB82F71FC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B490-9772-4397-A585-44BFC1C1E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2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9ABA-B1D7-428F-993D-3CBB82F71FC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B490-9772-4397-A585-44BFC1C1E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549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6">
            <a:extLst>
              <a:ext uri="{FF2B5EF4-FFF2-40B4-BE49-F238E27FC236}">
                <a16:creationId xmlns:a16="http://schemas.microsoft.com/office/drawing/2014/main" id="{E0728D6F-9DC1-CD49-A2D6-834724E8AF3F}"/>
              </a:ext>
            </a:extLst>
          </p:cNvPr>
          <p:cNvSpPr/>
          <p:nvPr userDrawn="1"/>
        </p:nvSpPr>
        <p:spPr>
          <a:xfrm>
            <a:off x="0" y="0"/>
            <a:ext cx="12181097" cy="4981942"/>
          </a:xfrm>
          <a:custGeom>
            <a:avLst/>
            <a:gdLst>
              <a:gd name="connsiteX0" fmla="*/ 0 w 2412595"/>
              <a:gd name="connsiteY0" fmla="*/ 0 h 1044036"/>
              <a:gd name="connsiteX1" fmla="*/ 2412595 w 2412595"/>
              <a:gd name="connsiteY1" fmla="*/ 0 h 1044036"/>
              <a:gd name="connsiteX2" fmla="*/ 2328863 w 2412595"/>
              <a:gd name="connsiteY2" fmla="*/ 69540 h 1044036"/>
              <a:gd name="connsiteX3" fmla="*/ 2000250 w 2412595"/>
              <a:gd name="connsiteY3" fmla="*/ 285750 h 1044036"/>
              <a:gd name="connsiteX4" fmla="*/ 1162050 w 2412595"/>
              <a:gd name="connsiteY4" fmla="*/ 400050 h 1044036"/>
              <a:gd name="connsiteX5" fmla="*/ 552450 w 2412595"/>
              <a:gd name="connsiteY5" fmla="*/ 952500 h 1044036"/>
              <a:gd name="connsiteX6" fmla="*/ 107640 w 2412595"/>
              <a:gd name="connsiteY6" fmla="*/ 1035825 h 1044036"/>
              <a:gd name="connsiteX7" fmla="*/ 0 w 2412595"/>
              <a:gd name="connsiteY7" fmla="*/ 1044036 h 104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12595" h="1044036">
                <a:moveTo>
                  <a:pt x="0" y="0"/>
                </a:moveTo>
                <a:lnTo>
                  <a:pt x="2412595" y="0"/>
                </a:lnTo>
                <a:lnTo>
                  <a:pt x="2328863" y="69540"/>
                </a:lnTo>
                <a:cubicBezTo>
                  <a:pt x="2215753" y="160139"/>
                  <a:pt x="2095500" y="245269"/>
                  <a:pt x="2000250" y="285750"/>
                </a:cubicBezTo>
                <a:cubicBezTo>
                  <a:pt x="1746250" y="393700"/>
                  <a:pt x="1403350" y="288925"/>
                  <a:pt x="1162050" y="400050"/>
                </a:cubicBezTo>
                <a:cubicBezTo>
                  <a:pt x="920750" y="511175"/>
                  <a:pt x="844550" y="841375"/>
                  <a:pt x="552450" y="952500"/>
                </a:cubicBezTo>
                <a:cubicBezTo>
                  <a:pt x="442913" y="994172"/>
                  <a:pt x="278904" y="1019770"/>
                  <a:pt x="107640" y="1035825"/>
                </a:cubicBezTo>
                <a:lnTo>
                  <a:pt x="0" y="1044036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120EC90-BDC2-0E4B-9A3F-97CA90AA39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298096" cy="6858000"/>
          </a:xfrm>
          <a:custGeom>
            <a:avLst/>
            <a:gdLst>
              <a:gd name="connsiteX0" fmla="*/ 0 w 9298096"/>
              <a:gd name="connsiteY0" fmla="*/ 0 h 6858000"/>
              <a:gd name="connsiteX1" fmla="*/ 8705997 w 9298096"/>
              <a:gd name="connsiteY1" fmla="*/ 0 h 6858000"/>
              <a:gd name="connsiteX2" fmla="*/ 8676710 w 9298096"/>
              <a:gd name="connsiteY2" fmla="*/ 366601 h 6858000"/>
              <a:gd name="connsiteX3" fmla="*/ 9086747 w 9298096"/>
              <a:gd name="connsiteY3" fmla="*/ 1403199 h 6858000"/>
              <a:gd name="connsiteX4" fmla="*/ 9297958 w 9298096"/>
              <a:gd name="connsiteY4" fmla="*/ 2314162 h 6858000"/>
              <a:gd name="connsiteX5" fmla="*/ 9298096 w 9298096"/>
              <a:gd name="connsiteY5" fmla="*/ 2513013 h 6858000"/>
              <a:gd name="connsiteX6" fmla="*/ 6405563 w 9298096"/>
              <a:gd name="connsiteY6" fmla="*/ 2513013 h 6858000"/>
              <a:gd name="connsiteX7" fmla="*/ 6405563 w 9298096"/>
              <a:gd name="connsiteY7" fmla="*/ 5528005 h 6858000"/>
              <a:gd name="connsiteX8" fmla="*/ 6380081 w 9298096"/>
              <a:gd name="connsiteY8" fmla="*/ 5533593 h 6858000"/>
              <a:gd name="connsiteX9" fmla="*/ 5022973 w 9298096"/>
              <a:gd name="connsiteY9" fmla="*/ 5947798 h 6858000"/>
              <a:gd name="connsiteX10" fmla="*/ 4312498 w 9298096"/>
              <a:gd name="connsiteY10" fmla="*/ 6826871 h 6858000"/>
              <a:gd name="connsiteX11" fmla="*/ 4305141 w 9298096"/>
              <a:gd name="connsiteY11" fmla="*/ 6858000 h 6858000"/>
              <a:gd name="connsiteX12" fmla="*/ 0 w 9298096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298096" h="6858000">
                <a:moveTo>
                  <a:pt x="0" y="0"/>
                </a:moveTo>
                <a:cubicBezTo>
                  <a:pt x="0" y="0"/>
                  <a:pt x="0" y="0"/>
                  <a:pt x="8705997" y="0"/>
                </a:cubicBezTo>
                <a:cubicBezTo>
                  <a:pt x="8676710" y="120093"/>
                  <a:pt x="8662063" y="246508"/>
                  <a:pt x="8676710" y="366601"/>
                </a:cubicBezTo>
                <a:cubicBezTo>
                  <a:pt x="8720642" y="733203"/>
                  <a:pt x="8940304" y="1061881"/>
                  <a:pt x="9086747" y="1403199"/>
                </a:cubicBezTo>
                <a:cubicBezTo>
                  <a:pt x="9210308" y="1694743"/>
                  <a:pt x="9280326" y="2003174"/>
                  <a:pt x="9297958" y="2314162"/>
                </a:cubicBezTo>
                <a:lnTo>
                  <a:pt x="9298096" y="2513013"/>
                </a:lnTo>
                <a:lnTo>
                  <a:pt x="6405563" y="2513013"/>
                </a:lnTo>
                <a:lnTo>
                  <a:pt x="6405563" y="5528005"/>
                </a:lnTo>
                <a:lnTo>
                  <a:pt x="6380081" y="5533593"/>
                </a:lnTo>
                <a:cubicBezTo>
                  <a:pt x="5907118" y="5632552"/>
                  <a:pt x="5423859" y="5715512"/>
                  <a:pt x="5022973" y="5947798"/>
                </a:cubicBezTo>
                <a:cubicBezTo>
                  <a:pt x="4677003" y="6156381"/>
                  <a:pt x="4421644" y="6475183"/>
                  <a:pt x="4312498" y="6826871"/>
                </a:cubicBezTo>
                <a:lnTo>
                  <a:pt x="430514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985295-F0BC-9B4D-981C-D474C9EDECD0}"/>
              </a:ext>
            </a:extLst>
          </p:cNvPr>
          <p:cNvSpPr/>
          <p:nvPr userDrawn="1"/>
        </p:nvSpPr>
        <p:spPr>
          <a:xfrm>
            <a:off x="6405102" y="2512661"/>
            <a:ext cx="5284607" cy="43453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CB02C94-6046-2E46-BE22-98A994B16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867" y="2763704"/>
            <a:ext cx="4559075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0620B5-CD54-A44A-A690-BB5E58FBDA77}"/>
              </a:ext>
            </a:extLst>
          </p:cNvPr>
          <p:cNvCxnSpPr>
            <a:cxnSpLocks/>
          </p:cNvCxnSpPr>
          <p:nvPr userDrawn="1"/>
        </p:nvCxnSpPr>
        <p:spPr>
          <a:xfrm>
            <a:off x="6767867" y="3347504"/>
            <a:ext cx="444369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D35FF-5668-47B8-A93C-30923509CC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767513" y="3348038"/>
            <a:ext cx="4559074" cy="30083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498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>
            <a:extLst>
              <a:ext uri="{FF2B5EF4-FFF2-40B4-BE49-F238E27FC236}">
                <a16:creationId xmlns:a16="http://schemas.microsoft.com/office/drawing/2014/main" id="{FADF1099-92E5-4749-8E94-299FD6249EFD}"/>
              </a:ext>
            </a:extLst>
          </p:cNvPr>
          <p:cNvSpPr>
            <a:spLocks/>
          </p:cNvSpPr>
          <p:nvPr userDrawn="1"/>
        </p:nvSpPr>
        <p:spPr bwMode="auto">
          <a:xfrm>
            <a:off x="-1587" y="0"/>
            <a:ext cx="12193587" cy="2840682"/>
          </a:xfrm>
          <a:custGeom>
            <a:avLst/>
            <a:gdLst>
              <a:gd name="T0" fmla="*/ 0 w 3296"/>
              <a:gd name="T1" fmla="*/ 0 h 934"/>
              <a:gd name="T2" fmla="*/ 0 w 3296"/>
              <a:gd name="T3" fmla="*/ 775 h 934"/>
              <a:gd name="T4" fmla="*/ 973 w 3296"/>
              <a:gd name="T5" fmla="*/ 825 h 934"/>
              <a:gd name="T6" fmla="*/ 1957 w 3296"/>
              <a:gd name="T7" fmla="*/ 408 h 934"/>
              <a:gd name="T8" fmla="*/ 3032 w 3296"/>
              <a:gd name="T9" fmla="*/ 426 h 934"/>
              <a:gd name="T10" fmla="*/ 3296 w 3296"/>
              <a:gd name="T11" fmla="*/ 257 h 934"/>
              <a:gd name="T12" fmla="*/ 3296 w 3296"/>
              <a:gd name="T13" fmla="*/ 0 h 934"/>
              <a:gd name="T14" fmla="*/ 0 w 3296"/>
              <a:gd name="T15" fmla="*/ 0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96" h="934">
                <a:moveTo>
                  <a:pt x="0" y="0"/>
                </a:moveTo>
                <a:cubicBezTo>
                  <a:pt x="0" y="775"/>
                  <a:pt x="0" y="775"/>
                  <a:pt x="0" y="775"/>
                </a:cubicBezTo>
                <a:cubicBezTo>
                  <a:pt x="302" y="913"/>
                  <a:pt x="658" y="934"/>
                  <a:pt x="973" y="825"/>
                </a:cubicBezTo>
                <a:cubicBezTo>
                  <a:pt x="1311" y="708"/>
                  <a:pt x="1602" y="453"/>
                  <a:pt x="1957" y="408"/>
                </a:cubicBezTo>
                <a:cubicBezTo>
                  <a:pt x="2315" y="363"/>
                  <a:pt x="2690" y="541"/>
                  <a:pt x="3032" y="426"/>
                </a:cubicBezTo>
                <a:cubicBezTo>
                  <a:pt x="3132" y="393"/>
                  <a:pt x="3223" y="334"/>
                  <a:pt x="3296" y="257"/>
                </a:cubicBezTo>
                <a:cubicBezTo>
                  <a:pt x="3296" y="0"/>
                  <a:pt x="3296" y="0"/>
                  <a:pt x="3296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>
                  <a:lumMod val="60000"/>
                  <a:lumOff val="40000"/>
                  <a:alpha val="90000"/>
                </a:schemeClr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8940EE-A100-A74F-A549-CAD4DFFD1738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E21C1-74BE-0348-B8AE-3174A9AA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83800"/>
          </a:xfrm>
        </p:spPr>
        <p:txBody>
          <a:bodyPr lIns="91440" rIns="91440">
            <a:noAutofit/>
          </a:bodyPr>
          <a:lstStyle>
            <a:lvl1pPr>
              <a:defRPr sz="2400" b="1" i="0" spc="150" baseline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852ED6-B7AC-5148-BC43-09B76E856F9F}"/>
              </a:ext>
            </a:extLst>
          </p:cNvPr>
          <p:cNvCxnSpPr/>
          <p:nvPr userDrawn="1"/>
        </p:nvCxnSpPr>
        <p:spPr>
          <a:xfrm>
            <a:off x="838200" y="1264837"/>
            <a:ext cx="1052434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6AF7-97C9-4365-B2B5-E20C6BB04B4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265238"/>
            <a:ext cx="10524344" cy="4911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066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9ABA-B1D7-428F-993D-3CBB82F71FC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B490-9772-4397-A585-44BFC1C1E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710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9ABA-B1D7-428F-993D-3CBB82F71FC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B490-9772-4397-A585-44BFC1C1E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75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9ABA-B1D7-428F-993D-3CBB82F71FC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B490-9772-4397-A585-44BFC1C1E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94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9ABA-B1D7-428F-993D-3CBB82F71FC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B490-9772-4397-A585-44BFC1C1E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91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9ABA-B1D7-428F-993D-3CBB82F71FC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B490-9772-4397-A585-44BFC1C1E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09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9ABA-B1D7-428F-993D-3CBB82F71FC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B490-9772-4397-A585-44BFC1C1E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1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9ABA-B1D7-428F-993D-3CBB82F71FC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B490-9772-4397-A585-44BFC1C1E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4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79ABA-B1D7-428F-993D-3CBB82F71FC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9B490-9772-4397-A585-44BFC1C1E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482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9ABA-B1D7-428F-993D-3CBB82F71FCC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B490-9772-4397-A585-44BFC1C1E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55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DFC426-DBAB-1B78-E471-A7D3D7EB3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767" y="2763703"/>
            <a:ext cx="4725175" cy="2571971"/>
          </a:xfrm>
        </p:spPr>
        <p:txBody>
          <a:bodyPr/>
          <a:lstStyle/>
          <a:p>
            <a:r>
              <a:rPr lang="en-IN" sz="3200" dirty="0"/>
              <a:t>What do u think?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1EB8394-8A7A-F77C-F223-ADE7424786E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92747" y="534821"/>
            <a:ext cx="6298488" cy="3077344"/>
          </a:xfrm>
        </p:spPr>
      </p:pic>
    </p:spTree>
    <p:extLst>
      <p:ext uri="{BB962C8B-B14F-4D97-AF65-F5344CB8AC3E}">
        <p14:creationId xmlns:p14="http://schemas.microsoft.com/office/powerpoint/2010/main" val="405276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17512-ADDF-981B-53F1-8A01C669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become an AI management pro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AC199-299B-B078-8670-D35CB2B1FC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1. Customer-centric approach</a:t>
            </a:r>
          </a:p>
          <a:p>
            <a:r>
              <a:rPr lang="en-IN" sz="2400" dirty="0"/>
              <a:t>2. Cross-functional collaboration</a:t>
            </a:r>
          </a:p>
          <a:p>
            <a:r>
              <a:rPr lang="en-US" sz="2400" dirty="0"/>
              <a:t>3. Agile and iterative development</a:t>
            </a:r>
            <a:endParaRPr lang="en-IN" sz="2400" dirty="0"/>
          </a:p>
          <a:p>
            <a:r>
              <a:rPr lang="en-IN" sz="2400" dirty="0"/>
              <a:t>4. Lifelong learning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FC136E-D640-5BBA-397B-6B1291489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163" y="2224251"/>
            <a:ext cx="5092373" cy="29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8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47642-6068-D4CC-7D62-04425C8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9C31-5761-8756-AEBC-E7474F7FB2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Knowledge in AI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quality and availability 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Uncertainty and complexity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Regulatory compliance 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8A80B-0CF9-85CD-65A6-28FC15786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897" y="2819117"/>
            <a:ext cx="5368136" cy="33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61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8B41D-13DD-EC50-F3EE-C00D0A86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responsibilities in AI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F97B-45AF-AE30-94A5-937DB70E38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1. Conduct market research: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US" sz="2400" dirty="0"/>
              <a:t>2. Define product vision, roadmap, and prioritization: 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3. Collaborate with stakeholders:</a:t>
            </a:r>
          </a:p>
        </p:txBody>
      </p:sp>
    </p:spTree>
    <p:extLst>
      <p:ext uri="{BB962C8B-B14F-4D97-AF65-F5344CB8AC3E}">
        <p14:creationId xmlns:p14="http://schemas.microsoft.com/office/powerpoint/2010/main" val="325010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88A2-7F81-C7BB-3C7F-2DFCDECC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AI’s impact on the Leader’s life cycle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C855-46A6-11F6-D284-91F33B3D1F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sz="3200" dirty="0"/>
          </a:p>
          <a:p>
            <a:r>
              <a:rPr lang="en-IN" sz="3200" dirty="0"/>
              <a:t>6 Phases</a:t>
            </a:r>
          </a:p>
        </p:txBody>
      </p:sp>
    </p:spTree>
    <p:extLst>
      <p:ext uri="{BB962C8B-B14F-4D97-AF65-F5344CB8AC3E}">
        <p14:creationId xmlns:p14="http://schemas.microsoft.com/office/powerpoint/2010/main" val="347387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44D82E-D55F-6700-B765-1A16B68C8F27}"/>
              </a:ext>
            </a:extLst>
          </p:cNvPr>
          <p:cNvSpPr/>
          <p:nvPr/>
        </p:nvSpPr>
        <p:spPr>
          <a:xfrm>
            <a:off x="381837" y="395757"/>
            <a:ext cx="2788875" cy="121960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Iterate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D90CD2-DD37-D148-138A-84E078FED688}"/>
              </a:ext>
            </a:extLst>
          </p:cNvPr>
          <p:cNvSpPr/>
          <p:nvPr/>
        </p:nvSpPr>
        <p:spPr>
          <a:xfrm>
            <a:off x="6133212" y="3376476"/>
            <a:ext cx="2086105" cy="121960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Build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D381E-927D-7FC6-424A-5A97F3311ADE}"/>
              </a:ext>
            </a:extLst>
          </p:cNvPr>
          <p:cNvSpPr/>
          <p:nvPr/>
        </p:nvSpPr>
        <p:spPr>
          <a:xfrm>
            <a:off x="8149356" y="4596078"/>
            <a:ext cx="2123553" cy="11309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Validate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1F926-AB04-D34A-588A-5C79C940E4FA}"/>
              </a:ext>
            </a:extLst>
          </p:cNvPr>
          <p:cNvSpPr/>
          <p:nvPr/>
        </p:nvSpPr>
        <p:spPr>
          <a:xfrm>
            <a:off x="5015735" y="2440954"/>
            <a:ext cx="2086107" cy="121960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Launch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C24D0-88D1-61E5-6542-0E722D05DE6A}"/>
              </a:ext>
            </a:extLst>
          </p:cNvPr>
          <p:cNvSpPr/>
          <p:nvPr/>
        </p:nvSpPr>
        <p:spPr>
          <a:xfrm>
            <a:off x="3021624" y="1483230"/>
            <a:ext cx="2445124" cy="121960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AF786A-B65B-9B1B-9AA7-939730C3F316}"/>
              </a:ext>
            </a:extLst>
          </p:cNvPr>
          <p:cNvSpPr/>
          <p:nvPr/>
        </p:nvSpPr>
        <p:spPr>
          <a:xfrm>
            <a:off x="10068447" y="5727039"/>
            <a:ext cx="2123553" cy="11309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Discover</a:t>
            </a:r>
          </a:p>
        </p:txBody>
      </p:sp>
    </p:spTree>
    <p:extLst>
      <p:ext uri="{BB962C8B-B14F-4D97-AF65-F5344CB8AC3E}">
        <p14:creationId xmlns:p14="http://schemas.microsoft.com/office/powerpoint/2010/main" val="161462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57DD-6FB7-5D8C-E00C-9F13D6EC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AI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6A48-AC6E-C87A-D908-E61E6DDB37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Define objectives</a:t>
            </a:r>
          </a:p>
          <a:p>
            <a:r>
              <a:rPr lang="en-IN" dirty="0"/>
              <a:t>Data Preparation and Quality</a:t>
            </a:r>
          </a:p>
          <a:p>
            <a:r>
              <a:rPr lang="en-IN" dirty="0"/>
              <a:t>Choose the right algo</a:t>
            </a:r>
          </a:p>
          <a:p>
            <a:r>
              <a:rPr lang="en-IN" dirty="0"/>
              <a:t>Training and Test</a:t>
            </a:r>
          </a:p>
          <a:p>
            <a:r>
              <a:rPr lang="en-IN" dirty="0"/>
              <a:t>Deployment</a:t>
            </a:r>
          </a:p>
          <a:p>
            <a:r>
              <a:rPr lang="en-IN" dirty="0"/>
              <a:t>Monitoring and Iterate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41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57DD-6FB7-5D8C-E00C-9F13D6EC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Automating repetitive task in Product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06A48-AC6E-C87A-D908-E61E6DDB37A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  <a:p>
            <a:r>
              <a:rPr lang="en-IN" dirty="0"/>
              <a:t>PM software</a:t>
            </a:r>
          </a:p>
          <a:p>
            <a:r>
              <a:rPr lang="en-IN" dirty="0"/>
              <a:t>Customer Support and feedback</a:t>
            </a:r>
          </a:p>
          <a:p>
            <a:r>
              <a:rPr lang="en-IN" dirty="0"/>
              <a:t>Automated reports</a:t>
            </a:r>
          </a:p>
          <a:p>
            <a:r>
              <a:rPr lang="en-IN" dirty="0"/>
              <a:t>Email</a:t>
            </a:r>
          </a:p>
          <a:p>
            <a:r>
              <a:rPr lang="en-IN" dirty="0"/>
              <a:t>Customer Onboarding</a:t>
            </a:r>
          </a:p>
        </p:txBody>
      </p:sp>
    </p:spTree>
    <p:extLst>
      <p:ext uri="{BB962C8B-B14F-4D97-AF65-F5344CB8AC3E}">
        <p14:creationId xmlns:p14="http://schemas.microsoft.com/office/powerpoint/2010/main" val="168759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51EBE7-64A3-7E40-8C33-3C01E8EBABD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64837"/>
            <a:ext cx="10524344" cy="4912126"/>
          </a:xfrm>
        </p:spPr>
        <p:txBody>
          <a:bodyPr>
            <a:normAutofit/>
          </a:bodyPr>
          <a:lstStyle/>
          <a:p>
            <a:endParaRPr lang="en-IN" altLang="ja-JP" sz="2000" dirty="0"/>
          </a:p>
          <a:p>
            <a:r>
              <a:rPr lang="en-IN" altLang="ja-JP" sz="2000" dirty="0"/>
              <a:t>Education and Awareness</a:t>
            </a:r>
          </a:p>
          <a:p>
            <a:r>
              <a:rPr lang="en-IN" altLang="ja-JP" sz="2000" dirty="0"/>
              <a:t>Ethics By Design</a:t>
            </a:r>
          </a:p>
          <a:p>
            <a:r>
              <a:rPr lang="en-IN" altLang="ja-JP" sz="2000" dirty="0"/>
              <a:t>Diverse and Inclusive Teams</a:t>
            </a:r>
          </a:p>
          <a:p>
            <a:r>
              <a:rPr lang="en-IN" altLang="ja-JP" sz="2000" dirty="0"/>
              <a:t>Risk Assessment</a:t>
            </a:r>
          </a:p>
          <a:p>
            <a:r>
              <a:rPr lang="en-IN" altLang="ja-JP" sz="2000" dirty="0"/>
              <a:t>Transparency and Accountability</a:t>
            </a:r>
          </a:p>
          <a:p>
            <a:r>
              <a:rPr lang="en-IN" altLang="ja-JP" sz="2000" dirty="0"/>
              <a:t>Data Governance</a:t>
            </a:r>
          </a:p>
          <a:p>
            <a:r>
              <a:rPr lang="en-IN" altLang="ja-JP" sz="2000" dirty="0"/>
              <a:t>Collaboration with Stakeholders</a:t>
            </a:r>
          </a:p>
          <a:p>
            <a:r>
              <a:rPr lang="en-IN" altLang="ja-JP" sz="2000" dirty="0"/>
              <a:t>Continuous Monitoring and Iteration</a:t>
            </a:r>
          </a:p>
          <a:p>
            <a:endParaRPr lang="en-IN" altLang="ja-JP" sz="2000" dirty="0"/>
          </a:p>
          <a:p>
            <a:pPr marL="0" indent="0">
              <a:buNone/>
            </a:pPr>
            <a:endParaRPr lang="ja-JP" altLang="en-US" sz="20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handle?</a:t>
            </a:r>
          </a:p>
        </p:txBody>
      </p:sp>
    </p:spTree>
    <p:extLst>
      <p:ext uri="{BB962C8B-B14F-4D97-AF65-F5344CB8AC3E}">
        <p14:creationId xmlns:p14="http://schemas.microsoft.com/office/powerpoint/2010/main" val="3413159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92</TotalTime>
  <Words>154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 UI</vt:lpstr>
      <vt:lpstr>Arial</vt:lpstr>
      <vt:lpstr>Calibri</vt:lpstr>
      <vt:lpstr>Calibri Light</vt:lpstr>
      <vt:lpstr>Office Theme</vt:lpstr>
      <vt:lpstr>What do u think?</vt:lpstr>
      <vt:lpstr>How to become an AI management pro</vt:lpstr>
      <vt:lpstr>Challenges</vt:lpstr>
      <vt:lpstr>key responsibilities in AI</vt:lpstr>
      <vt:lpstr>AI’s impact on the Leader’s life cycle</vt:lpstr>
      <vt:lpstr>PowerPoint Presentation</vt:lpstr>
      <vt:lpstr>Making AI work</vt:lpstr>
      <vt:lpstr>Automating repetitive task in Product Management</vt:lpstr>
      <vt:lpstr>How to handle?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DataScience Monster</dc:creator>
  <cp:lastModifiedBy>DataScience Monster</cp:lastModifiedBy>
  <cp:revision>2</cp:revision>
  <dcterms:created xsi:type="dcterms:W3CDTF">2025-02-13T14:14:21Z</dcterms:created>
  <dcterms:modified xsi:type="dcterms:W3CDTF">2025-02-14T03:21:06Z</dcterms:modified>
</cp:coreProperties>
</file>