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2" roundtripDataSignature="AMtx7mhdkUE4shl4MZQFrVLNgdfG/1JF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slide" Target="slides/slide42.xml"/><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d5b68be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6d5b68be6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cae0560f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cae0560f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5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5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5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5.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26d5b68be6e_0_0"/>
          <p:cNvSpPr txBox="1"/>
          <p:nvPr>
            <p:ph type="ctrTitle"/>
          </p:nvPr>
        </p:nvSpPr>
        <p:spPr>
          <a:xfrm>
            <a:off x="311700" y="1446600"/>
            <a:ext cx="8520600" cy="1350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93975"/>
              <a:buNone/>
            </a:pPr>
            <a:r>
              <a:rPr lang="en" sz="5533">
                <a:latin typeface="Comic Sans MS"/>
                <a:ea typeface="Comic Sans MS"/>
                <a:cs typeface="Comic Sans MS"/>
                <a:sym typeface="Comic Sans MS"/>
              </a:rPr>
              <a:t>Statistics and Probability- 1</a:t>
            </a:r>
            <a:endParaRPr sz="5533">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0"/>
          <p:cNvSpPr txBox="1"/>
          <p:nvPr>
            <p:ph idx="1" type="body"/>
          </p:nvPr>
        </p:nvSpPr>
        <p:spPr>
          <a:xfrm>
            <a:off x="311700" y="587125"/>
            <a:ext cx="8520600" cy="45564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a:solidFill>
                  <a:schemeClr val="dk1"/>
                </a:solidFill>
                <a:latin typeface="Comic Sans MS"/>
                <a:ea typeface="Comic Sans MS"/>
                <a:cs typeface="Comic Sans MS"/>
                <a:sym typeface="Comic Sans MS"/>
              </a:rPr>
              <a:t>Population:</a:t>
            </a:r>
            <a:r>
              <a:rPr lang="en">
                <a:solidFill>
                  <a:schemeClr val="dk1"/>
                </a:solidFill>
                <a:latin typeface="Comic Sans MS"/>
                <a:ea typeface="Comic Sans MS"/>
                <a:cs typeface="Comic Sans MS"/>
                <a:sym typeface="Comic Sans MS"/>
              </a:rPr>
              <a:t> It's a group of people, things, or events that we want to study. For instance, in an election, the population would be all the voters eligible to vote.</a:t>
            </a:r>
            <a:endParaRPr>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b="1" lang="en">
                <a:solidFill>
                  <a:schemeClr val="dk1"/>
                </a:solidFill>
                <a:latin typeface="Comic Sans MS"/>
                <a:ea typeface="Comic Sans MS"/>
                <a:cs typeface="Comic Sans MS"/>
                <a:sym typeface="Comic Sans MS"/>
              </a:rPr>
              <a:t>Sample:</a:t>
            </a:r>
            <a:r>
              <a:rPr lang="en">
                <a:solidFill>
                  <a:schemeClr val="dk1"/>
                </a:solidFill>
                <a:latin typeface="Comic Sans MS"/>
                <a:ea typeface="Comic Sans MS"/>
                <a:cs typeface="Comic Sans MS"/>
                <a:sym typeface="Comic Sans MS"/>
              </a:rPr>
              <a:t> This is a smaller group taken from the population. It's like a mini-version of the whole population. For example, if we want to know what new voters think, we might take a sample of them for a survey.</a:t>
            </a:r>
            <a:endParaRPr>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Choosing a good sample means picking a group that gives us a good idea of what the whole population is like.</a:t>
            </a:r>
            <a:endParaRPr>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t/>
            </a:r>
            <a:endParaRPr>
              <a:solidFill>
                <a:schemeClr val="dk1"/>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ph idx="1" type="body"/>
          </p:nvPr>
        </p:nvSpPr>
        <p:spPr>
          <a:xfrm>
            <a:off x="311700" y="648800"/>
            <a:ext cx="8520600" cy="4440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1200"/>
              </a:spcBef>
              <a:spcAft>
                <a:spcPts val="0"/>
              </a:spcAft>
              <a:buClr>
                <a:schemeClr val="dk1"/>
              </a:buClr>
              <a:buSzPts val="1100"/>
              <a:buFont typeface="Arial"/>
              <a:buNone/>
            </a:pPr>
            <a:r>
              <a:rPr lang="en" sz="1700">
                <a:solidFill>
                  <a:schemeClr val="dk1"/>
                </a:solidFill>
                <a:latin typeface="Comic Sans MS"/>
                <a:ea typeface="Comic Sans MS"/>
                <a:cs typeface="Comic Sans MS"/>
                <a:sym typeface="Comic Sans MS"/>
              </a:rPr>
              <a:t>Sampling is when we pick some observations from a big group to learn about the whole group. Imagine you're asked to study how teenagers in the US eat. With over 42 million teens, you can't ask every single one, right? That's where sampling comes in. You pick a smaller group to study and learn about the entire population.</a:t>
            </a:r>
            <a:endParaRPr sz="17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t/>
            </a:r>
            <a:endParaRPr sz="17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lang="en" sz="1700">
                <a:solidFill>
                  <a:schemeClr val="dk1"/>
                </a:solidFill>
                <a:latin typeface="Comic Sans MS"/>
                <a:ea typeface="Comic Sans MS"/>
                <a:cs typeface="Comic Sans MS"/>
                <a:sym typeface="Comic Sans MS"/>
              </a:rPr>
              <a:t>There are two main types of sampling:</a:t>
            </a:r>
            <a:endParaRPr sz="17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t/>
            </a:r>
            <a:endParaRPr sz="17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700">
                <a:solidFill>
                  <a:schemeClr val="dk1"/>
                </a:solidFill>
                <a:latin typeface="Comic Sans MS"/>
                <a:ea typeface="Comic Sans MS"/>
                <a:cs typeface="Comic Sans MS"/>
                <a:sym typeface="Comic Sans MS"/>
              </a:rPr>
              <a:t>1. Probability Sampling: </a:t>
            </a:r>
            <a:r>
              <a:rPr lang="en" sz="1700">
                <a:solidFill>
                  <a:schemeClr val="dk1"/>
                </a:solidFill>
                <a:latin typeface="Comic Sans MS"/>
                <a:ea typeface="Comic Sans MS"/>
                <a:cs typeface="Comic Sans MS"/>
                <a:sym typeface="Comic Sans MS"/>
              </a:rPr>
              <a:t>This is when each person or thing in the population has an equal chance of being picked for the sample.</a:t>
            </a:r>
            <a:endParaRPr sz="17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t/>
            </a:r>
            <a:endParaRPr sz="17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700">
                <a:solidFill>
                  <a:schemeClr val="dk1"/>
                </a:solidFill>
                <a:latin typeface="Comic Sans MS"/>
                <a:ea typeface="Comic Sans MS"/>
                <a:cs typeface="Comic Sans MS"/>
                <a:sym typeface="Comic Sans MS"/>
              </a:rPr>
              <a:t>2. Non-Probability Sampling:</a:t>
            </a:r>
            <a:r>
              <a:rPr lang="en" sz="1700">
                <a:solidFill>
                  <a:schemeClr val="dk1"/>
                </a:solidFill>
                <a:latin typeface="Comic Sans MS"/>
                <a:ea typeface="Comic Sans MS"/>
                <a:cs typeface="Comic Sans MS"/>
                <a:sym typeface="Comic Sans MS"/>
              </a:rPr>
              <a:t> Here, not everyone has an equal chance of being selected.</a:t>
            </a:r>
            <a:endParaRPr sz="17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1000"/>
              </a:spcAft>
              <a:buClr>
                <a:schemeClr val="dk1"/>
              </a:buClr>
              <a:buSzPts val="1100"/>
              <a:buFont typeface="Arial"/>
              <a:buNone/>
            </a:pPr>
            <a:r>
              <a:t/>
            </a:r>
            <a:endParaRPr sz="1700">
              <a:solidFill>
                <a:schemeClr val="dk1"/>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2"/>
          <p:cNvPicPr preferRelativeResize="0"/>
          <p:nvPr/>
        </p:nvPicPr>
        <p:blipFill rotWithShape="1">
          <a:blip r:embed="rId3">
            <a:alphaModFix/>
          </a:blip>
          <a:srcRect b="0" l="0" r="0" t="0"/>
          <a:stretch/>
        </p:blipFill>
        <p:spPr>
          <a:xfrm>
            <a:off x="921988" y="1245675"/>
            <a:ext cx="7300024" cy="348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ph idx="1" type="body"/>
          </p:nvPr>
        </p:nvSpPr>
        <p:spPr>
          <a:xfrm>
            <a:off x="311700" y="710475"/>
            <a:ext cx="8520600" cy="4433100"/>
          </a:xfrm>
          <a:prstGeom prst="rect">
            <a:avLst/>
          </a:prstGeom>
          <a:noFill/>
          <a:ln>
            <a:noFill/>
          </a:ln>
        </p:spPr>
        <p:txBody>
          <a:bodyPr anchorCtr="0" anchor="t" bIns="91425" lIns="91425" spcFirstLastPara="1" rIns="91425" wrap="square" tIns="91425">
            <a:normAutofit/>
          </a:bodyPr>
          <a:lstStyle/>
          <a:p>
            <a:pPr indent="0" lvl="0" marL="0" rtl="0" algn="l">
              <a:spcBef>
                <a:spcPts val="1000"/>
              </a:spcBef>
              <a:spcAft>
                <a:spcPts val="0"/>
              </a:spcAft>
              <a:buSzPts val="1100"/>
              <a:buNone/>
            </a:pPr>
            <a:r>
              <a:rPr lang="en" sz="1500">
                <a:solidFill>
                  <a:schemeClr val="dk1"/>
                </a:solidFill>
                <a:latin typeface="Comic Sans MS"/>
                <a:ea typeface="Comic Sans MS"/>
                <a:cs typeface="Comic Sans MS"/>
                <a:sym typeface="Comic Sans MS"/>
              </a:rPr>
              <a:t>We'll stick to probability sampling techniques for now, as non-probability sampling isn't part of this discussion.</a:t>
            </a:r>
            <a:endParaRPr sz="1500">
              <a:solidFill>
                <a:schemeClr val="dk1"/>
              </a:solidFill>
              <a:latin typeface="Comic Sans MS"/>
              <a:ea typeface="Comic Sans MS"/>
              <a:cs typeface="Comic Sans MS"/>
              <a:sym typeface="Comic Sans MS"/>
            </a:endParaRPr>
          </a:p>
          <a:p>
            <a:pPr indent="0" lvl="0" marL="0" rtl="0" algn="l">
              <a:spcBef>
                <a:spcPts val="1200"/>
              </a:spcBef>
              <a:spcAft>
                <a:spcPts val="0"/>
              </a:spcAft>
              <a:buSzPts val="1100"/>
              <a:buNone/>
            </a:pPr>
            <a:r>
              <a:rPr b="1" lang="en" sz="1500">
                <a:solidFill>
                  <a:schemeClr val="dk1"/>
                </a:solidFill>
                <a:latin typeface="Comic Sans MS"/>
                <a:ea typeface="Comic Sans MS"/>
                <a:cs typeface="Comic Sans MS"/>
                <a:sym typeface="Comic Sans MS"/>
              </a:rPr>
              <a:t>Probability Sampling</a:t>
            </a:r>
            <a:r>
              <a:rPr lang="en" sz="1500">
                <a:solidFill>
                  <a:schemeClr val="dk1"/>
                </a:solidFill>
                <a:latin typeface="Comic Sans MS"/>
                <a:ea typeface="Comic Sans MS"/>
                <a:cs typeface="Comic Sans MS"/>
                <a:sym typeface="Comic Sans MS"/>
              </a:rPr>
              <a:t> involves using probability theory to select samples from a large population. There are three main types:</a:t>
            </a:r>
            <a:endParaRPr sz="1500">
              <a:solidFill>
                <a:schemeClr val="dk1"/>
              </a:solidFill>
              <a:latin typeface="Comic Sans MS"/>
              <a:ea typeface="Comic Sans MS"/>
              <a:cs typeface="Comic Sans MS"/>
              <a:sym typeface="Comic Sans MS"/>
            </a:endParaRPr>
          </a:p>
          <a:p>
            <a:pPr indent="0" lvl="0" marL="0" rtl="0" algn="l">
              <a:spcBef>
                <a:spcPts val="1200"/>
              </a:spcBef>
              <a:spcAft>
                <a:spcPts val="0"/>
              </a:spcAft>
              <a:buSzPts val="1100"/>
              <a:buNone/>
            </a:pPr>
            <a:r>
              <a:rPr b="1" lang="en" sz="1500">
                <a:solidFill>
                  <a:schemeClr val="dk1"/>
                </a:solidFill>
                <a:latin typeface="Comic Sans MS"/>
                <a:ea typeface="Comic Sans MS"/>
                <a:cs typeface="Comic Sans MS"/>
                <a:sym typeface="Comic Sans MS"/>
              </a:rPr>
              <a:t>1. Random Sampling:</a:t>
            </a:r>
            <a:r>
              <a:rPr lang="en" sz="1500">
                <a:solidFill>
                  <a:schemeClr val="dk1"/>
                </a:solidFill>
                <a:latin typeface="Comic Sans MS"/>
                <a:ea typeface="Comic Sans MS"/>
                <a:cs typeface="Comic Sans MS"/>
                <a:sym typeface="Comic Sans MS"/>
              </a:rPr>
              <a:t> Here, every member of the population has an equal chance of being chosen for the sample.</a:t>
            </a:r>
            <a:endParaRPr sz="15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t/>
            </a:r>
            <a:endParaRPr sz="1100">
              <a:solidFill>
                <a:schemeClr val="dk1"/>
              </a:solidFill>
              <a:latin typeface="Times New Roman"/>
              <a:ea typeface="Times New Roman"/>
              <a:cs typeface="Times New Roman"/>
              <a:sym typeface="Times New Roman"/>
            </a:endParaRPr>
          </a:p>
        </p:txBody>
      </p:sp>
      <p:pic>
        <p:nvPicPr>
          <p:cNvPr id="126" name="Google Shape;126;p13"/>
          <p:cNvPicPr preferRelativeResize="0"/>
          <p:nvPr/>
        </p:nvPicPr>
        <p:blipFill rotWithShape="1">
          <a:blip r:embed="rId3">
            <a:alphaModFix/>
          </a:blip>
          <a:srcRect b="0" l="0" r="0" t="0"/>
          <a:stretch/>
        </p:blipFill>
        <p:spPr>
          <a:xfrm>
            <a:off x="2319150" y="3065113"/>
            <a:ext cx="2857500" cy="159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4"/>
          <p:cNvSpPr txBox="1"/>
          <p:nvPr>
            <p:ph type="title"/>
          </p:nvPr>
        </p:nvSpPr>
        <p:spPr>
          <a:xfrm>
            <a:off x="311700" y="445025"/>
            <a:ext cx="8520600" cy="1856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t/>
            </a:r>
            <a:endParaRPr sz="1890">
              <a:latin typeface="Comic Sans MS"/>
              <a:ea typeface="Comic Sans MS"/>
              <a:cs typeface="Comic Sans MS"/>
              <a:sym typeface="Comic Sans MS"/>
            </a:endParaRPr>
          </a:p>
          <a:p>
            <a:pPr indent="0" lvl="0" marL="0" rtl="0" algn="l">
              <a:lnSpc>
                <a:spcPct val="100000"/>
              </a:lnSpc>
              <a:spcBef>
                <a:spcPts val="1000"/>
              </a:spcBef>
              <a:spcAft>
                <a:spcPts val="0"/>
              </a:spcAft>
              <a:buSzPts val="2800"/>
              <a:buNone/>
            </a:pPr>
            <a:r>
              <a:rPr b="1" lang="en" sz="1890">
                <a:latin typeface="Comic Sans MS"/>
                <a:ea typeface="Comic Sans MS"/>
                <a:cs typeface="Comic Sans MS"/>
                <a:sym typeface="Comic Sans MS"/>
              </a:rPr>
              <a:t>2. Systematic Sampling: </a:t>
            </a:r>
            <a:r>
              <a:rPr lang="en" sz="1890">
                <a:latin typeface="Comic Sans MS"/>
                <a:ea typeface="Comic Sans MS"/>
                <a:cs typeface="Comic Sans MS"/>
                <a:sym typeface="Comic Sans MS"/>
              </a:rPr>
              <a:t>Here,</a:t>
            </a:r>
            <a:r>
              <a:rPr b="1" lang="en" sz="1890">
                <a:latin typeface="Comic Sans MS"/>
                <a:ea typeface="Comic Sans MS"/>
                <a:cs typeface="Comic Sans MS"/>
                <a:sym typeface="Comic Sans MS"/>
              </a:rPr>
              <a:t> </a:t>
            </a:r>
            <a:r>
              <a:rPr lang="en" sz="1890">
                <a:latin typeface="Comic Sans MS"/>
                <a:ea typeface="Comic Sans MS"/>
                <a:cs typeface="Comic Sans MS"/>
                <a:sym typeface="Comic Sans MS"/>
              </a:rPr>
              <a:t>we pick every nth record from the population to be part of the sample. Take a look at the figure below to see how Systematic sampling works visually.</a:t>
            </a:r>
            <a:endParaRPr sz="1890">
              <a:latin typeface="Comic Sans MS"/>
              <a:ea typeface="Comic Sans MS"/>
              <a:cs typeface="Comic Sans MS"/>
              <a:sym typeface="Comic Sans MS"/>
            </a:endParaRPr>
          </a:p>
        </p:txBody>
      </p:sp>
      <p:sp>
        <p:nvSpPr>
          <p:cNvPr id="132" name="Google Shape;132;p14"/>
          <p:cNvSpPr txBox="1"/>
          <p:nvPr>
            <p:ph idx="1" type="body"/>
          </p:nvPr>
        </p:nvSpPr>
        <p:spPr>
          <a:xfrm>
            <a:off x="311700" y="2732475"/>
            <a:ext cx="7926000" cy="2411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200"/>
              </a:spcBef>
              <a:spcAft>
                <a:spcPts val="0"/>
              </a:spcAft>
              <a:buClr>
                <a:schemeClr val="dk1"/>
              </a:buClr>
              <a:buSzPts val="1100"/>
              <a:buFont typeface="Arial"/>
              <a:buNone/>
            </a:pPr>
            <a:br>
              <a:rPr lang="en" sz="1100">
                <a:solidFill>
                  <a:schemeClr val="dk1"/>
                </a:solidFill>
                <a:latin typeface="Times New Roman"/>
                <a:ea typeface="Times New Roman"/>
                <a:cs typeface="Times New Roman"/>
                <a:sym typeface="Times New Roman"/>
              </a:rPr>
            </a:b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1200"/>
              </a:spcAft>
              <a:buSzPts val="1800"/>
              <a:buNone/>
            </a:pPr>
            <a:r>
              <a:t/>
            </a:r>
            <a:endParaRPr/>
          </a:p>
        </p:txBody>
      </p:sp>
      <p:pic>
        <p:nvPicPr>
          <p:cNvPr id="133" name="Google Shape;133;p14"/>
          <p:cNvPicPr preferRelativeResize="0"/>
          <p:nvPr/>
        </p:nvPicPr>
        <p:blipFill rotWithShape="1">
          <a:blip r:embed="rId3">
            <a:alphaModFix/>
          </a:blip>
          <a:srcRect b="0" l="0" r="0" t="0"/>
          <a:stretch/>
        </p:blipFill>
        <p:spPr>
          <a:xfrm>
            <a:off x="1891825" y="3068250"/>
            <a:ext cx="5029200" cy="1162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ccae0560fc_0_16"/>
          <p:cNvSpPr txBox="1"/>
          <p:nvPr>
            <p:ph idx="1" type="body"/>
          </p:nvPr>
        </p:nvSpPr>
        <p:spPr>
          <a:xfrm>
            <a:off x="311700" y="624125"/>
            <a:ext cx="8520600" cy="442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0D0D0D"/>
                </a:solidFill>
                <a:highlight>
                  <a:srgbClr val="FFFFFF"/>
                </a:highlight>
                <a:latin typeface="Comic Sans MS"/>
                <a:ea typeface="Comic Sans MS"/>
                <a:cs typeface="Comic Sans MS"/>
                <a:sym typeface="Comic Sans MS"/>
              </a:rPr>
              <a:t>Stratified Sampling</a:t>
            </a:r>
            <a:r>
              <a:rPr lang="en" sz="2000">
                <a:solidFill>
                  <a:srgbClr val="0D0D0D"/>
                </a:solidFill>
                <a:highlight>
                  <a:srgbClr val="FFFFFF"/>
                </a:highlight>
                <a:latin typeface="Comic Sans MS"/>
                <a:ea typeface="Comic Sans MS"/>
                <a:cs typeface="Comic Sans MS"/>
                <a:sym typeface="Comic Sans MS"/>
              </a:rPr>
              <a:t>: In Stratified Sampling, we divide the population into smaller groups called strata, based on common characteristics. Then, we use random sampling within each stratum to pick enough subjects for the sample.</a:t>
            </a:r>
            <a:endParaRPr sz="2600">
              <a:latin typeface="Comic Sans MS"/>
              <a:ea typeface="Comic Sans MS"/>
              <a:cs typeface="Comic Sans MS"/>
              <a:sym typeface="Comic Sans MS"/>
            </a:endParaRPr>
          </a:p>
        </p:txBody>
      </p:sp>
      <p:pic>
        <p:nvPicPr>
          <p:cNvPr id="139" name="Google Shape;139;g2ccae0560fc_0_16"/>
          <p:cNvPicPr preferRelativeResize="0"/>
          <p:nvPr/>
        </p:nvPicPr>
        <p:blipFill rotWithShape="1">
          <a:blip r:embed="rId3">
            <a:alphaModFix/>
          </a:blip>
          <a:srcRect b="0" l="0" r="0" t="0"/>
          <a:stretch/>
        </p:blipFill>
        <p:spPr>
          <a:xfrm>
            <a:off x="1471525" y="2571750"/>
            <a:ext cx="4787200" cy="116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idx="1" type="body"/>
          </p:nvPr>
        </p:nvSpPr>
        <p:spPr>
          <a:xfrm>
            <a:off x="311700" y="439125"/>
            <a:ext cx="8520600" cy="4704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000"/>
              </a:spcBef>
              <a:spcAft>
                <a:spcPts val="0"/>
              </a:spcAft>
              <a:buClr>
                <a:schemeClr val="dk1"/>
              </a:buClr>
              <a:buSzPts val="358"/>
              <a:buFont typeface="Arial"/>
              <a:buNone/>
            </a:pPr>
            <a:r>
              <a:t/>
            </a:r>
            <a:endParaRPr sz="1877">
              <a:solidFill>
                <a:schemeClr val="dk1"/>
              </a:solidFill>
              <a:latin typeface="Comic Sans MS"/>
              <a:ea typeface="Comic Sans MS"/>
              <a:cs typeface="Comic Sans MS"/>
              <a:sym typeface="Comic Sans MS"/>
            </a:endParaRPr>
          </a:p>
          <a:p>
            <a:pPr indent="0" lvl="0" marL="0" rtl="0" algn="l">
              <a:lnSpc>
                <a:spcPct val="95000"/>
              </a:lnSpc>
              <a:spcBef>
                <a:spcPts val="1200"/>
              </a:spcBef>
              <a:spcAft>
                <a:spcPts val="0"/>
              </a:spcAft>
              <a:buClr>
                <a:schemeClr val="dk1"/>
              </a:buClr>
              <a:buSzPts val="358"/>
              <a:buFont typeface="Arial"/>
              <a:buNone/>
            </a:pPr>
            <a:r>
              <a:rPr lang="en" sz="1877">
                <a:solidFill>
                  <a:schemeClr val="dk1"/>
                </a:solidFill>
                <a:latin typeface="Comic Sans MS"/>
                <a:ea typeface="Comic Sans MS"/>
                <a:cs typeface="Comic Sans MS"/>
                <a:sym typeface="Comic Sans MS"/>
              </a:rPr>
              <a:t>Types of Statistics</a:t>
            </a:r>
            <a:endParaRPr sz="1877">
              <a:solidFill>
                <a:schemeClr val="dk1"/>
              </a:solidFill>
              <a:latin typeface="Comic Sans MS"/>
              <a:ea typeface="Comic Sans MS"/>
              <a:cs typeface="Comic Sans MS"/>
              <a:sym typeface="Comic Sans MS"/>
            </a:endParaRPr>
          </a:p>
          <a:p>
            <a:pPr indent="0" lvl="0" marL="0" rtl="0" algn="l">
              <a:lnSpc>
                <a:spcPct val="95000"/>
              </a:lnSpc>
              <a:spcBef>
                <a:spcPts val="1200"/>
              </a:spcBef>
              <a:spcAft>
                <a:spcPts val="0"/>
              </a:spcAft>
              <a:buClr>
                <a:schemeClr val="dk1"/>
              </a:buClr>
              <a:buSzPts val="358"/>
              <a:buFont typeface="Arial"/>
              <a:buNone/>
            </a:pPr>
            <a:r>
              <a:rPr lang="en" sz="1877">
                <a:solidFill>
                  <a:schemeClr val="dk1"/>
                </a:solidFill>
                <a:latin typeface="Comic Sans MS"/>
                <a:ea typeface="Comic Sans MS"/>
                <a:cs typeface="Comic Sans MS"/>
                <a:sym typeface="Comic Sans MS"/>
              </a:rPr>
              <a:t>Statistics can be broadly classified into two types:</a:t>
            </a:r>
            <a:endParaRPr sz="1877">
              <a:solidFill>
                <a:schemeClr val="dk1"/>
              </a:solidFill>
              <a:latin typeface="Comic Sans MS"/>
              <a:ea typeface="Comic Sans MS"/>
              <a:cs typeface="Comic Sans MS"/>
              <a:sym typeface="Comic Sans MS"/>
            </a:endParaRPr>
          </a:p>
          <a:p>
            <a:pPr indent="0" lvl="0" marL="0" rtl="0" algn="l">
              <a:lnSpc>
                <a:spcPct val="95000"/>
              </a:lnSpc>
              <a:spcBef>
                <a:spcPts val="1200"/>
              </a:spcBef>
              <a:spcAft>
                <a:spcPts val="0"/>
              </a:spcAft>
              <a:buClr>
                <a:schemeClr val="dk1"/>
              </a:buClr>
              <a:buSzPts val="358"/>
              <a:buFont typeface="Arial"/>
              <a:buNone/>
            </a:pPr>
            <a:r>
              <a:rPr lang="en" sz="1877">
                <a:solidFill>
                  <a:schemeClr val="dk1"/>
                </a:solidFill>
                <a:latin typeface="Comic Sans MS"/>
                <a:ea typeface="Comic Sans MS"/>
                <a:cs typeface="Comic Sans MS"/>
                <a:sym typeface="Comic Sans MS"/>
              </a:rPr>
              <a:t>1. Descriptive Statistics</a:t>
            </a:r>
            <a:endParaRPr sz="1877">
              <a:solidFill>
                <a:schemeClr val="dk1"/>
              </a:solidFill>
              <a:latin typeface="Comic Sans MS"/>
              <a:ea typeface="Comic Sans MS"/>
              <a:cs typeface="Comic Sans MS"/>
              <a:sym typeface="Comic Sans MS"/>
            </a:endParaRPr>
          </a:p>
          <a:p>
            <a:pPr indent="0" lvl="0" marL="0" rtl="0" algn="l">
              <a:lnSpc>
                <a:spcPct val="95000"/>
              </a:lnSpc>
              <a:spcBef>
                <a:spcPts val="1200"/>
              </a:spcBef>
              <a:spcAft>
                <a:spcPts val="0"/>
              </a:spcAft>
              <a:buClr>
                <a:schemeClr val="dk1"/>
              </a:buClr>
              <a:buSzPts val="358"/>
              <a:buFont typeface="Arial"/>
              <a:buNone/>
            </a:pPr>
            <a:r>
              <a:rPr lang="en" sz="1877">
                <a:solidFill>
                  <a:schemeClr val="dk1"/>
                </a:solidFill>
                <a:latin typeface="Comic Sans MS"/>
                <a:ea typeface="Comic Sans MS"/>
                <a:cs typeface="Comic Sans MS"/>
                <a:sym typeface="Comic Sans MS"/>
              </a:rPr>
              <a:t>2. Inferential Statistics</a:t>
            </a:r>
            <a:endParaRPr sz="1877">
              <a:solidFill>
                <a:schemeClr val="dk1"/>
              </a:solidFill>
              <a:latin typeface="Comic Sans MS"/>
              <a:ea typeface="Comic Sans MS"/>
              <a:cs typeface="Comic Sans MS"/>
              <a:sym typeface="Comic Sans MS"/>
            </a:endParaRPr>
          </a:p>
          <a:p>
            <a:pPr indent="0" lvl="0" marL="0" rtl="0" algn="l">
              <a:lnSpc>
                <a:spcPct val="95000"/>
              </a:lnSpc>
              <a:spcBef>
                <a:spcPts val="1200"/>
              </a:spcBef>
              <a:spcAft>
                <a:spcPts val="0"/>
              </a:spcAft>
              <a:buClr>
                <a:schemeClr val="dk1"/>
              </a:buClr>
              <a:buSzPts val="358"/>
              <a:buFont typeface="Arial"/>
              <a:buNone/>
            </a:pPr>
            <a:r>
              <a:t/>
            </a:r>
            <a:endParaRPr b="1" sz="1877">
              <a:solidFill>
                <a:schemeClr val="dk1"/>
              </a:solidFill>
              <a:latin typeface="Comic Sans MS"/>
              <a:ea typeface="Comic Sans MS"/>
              <a:cs typeface="Comic Sans MS"/>
              <a:sym typeface="Comic Sans MS"/>
            </a:endParaRPr>
          </a:p>
          <a:p>
            <a:pPr indent="0" lvl="0" marL="0" rtl="0" algn="l">
              <a:lnSpc>
                <a:spcPct val="95000"/>
              </a:lnSpc>
              <a:spcBef>
                <a:spcPts val="1200"/>
              </a:spcBef>
              <a:spcAft>
                <a:spcPts val="0"/>
              </a:spcAft>
              <a:buClr>
                <a:schemeClr val="dk1"/>
              </a:buClr>
              <a:buSzPts val="358"/>
              <a:buFont typeface="Arial"/>
              <a:buNone/>
            </a:pPr>
            <a:r>
              <a:rPr b="1" lang="en" sz="1877">
                <a:solidFill>
                  <a:schemeClr val="dk1"/>
                </a:solidFill>
                <a:latin typeface="Comic Sans MS"/>
                <a:ea typeface="Comic Sans MS"/>
                <a:cs typeface="Comic Sans MS"/>
                <a:sym typeface="Comic Sans MS"/>
              </a:rPr>
              <a:t>Descriptive Statistics</a:t>
            </a:r>
            <a:endParaRPr b="1" sz="1877">
              <a:solidFill>
                <a:schemeClr val="dk1"/>
              </a:solidFill>
              <a:latin typeface="Comic Sans MS"/>
              <a:ea typeface="Comic Sans MS"/>
              <a:cs typeface="Comic Sans MS"/>
              <a:sym typeface="Comic Sans MS"/>
            </a:endParaRPr>
          </a:p>
          <a:p>
            <a:pPr indent="0" lvl="0" marL="0" rtl="0" algn="l">
              <a:lnSpc>
                <a:spcPct val="95000"/>
              </a:lnSpc>
              <a:spcBef>
                <a:spcPts val="1200"/>
              </a:spcBef>
              <a:spcAft>
                <a:spcPts val="0"/>
              </a:spcAft>
              <a:buClr>
                <a:schemeClr val="dk1"/>
              </a:buClr>
              <a:buSzPts val="358"/>
              <a:buFont typeface="Arial"/>
              <a:buNone/>
            </a:pPr>
            <a:r>
              <a:rPr lang="en" sz="1877">
                <a:solidFill>
                  <a:schemeClr val="dk1"/>
                </a:solidFill>
                <a:latin typeface="Comic Sans MS"/>
                <a:ea typeface="Comic Sans MS"/>
                <a:cs typeface="Comic Sans MS"/>
                <a:sym typeface="Comic Sans MS"/>
              </a:rPr>
              <a:t>Descriptive statistics involves summarizing and explaining the features of a dataset. It provides concise summaries and measures of the data, focusing on its main characteristics. Descriptive statistics often include graphical representations to help understand the data better.</a:t>
            </a:r>
            <a:endParaRPr sz="1877">
              <a:solidFill>
                <a:schemeClr val="dk1"/>
              </a:solidFill>
              <a:latin typeface="Comic Sans MS"/>
              <a:ea typeface="Comic Sans MS"/>
              <a:cs typeface="Comic Sans MS"/>
              <a:sym typeface="Comic Sans MS"/>
            </a:endParaRPr>
          </a:p>
          <a:p>
            <a:pPr indent="0" lvl="0" marL="0" rtl="0" algn="l">
              <a:lnSpc>
                <a:spcPct val="95000"/>
              </a:lnSpc>
              <a:spcBef>
                <a:spcPts val="1200"/>
              </a:spcBef>
              <a:spcAft>
                <a:spcPts val="1200"/>
              </a:spcAft>
              <a:buSzPts val="2340"/>
              <a:buNone/>
            </a:pPr>
            <a:r>
              <a:t/>
            </a:r>
            <a:endParaRPr sz="1877">
              <a:solidFill>
                <a:schemeClr val="dk1"/>
              </a:solidFill>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idx="1" type="body"/>
          </p:nvPr>
        </p:nvSpPr>
        <p:spPr>
          <a:xfrm>
            <a:off x="311700" y="636475"/>
            <a:ext cx="8666400" cy="439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000"/>
              </a:spcBef>
              <a:spcAft>
                <a:spcPts val="1200"/>
              </a:spcAft>
              <a:buSzPts val="1800"/>
              <a:buNone/>
            </a:pPr>
            <a:r>
              <a:rPr lang="en" sz="2000">
                <a:latin typeface="Comic Sans MS"/>
                <a:ea typeface="Comic Sans MS"/>
                <a:cs typeface="Comic Sans MS"/>
                <a:sym typeface="Comic Sans MS"/>
              </a:rPr>
              <a:t>Let's say you're planning to gift t-shirts to all your classmates. In descriptive statistics, you would first note down the shirt sizes of all students in the class. Then, you'd calculate the maximum, minimum, and average shirt size to understand the overall size trend in the class.</a:t>
            </a:r>
            <a:endParaRPr sz="2000">
              <a:latin typeface="Comic Sans MS"/>
              <a:ea typeface="Comic Sans MS"/>
              <a:cs typeface="Comic Sans MS"/>
              <a:sym typeface="Comic Sans MS"/>
            </a:endParaRPr>
          </a:p>
        </p:txBody>
      </p:sp>
      <p:pic>
        <p:nvPicPr>
          <p:cNvPr id="150" name="Google Shape;150;p16"/>
          <p:cNvPicPr preferRelativeResize="0"/>
          <p:nvPr/>
        </p:nvPicPr>
        <p:blipFill rotWithShape="1">
          <a:blip r:embed="rId3">
            <a:alphaModFix/>
          </a:blip>
          <a:srcRect b="0" l="0" r="0" t="0"/>
          <a:stretch/>
        </p:blipFill>
        <p:spPr>
          <a:xfrm>
            <a:off x="1616450" y="2657988"/>
            <a:ext cx="5029200" cy="2162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311700" y="75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990"/>
              <a:buFont typeface="Arial"/>
              <a:buNone/>
            </a:pPr>
            <a:r>
              <a:rPr b="1" lang="en" sz="2190">
                <a:latin typeface="Comic Sans MS"/>
                <a:ea typeface="Comic Sans MS"/>
                <a:cs typeface="Comic Sans MS"/>
                <a:sym typeface="Comic Sans MS"/>
              </a:rPr>
              <a:t>Inferential Statistics</a:t>
            </a:r>
            <a:endParaRPr b="1" sz="2190">
              <a:latin typeface="Comic Sans MS"/>
              <a:ea typeface="Comic Sans MS"/>
              <a:cs typeface="Comic Sans MS"/>
              <a:sym typeface="Comic Sans MS"/>
            </a:endParaRPr>
          </a:p>
          <a:p>
            <a:pPr indent="0" lvl="0" marL="0" rtl="0" algn="l">
              <a:lnSpc>
                <a:spcPct val="100000"/>
              </a:lnSpc>
              <a:spcBef>
                <a:spcPts val="1000"/>
              </a:spcBef>
              <a:spcAft>
                <a:spcPts val="0"/>
              </a:spcAft>
              <a:buSzPts val="990"/>
              <a:buNone/>
            </a:pPr>
            <a:r>
              <a:t/>
            </a:r>
            <a:endParaRPr sz="3020"/>
          </a:p>
        </p:txBody>
      </p:sp>
      <p:sp>
        <p:nvSpPr>
          <p:cNvPr id="156" name="Google Shape;156;p17"/>
          <p:cNvSpPr txBox="1"/>
          <p:nvPr>
            <p:ph idx="1" type="body"/>
          </p:nvPr>
        </p:nvSpPr>
        <p:spPr>
          <a:xfrm>
            <a:off x="311700" y="647700"/>
            <a:ext cx="8520600" cy="4496100"/>
          </a:xfrm>
          <a:prstGeom prst="rect">
            <a:avLst/>
          </a:prstGeom>
          <a:noFill/>
          <a:ln>
            <a:noFill/>
          </a:ln>
        </p:spPr>
        <p:txBody>
          <a:bodyPr anchorCtr="0" anchor="t" bIns="91425" lIns="91425" spcFirstLastPara="1" rIns="91425" wrap="square" tIns="91425">
            <a:normAutofit/>
          </a:bodyPr>
          <a:lstStyle/>
          <a:p>
            <a:pPr indent="0" lvl="0" marL="0" rtl="0" algn="l">
              <a:spcBef>
                <a:spcPts val="1000"/>
              </a:spcBef>
              <a:spcAft>
                <a:spcPts val="0"/>
              </a:spcAft>
              <a:buClr>
                <a:schemeClr val="dk1"/>
              </a:buClr>
              <a:buSzPts val="1100"/>
              <a:buFont typeface="Arial"/>
              <a:buNone/>
            </a:pPr>
            <a:r>
              <a:rPr b="1" lang="en" sz="1700">
                <a:latin typeface="Comic Sans MS"/>
                <a:ea typeface="Comic Sans MS"/>
                <a:cs typeface="Comic Sans MS"/>
                <a:sym typeface="Comic Sans MS"/>
              </a:rPr>
              <a:t>Inferential statistics</a:t>
            </a:r>
            <a:r>
              <a:rPr lang="en" sz="1700">
                <a:latin typeface="Comic Sans MS"/>
                <a:ea typeface="Comic Sans MS"/>
                <a:cs typeface="Comic Sans MS"/>
                <a:sym typeface="Comic Sans MS"/>
              </a:rPr>
              <a:t> involves making predictions and inferences about a whole population based on a smaller sample from that population. It uses probability to draw conclusions and generalize findings from the sample to the entire population.</a:t>
            </a:r>
            <a:endParaRPr sz="1700">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 sz="1700">
                <a:latin typeface="Comic Sans MS"/>
                <a:ea typeface="Comic Sans MS"/>
                <a:cs typeface="Comic Sans MS"/>
                <a:sym typeface="Comic Sans MS"/>
              </a:rPr>
              <a:t>For instance, if you're trying to find the average shirt size of students in a class using Inferential Statistics, you would first take a sample of students, which represents the entire class. This sample would already be grouped into categories like large, medium, and small. Then, using statistical models, you would extend these findings to the whole class to estimate the average shirt size.</a:t>
            </a:r>
            <a:endParaRPr sz="1700">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t/>
            </a:r>
            <a:endParaRPr sz="1700">
              <a:latin typeface="Comic Sans MS"/>
              <a:ea typeface="Comic Sans MS"/>
              <a:cs typeface="Comic Sans MS"/>
              <a:sym typeface="Comic Sans MS"/>
            </a:endParaRPr>
          </a:p>
        </p:txBody>
      </p:sp>
      <p:pic>
        <p:nvPicPr>
          <p:cNvPr id="157" name="Google Shape;157;p17"/>
          <p:cNvPicPr preferRelativeResize="0"/>
          <p:nvPr/>
        </p:nvPicPr>
        <p:blipFill rotWithShape="1">
          <a:blip r:embed="rId3">
            <a:alphaModFix/>
          </a:blip>
          <a:srcRect b="0" l="0" r="0" t="0"/>
          <a:stretch/>
        </p:blipFill>
        <p:spPr>
          <a:xfrm>
            <a:off x="1965275" y="3572075"/>
            <a:ext cx="5029200" cy="1515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idx="1" type="body"/>
          </p:nvPr>
        </p:nvSpPr>
        <p:spPr>
          <a:xfrm>
            <a:off x="311700" y="636475"/>
            <a:ext cx="8520600" cy="4452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Descriptive Statistics can be divided into two main categories:</a:t>
            </a:r>
            <a:endParaRPr>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1. Measures of Central Tendency</a:t>
            </a:r>
            <a:endParaRPr>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2. Measures of Variability (Spread)</a:t>
            </a:r>
            <a:endParaRPr>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0" lvl="0" marL="0" rtl="0" algn="l">
              <a:spcBef>
                <a:spcPts val="1200"/>
              </a:spcBef>
              <a:spcAft>
                <a:spcPts val="0"/>
              </a:spcAft>
              <a:buSzPts val="1100"/>
              <a:buNone/>
            </a:pPr>
            <a:r>
              <a:rPr lang="en">
                <a:solidFill>
                  <a:schemeClr val="dk1"/>
                </a:solidFill>
                <a:latin typeface="Comic Sans MS"/>
                <a:ea typeface="Comic Sans MS"/>
                <a:cs typeface="Comic Sans MS"/>
                <a:sym typeface="Comic Sans MS"/>
              </a:rPr>
              <a:t>Measures of Central Tendency summarize a dataset by indicating its central or typical value. </a:t>
            </a:r>
            <a:endParaRPr>
              <a:solidFill>
                <a:schemeClr val="dk1"/>
              </a:solidFill>
              <a:latin typeface="Comic Sans MS"/>
              <a:ea typeface="Comic Sans MS"/>
              <a:cs typeface="Comic Sans MS"/>
              <a:sym typeface="Comic Sans MS"/>
            </a:endParaRPr>
          </a:p>
          <a:p>
            <a:pPr indent="0" lvl="0" marL="0" rtl="0" algn="l">
              <a:spcBef>
                <a:spcPts val="1200"/>
              </a:spcBef>
              <a:spcAft>
                <a:spcPts val="0"/>
              </a:spcAft>
              <a:buSzPts val="1100"/>
              <a:buNone/>
            </a:pPr>
            <a:r>
              <a:t/>
            </a:r>
            <a:endParaRPr>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There are three primary measures of central tendency:</a:t>
            </a:r>
            <a:endParaRPr>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t/>
            </a:r>
            <a:endParaRPr>
              <a:solidFill>
                <a:schemeClr val="dk1"/>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920">
                <a:latin typeface="Comic Sans MS"/>
                <a:ea typeface="Comic Sans MS"/>
                <a:cs typeface="Comic Sans MS"/>
                <a:sym typeface="Comic Sans MS"/>
              </a:rPr>
              <a:t>Introduction</a:t>
            </a:r>
            <a:endParaRPr b="1" sz="2920">
              <a:latin typeface="Comic Sans MS"/>
              <a:ea typeface="Comic Sans MS"/>
              <a:cs typeface="Comic Sans MS"/>
              <a:sym typeface="Comic Sans MS"/>
            </a:endParaRPr>
          </a:p>
        </p:txBody>
      </p:sp>
      <p:sp>
        <p:nvSpPr>
          <p:cNvPr id="60" name="Google Shape;60;p2"/>
          <p:cNvSpPr txBox="1"/>
          <p:nvPr>
            <p:ph idx="1" type="body"/>
          </p:nvPr>
        </p:nvSpPr>
        <p:spPr>
          <a:xfrm>
            <a:off x="257650" y="1117525"/>
            <a:ext cx="8641500" cy="4576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en" sz="1600">
                <a:solidFill>
                  <a:schemeClr val="dk1"/>
                </a:solidFill>
                <a:latin typeface="Comic Sans MS"/>
                <a:ea typeface="Comic Sans MS"/>
                <a:cs typeface="Comic Sans MS"/>
                <a:sym typeface="Comic Sans MS"/>
              </a:rPr>
              <a:t>Statistics and Probability are the building blocks of the most revolutionary technologies in today’s world. From Artificial Intelligence to Machine Learning and Computer Vision, Statistics and Probability form the basic foundation to all such technologies. </a:t>
            </a:r>
            <a:endParaRPr sz="16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rPr b="1" lang="en" sz="1600">
                <a:solidFill>
                  <a:schemeClr val="dk1"/>
                </a:solidFill>
                <a:latin typeface="Comic Sans MS"/>
                <a:ea typeface="Comic Sans MS"/>
                <a:cs typeface="Comic Sans MS"/>
                <a:sym typeface="Comic Sans MS"/>
              </a:rPr>
              <a:t>Statistics is a branch of mathematics that deals with collecting, analyzing, interpreting, and visualizing empirical data. </a:t>
            </a:r>
            <a:endParaRPr sz="16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latin typeface="Comic Sans MS"/>
                <a:ea typeface="Comic Sans MS"/>
                <a:cs typeface="Comic Sans MS"/>
                <a:sym typeface="Comic Sans MS"/>
              </a:rPr>
              <a:t>Descriptive statistics and inferential statistics are the two major areas of statistics. </a:t>
            </a:r>
            <a:endParaRPr sz="16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rPr b="1" lang="en" sz="1600">
                <a:solidFill>
                  <a:schemeClr val="dk1"/>
                </a:solidFill>
                <a:latin typeface="Comic Sans MS"/>
                <a:ea typeface="Comic Sans MS"/>
                <a:cs typeface="Comic Sans MS"/>
                <a:sym typeface="Comic Sans MS"/>
              </a:rPr>
              <a:t>Descriptive statistics</a:t>
            </a:r>
            <a:r>
              <a:rPr lang="en" sz="1600">
                <a:solidFill>
                  <a:schemeClr val="dk1"/>
                </a:solidFill>
                <a:latin typeface="Comic Sans MS"/>
                <a:ea typeface="Comic Sans MS"/>
                <a:cs typeface="Comic Sans MS"/>
                <a:sym typeface="Comic Sans MS"/>
              </a:rPr>
              <a:t> are for describing the properties of sample and population data (what has happened). </a:t>
            </a:r>
            <a:endParaRPr sz="16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rPr b="1" lang="en" sz="1600">
                <a:solidFill>
                  <a:schemeClr val="dk1"/>
                </a:solidFill>
                <a:latin typeface="Comic Sans MS"/>
                <a:ea typeface="Comic Sans MS"/>
                <a:cs typeface="Comic Sans MS"/>
                <a:sym typeface="Comic Sans MS"/>
              </a:rPr>
              <a:t>Inferential statistics</a:t>
            </a:r>
            <a:r>
              <a:rPr lang="en" sz="1600">
                <a:solidFill>
                  <a:schemeClr val="dk1"/>
                </a:solidFill>
                <a:latin typeface="Comic Sans MS"/>
                <a:ea typeface="Comic Sans MS"/>
                <a:cs typeface="Comic Sans MS"/>
                <a:sym typeface="Comic Sans MS"/>
              </a:rPr>
              <a:t> use those properties to test hypotheses, reach conclusions, and make predictions (what can you expect).</a:t>
            </a:r>
            <a:endParaRPr sz="1600">
              <a:solidFill>
                <a:schemeClr val="dk1"/>
              </a:solidFill>
              <a:latin typeface="Comic Sans MS"/>
              <a:ea typeface="Comic Sans MS"/>
              <a:cs typeface="Comic Sans MS"/>
              <a:sym typeface="Comic Sans MS"/>
            </a:endParaRPr>
          </a:p>
          <a:p>
            <a:pPr indent="0" lvl="0" marL="0" rtl="0" algn="l">
              <a:lnSpc>
                <a:spcPct val="115000"/>
              </a:lnSpc>
              <a:spcBef>
                <a:spcPts val="1000"/>
              </a:spcBef>
              <a:spcAft>
                <a:spcPts val="1200"/>
              </a:spcAft>
              <a:buSzPts val="1800"/>
              <a:buNone/>
            </a:pPr>
            <a:r>
              <a:t/>
            </a:r>
            <a:endParaRPr sz="2300">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idx="1" type="body"/>
          </p:nvPr>
        </p:nvSpPr>
        <p:spPr>
          <a:xfrm>
            <a:off x="311700" y="624125"/>
            <a:ext cx="8520600" cy="442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2300">
              <a:latin typeface="Comic Sans MS"/>
              <a:ea typeface="Comic Sans MS"/>
              <a:cs typeface="Comic Sans MS"/>
              <a:sym typeface="Comic Sans MS"/>
            </a:endParaRPr>
          </a:p>
          <a:p>
            <a:pPr indent="0" lvl="0" marL="0" rtl="0" algn="l">
              <a:lnSpc>
                <a:spcPct val="115000"/>
              </a:lnSpc>
              <a:spcBef>
                <a:spcPts val="1200"/>
              </a:spcBef>
              <a:spcAft>
                <a:spcPts val="0"/>
              </a:spcAft>
              <a:buSzPts val="1800"/>
              <a:buNone/>
            </a:pPr>
            <a:r>
              <a:t/>
            </a:r>
            <a:endParaRPr sz="2300">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t/>
            </a:r>
            <a:endParaRPr sz="16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t/>
            </a:r>
            <a:endParaRPr sz="16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600">
                <a:solidFill>
                  <a:schemeClr val="dk1"/>
                </a:solidFill>
                <a:latin typeface="Comic Sans MS"/>
                <a:ea typeface="Comic Sans MS"/>
                <a:cs typeface="Comic Sans MS"/>
                <a:sym typeface="Comic Sans MS"/>
              </a:rPr>
              <a:t>Mean:</a:t>
            </a:r>
            <a:r>
              <a:rPr lang="en" sz="1600">
                <a:solidFill>
                  <a:schemeClr val="dk1"/>
                </a:solidFill>
                <a:latin typeface="Comic Sans MS"/>
                <a:ea typeface="Comic Sans MS"/>
                <a:cs typeface="Comic Sans MS"/>
                <a:sym typeface="Comic Sans MS"/>
              </a:rPr>
              <a:t> The average value of all the numbers in a sample is called the Mean.</a:t>
            </a:r>
            <a:endParaRPr sz="16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600">
                <a:solidFill>
                  <a:schemeClr val="dk1"/>
                </a:solidFill>
                <a:latin typeface="Comic Sans MS"/>
                <a:ea typeface="Comic Sans MS"/>
                <a:cs typeface="Comic Sans MS"/>
                <a:sym typeface="Comic Sans MS"/>
              </a:rPr>
              <a:t>Median:</a:t>
            </a:r>
            <a:r>
              <a:rPr lang="en" sz="1600">
                <a:solidFill>
                  <a:schemeClr val="dk1"/>
                </a:solidFill>
                <a:latin typeface="Comic Sans MS"/>
                <a:ea typeface="Comic Sans MS"/>
                <a:cs typeface="Comic Sans MS"/>
                <a:sym typeface="Comic Sans MS"/>
              </a:rPr>
              <a:t> The middle value of the sample set is known as the Median.</a:t>
            </a:r>
            <a:endParaRPr sz="16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600">
                <a:solidFill>
                  <a:schemeClr val="dk1"/>
                </a:solidFill>
                <a:latin typeface="Comic Sans MS"/>
                <a:ea typeface="Comic Sans MS"/>
                <a:cs typeface="Comic Sans MS"/>
                <a:sym typeface="Comic Sans MS"/>
              </a:rPr>
              <a:t>Mode:</a:t>
            </a:r>
            <a:r>
              <a:rPr lang="en" sz="1600">
                <a:solidFill>
                  <a:schemeClr val="dk1"/>
                </a:solidFill>
                <a:latin typeface="Comic Sans MS"/>
                <a:ea typeface="Comic Sans MS"/>
                <a:cs typeface="Comic Sans MS"/>
                <a:sym typeface="Comic Sans MS"/>
              </a:rPr>
              <a:t> The most frequently occurring value in the sample set is called the Mode.</a:t>
            </a:r>
            <a:endParaRPr sz="16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t/>
            </a:r>
            <a:endParaRPr sz="16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lang="en" sz="1600">
                <a:solidFill>
                  <a:schemeClr val="dk1"/>
                </a:solidFill>
                <a:latin typeface="Comic Sans MS"/>
                <a:ea typeface="Comic Sans MS"/>
                <a:cs typeface="Comic Sans MS"/>
                <a:sym typeface="Comic Sans MS"/>
              </a:rPr>
              <a:t>To grasp the concept of Measures of Central Tendency better, let's consider an example using the cars dataset below, which includes the following variables:</a:t>
            </a:r>
            <a:endParaRPr sz="16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t/>
            </a:r>
            <a:endParaRPr sz="1600">
              <a:solidFill>
                <a:schemeClr val="dk1"/>
              </a:solidFill>
              <a:latin typeface="Comic Sans MS"/>
              <a:ea typeface="Comic Sans MS"/>
              <a:cs typeface="Comic Sans MS"/>
              <a:sym typeface="Comic Sans MS"/>
            </a:endParaRPr>
          </a:p>
          <a:p>
            <a:pPr indent="0" lvl="0" marL="0" rtl="0" algn="l">
              <a:lnSpc>
                <a:spcPct val="115000"/>
              </a:lnSpc>
              <a:spcBef>
                <a:spcPts val="1000"/>
              </a:spcBef>
              <a:spcAft>
                <a:spcPts val="1200"/>
              </a:spcAft>
              <a:buSzPts val="1800"/>
              <a:buNone/>
            </a:pPr>
            <a:r>
              <a:t/>
            </a:r>
            <a:endParaRPr sz="2300">
              <a:latin typeface="Comic Sans MS"/>
              <a:ea typeface="Comic Sans MS"/>
              <a:cs typeface="Comic Sans MS"/>
              <a:sym typeface="Comic Sans MS"/>
            </a:endParaRPr>
          </a:p>
        </p:txBody>
      </p:sp>
      <p:pic>
        <p:nvPicPr>
          <p:cNvPr id="168" name="Google Shape;168;p19"/>
          <p:cNvPicPr preferRelativeResize="0"/>
          <p:nvPr/>
        </p:nvPicPr>
        <p:blipFill rotWithShape="1">
          <a:blip r:embed="rId3">
            <a:alphaModFix/>
          </a:blip>
          <a:srcRect b="0" l="0" r="0" t="0"/>
          <a:stretch/>
        </p:blipFill>
        <p:spPr>
          <a:xfrm>
            <a:off x="1896675" y="812025"/>
            <a:ext cx="5029200" cy="114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idx="1" type="body"/>
          </p:nvPr>
        </p:nvSpPr>
        <p:spPr>
          <a:xfrm>
            <a:off x="311700" y="1152475"/>
            <a:ext cx="8520600" cy="3936900"/>
          </a:xfrm>
          <a:prstGeom prst="rect">
            <a:avLst/>
          </a:prstGeom>
          <a:noFill/>
          <a:ln>
            <a:noFill/>
          </a:ln>
        </p:spPr>
        <p:txBody>
          <a:bodyPr anchorCtr="0" anchor="t" bIns="91425" lIns="91425" spcFirstLastPara="1" rIns="91425" wrap="square" tIns="91425">
            <a:normAutofit fontScale="55000" lnSpcReduction="10000"/>
          </a:bodyPr>
          <a:lstStyle/>
          <a:p>
            <a:pPr indent="0" lvl="0" marL="0" rtl="0" algn="l">
              <a:lnSpc>
                <a:spcPct val="115000"/>
              </a:lnSpc>
              <a:spcBef>
                <a:spcPts val="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00000"/>
              </a:lnSpc>
              <a:spcBef>
                <a:spcPts val="1200"/>
              </a:spcBef>
              <a:spcAft>
                <a:spcPts val="0"/>
              </a:spcAft>
              <a:buClr>
                <a:schemeClr val="dk1"/>
              </a:buClr>
              <a:buSzPct val="51473"/>
              <a:buFont typeface="Arial"/>
              <a:buNone/>
            </a:pPr>
            <a:r>
              <a:rPr lang="en" sz="2137">
                <a:solidFill>
                  <a:schemeClr val="dk1"/>
                </a:solidFill>
                <a:latin typeface="Comic Sans MS"/>
                <a:ea typeface="Comic Sans MS"/>
                <a:cs typeface="Comic Sans MS"/>
                <a:sym typeface="Comic Sans MS"/>
              </a:rPr>
              <a:t>Cars</a:t>
            </a:r>
            <a:endParaRPr sz="2137">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ct val="51473"/>
              <a:buFont typeface="Arial"/>
              <a:buNone/>
            </a:pPr>
            <a:r>
              <a:rPr lang="en" sz="2137">
                <a:solidFill>
                  <a:schemeClr val="dk1"/>
                </a:solidFill>
                <a:latin typeface="Comic Sans MS"/>
                <a:ea typeface="Comic Sans MS"/>
                <a:cs typeface="Comic Sans MS"/>
                <a:sym typeface="Comic Sans MS"/>
              </a:rPr>
              <a:t>Mileage per Gallon(mpg)</a:t>
            </a:r>
            <a:endParaRPr sz="2137">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ct val="51473"/>
              <a:buFont typeface="Arial"/>
              <a:buNone/>
            </a:pPr>
            <a:r>
              <a:rPr lang="en" sz="2137">
                <a:solidFill>
                  <a:schemeClr val="dk1"/>
                </a:solidFill>
                <a:latin typeface="Comic Sans MS"/>
                <a:ea typeface="Comic Sans MS"/>
                <a:cs typeface="Comic Sans MS"/>
                <a:sym typeface="Comic Sans MS"/>
              </a:rPr>
              <a:t>Cylinder Type (cyl)</a:t>
            </a:r>
            <a:endParaRPr sz="2137">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ct val="51473"/>
              <a:buFont typeface="Arial"/>
              <a:buNone/>
            </a:pPr>
            <a:r>
              <a:rPr lang="en" sz="2137">
                <a:solidFill>
                  <a:schemeClr val="dk1"/>
                </a:solidFill>
                <a:latin typeface="Comic Sans MS"/>
                <a:ea typeface="Comic Sans MS"/>
                <a:cs typeface="Comic Sans MS"/>
                <a:sym typeface="Comic Sans MS"/>
              </a:rPr>
              <a:t>Displacement (disp)</a:t>
            </a:r>
            <a:endParaRPr sz="2137">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ct val="51473"/>
              <a:buFont typeface="Arial"/>
              <a:buNone/>
            </a:pPr>
            <a:r>
              <a:rPr lang="en" sz="2137">
                <a:solidFill>
                  <a:schemeClr val="dk1"/>
                </a:solidFill>
                <a:latin typeface="Comic Sans MS"/>
                <a:ea typeface="Comic Sans MS"/>
                <a:cs typeface="Comic Sans MS"/>
                <a:sym typeface="Comic Sans MS"/>
              </a:rPr>
              <a:t>Horse Power(hp)</a:t>
            </a:r>
            <a:endParaRPr sz="2137">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ct val="51473"/>
              <a:buFont typeface="Arial"/>
              <a:buNone/>
            </a:pPr>
            <a:r>
              <a:rPr lang="en" sz="2137">
                <a:solidFill>
                  <a:schemeClr val="dk1"/>
                </a:solidFill>
                <a:latin typeface="Comic Sans MS"/>
                <a:ea typeface="Comic Sans MS"/>
                <a:cs typeface="Comic Sans MS"/>
                <a:sym typeface="Comic Sans MS"/>
              </a:rPr>
              <a:t>Real Axle Ratio(drat)</a:t>
            </a:r>
            <a:endParaRPr sz="2137">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ct val="51473"/>
              <a:buFont typeface="Arial"/>
              <a:buNone/>
            </a:pPr>
            <a:r>
              <a:rPr lang="en" sz="2137">
                <a:solidFill>
                  <a:schemeClr val="dk1"/>
                </a:solidFill>
                <a:latin typeface="Comic Sans MS"/>
                <a:ea typeface="Comic Sans MS"/>
                <a:cs typeface="Comic Sans MS"/>
                <a:sym typeface="Comic Sans MS"/>
              </a:rPr>
              <a:t>Using descriptive Analysis, you can analyze each of the variables in the sample data set for mean, standard deviation, minimum and maximum.</a:t>
            </a:r>
            <a:endParaRPr sz="2137">
              <a:solidFill>
                <a:schemeClr val="dk1"/>
              </a:solidFill>
              <a:latin typeface="Comic Sans MS"/>
              <a:ea typeface="Comic Sans MS"/>
              <a:cs typeface="Comic Sans MS"/>
              <a:sym typeface="Comic Sans MS"/>
            </a:endParaRPr>
          </a:p>
          <a:p>
            <a:pPr indent="0" lvl="0" marL="0" rtl="0" algn="l">
              <a:lnSpc>
                <a:spcPct val="115000"/>
              </a:lnSpc>
              <a:spcBef>
                <a:spcPts val="1000"/>
              </a:spcBef>
              <a:spcAft>
                <a:spcPts val="1200"/>
              </a:spcAft>
              <a:buSzPct val="142857"/>
              <a:buNone/>
            </a:pPr>
            <a:r>
              <a:t/>
            </a:r>
            <a:endParaRPr/>
          </a:p>
        </p:txBody>
      </p:sp>
      <p:pic>
        <p:nvPicPr>
          <p:cNvPr id="174" name="Google Shape;174;p20"/>
          <p:cNvPicPr preferRelativeResize="0"/>
          <p:nvPr/>
        </p:nvPicPr>
        <p:blipFill rotWithShape="1">
          <a:blip r:embed="rId3">
            <a:alphaModFix/>
          </a:blip>
          <a:srcRect b="0" l="0" r="0" t="0"/>
          <a:stretch/>
        </p:blipFill>
        <p:spPr>
          <a:xfrm>
            <a:off x="2243126" y="71550"/>
            <a:ext cx="4657725" cy="2857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body"/>
          </p:nvPr>
        </p:nvSpPr>
        <p:spPr>
          <a:xfrm>
            <a:off x="311700" y="772150"/>
            <a:ext cx="8520600" cy="442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lang="en" sz="1400">
                <a:solidFill>
                  <a:schemeClr val="dk1"/>
                </a:solidFill>
                <a:latin typeface="Comic Sans MS"/>
                <a:ea typeface="Comic Sans MS"/>
                <a:cs typeface="Comic Sans MS"/>
                <a:sym typeface="Comic Sans MS"/>
              </a:rPr>
              <a:t>If we want to find out the mean or average horsepower of the cars among the population of cars, we will check and calculate the average of all values. In this case, we’ll take the sum of the Horse Power of each car, divided by the total number of cars:</a:t>
            </a:r>
            <a:endParaRPr sz="14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400">
                <a:solidFill>
                  <a:schemeClr val="dk1"/>
                </a:solidFill>
                <a:latin typeface="Comic Sans MS"/>
                <a:ea typeface="Comic Sans MS"/>
                <a:cs typeface="Comic Sans MS"/>
                <a:sym typeface="Comic Sans MS"/>
              </a:rPr>
              <a:t>Mean </a:t>
            </a:r>
            <a:r>
              <a:rPr lang="en" sz="1400">
                <a:solidFill>
                  <a:schemeClr val="dk1"/>
                </a:solidFill>
                <a:latin typeface="Comic Sans MS"/>
                <a:ea typeface="Comic Sans MS"/>
                <a:cs typeface="Comic Sans MS"/>
                <a:sym typeface="Comic Sans MS"/>
              </a:rPr>
              <a:t>= (110+110+93+96+90+110+110+110)/8 = 103.625</a:t>
            </a:r>
            <a:endParaRPr sz="14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br>
              <a:rPr lang="en" sz="1400">
                <a:solidFill>
                  <a:schemeClr val="dk1"/>
                </a:solidFill>
                <a:latin typeface="Comic Sans MS"/>
                <a:ea typeface="Comic Sans MS"/>
                <a:cs typeface="Comic Sans MS"/>
                <a:sym typeface="Comic Sans MS"/>
              </a:rPr>
            </a:br>
            <a:r>
              <a:rPr lang="en" sz="1400">
                <a:solidFill>
                  <a:schemeClr val="dk1"/>
                </a:solidFill>
                <a:latin typeface="Comic Sans MS"/>
                <a:ea typeface="Comic Sans MS"/>
                <a:cs typeface="Comic Sans MS"/>
                <a:sym typeface="Comic Sans MS"/>
              </a:rPr>
              <a:t>If we want to find out the center value of mpg among the population of cars, we will arrange the mpg values in ascending or descending order and choose the middle value. In this case, we have 8 values which is an even entry. Hence we must take the average of the two middle values.</a:t>
            </a:r>
            <a:endParaRPr sz="14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lang="en" sz="1400">
                <a:solidFill>
                  <a:schemeClr val="dk1"/>
                </a:solidFill>
                <a:latin typeface="Comic Sans MS"/>
                <a:ea typeface="Comic Sans MS"/>
                <a:cs typeface="Comic Sans MS"/>
                <a:sym typeface="Comic Sans MS"/>
              </a:rPr>
              <a:t>The mpg for 8 cars: 21,21,21.3,22.8,23,23,23,23</a:t>
            </a:r>
            <a:endParaRPr sz="14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400">
                <a:solidFill>
                  <a:schemeClr val="dk1"/>
                </a:solidFill>
                <a:latin typeface="Comic Sans MS"/>
                <a:ea typeface="Comic Sans MS"/>
                <a:cs typeface="Comic Sans MS"/>
                <a:sym typeface="Comic Sans MS"/>
              </a:rPr>
              <a:t>Median =</a:t>
            </a:r>
            <a:r>
              <a:rPr lang="en" sz="1400">
                <a:solidFill>
                  <a:schemeClr val="dk1"/>
                </a:solidFill>
                <a:latin typeface="Comic Sans MS"/>
                <a:ea typeface="Comic Sans MS"/>
                <a:cs typeface="Comic Sans MS"/>
                <a:sym typeface="Comic Sans MS"/>
              </a:rPr>
              <a:t> (22.8+23 )/2 = 22.9</a:t>
            </a:r>
            <a:endParaRPr sz="14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br>
              <a:rPr lang="en" sz="1400">
                <a:solidFill>
                  <a:schemeClr val="dk1"/>
                </a:solidFill>
                <a:latin typeface="Comic Sans MS"/>
                <a:ea typeface="Comic Sans MS"/>
                <a:cs typeface="Comic Sans MS"/>
                <a:sym typeface="Comic Sans MS"/>
              </a:rPr>
            </a:br>
            <a:r>
              <a:rPr lang="en" sz="1400">
                <a:solidFill>
                  <a:schemeClr val="dk1"/>
                </a:solidFill>
                <a:latin typeface="Comic Sans MS"/>
                <a:ea typeface="Comic Sans MS"/>
                <a:cs typeface="Comic Sans MS"/>
                <a:sym typeface="Comic Sans MS"/>
              </a:rPr>
              <a:t>If we want to find out the most common type of cylinder among the population of cars, we will check the value which is repeated the most number of times. Here we can see that the cylinders come in two values, 4 and 6. Take a look at the data set, you can see that the most recurring value is 6. Hence 6 is our Mode.</a:t>
            </a:r>
            <a:endParaRPr sz="1400">
              <a:solidFill>
                <a:schemeClr val="dk1"/>
              </a:solidFill>
              <a:latin typeface="Comic Sans MS"/>
              <a:ea typeface="Comic Sans MS"/>
              <a:cs typeface="Comic Sans MS"/>
              <a:sym typeface="Comic Sans MS"/>
            </a:endParaRPr>
          </a:p>
          <a:p>
            <a:pPr indent="0" lvl="0" marL="0" rtl="0" algn="l">
              <a:lnSpc>
                <a:spcPct val="115000"/>
              </a:lnSpc>
              <a:spcBef>
                <a:spcPts val="1000"/>
              </a:spcBef>
              <a:spcAft>
                <a:spcPts val="1200"/>
              </a:spcAft>
              <a:buSzPts val="1800"/>
              <a:buNone/>
            </a:pPr>
            <a:r>
              <a:t/>
            </a:r>
            <a:endParaRPr sz="2100">
              <a:latin typeface="Comic Sans MS"/>
              <a:ea typeface="Comic Sans MS"/>
              <a:cs typeface="Comic Sans MS"/>
              <a:sym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200"/>
              </a:spcBef>
              <a:spcAft>
                <a:spcPts val="0"/>
              </a:spcAft>
              <a:buClr>
                <a:schemeClr val="dk1"/>
              </a:buClr>
              <a:buSzPct val="45205"/>
              <a:buFont typeface="Arial"/>
              <a:buNone/>
            </a:pPr>
            <a:r>
              <a:rPr lang="en" sz="2433">
                <a:latin typeface="Comic Sans MS"/>
                <a:ea typeface="Comic Sans MS"/>
                <a:cs typeface="Comic Sans MS"/>
                <a:sym typeface="Comic Sans MS"/>
              </a:rPr>
              <a:t>Python Implementation-</a:t>
            </a:r>
            <a:endParaRPr sz="2433">
              <a:latin typeface="Comic Sans MS"/>
              <a:ea typeface="Comic Sans MS"/>
              <a:cs typeface="Comic Sans MS"/>
              <a:sym typeface="Comic Sans MS"/>
            </a:endParaRPr>
          </a:p>
          <a:p>
            <a:pPr indent="0" lvl="0" marL="0" rtl="0" algn="l">
              <a:lnSpc>
                <a:spcPct val="100000"/>
              </a:lnSpc>
              <a:spcBef>
                <a:spcPts val="1000"/>
              </a:spcBef>
              <a:spcAft>
                <a:spcPts val="0"/>
              </a:spcAft>
              <a:buSzPct val="111111"/>
              <a:buNone/>
            </a:pPr>
            <a:r>
              <a:t/>
            </a:r>
            <a:endParaRPr/>
          </a:p>
        </p:txBody>
      </p:sp>
      <p:sp>
        <p:nvSpPr>
          <p:cNvPr id="185" name="Google Shape;185;p22"/>
          <p:cNvSpPr txBox="1"/>
          <p:nvPr>
            <p:ph idx="1" type="body"/>
          </p:nvPr>
        </p:nvSpPr>
        <p:spPr>
          <a:xfrm>
            <a:off x="311700" y="1152475"/>
            <a:ext cx="8520600" cy="38505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1200"/>
              </a:spcBef>
              <a:spcAft>
                <a:spcPts val="0"/>
              </a:spcAft>
              <a:buClr>
                <a:schemeClr val="dk1"/>
              </a:buClr>
              <a:buSzPts val="1100"/>
              <a:buFont typeface="Arial"/>
              <a:buNone/>
            </a:pPr>
            <a:r>
              <a:rPr b="1" lang="en" sz="1700">
                <a:solidFill>
                  <a:schemeClr val="dk1"/>
                </a:solidFill>
                <a:latin typeface="Comic Sans MS"/>
                <a:ea typeface="Comic Sans MS"/>
                <a:cs typeface="Comic Sans MS"/>
                <a:sym typeface="Comic Sans MS"/>
              </a:rPr>
              <a:t>Mean:</a:t>
            </a:r>
            <a:endParaRPr b="1" sz="17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lang="en" sz="1700">
                <a:solidFill>
                  <a:schemeClr val="dk1"/>
                </a:solidFill>
                <a:latin typeface="Comic Sans MS"/>
                <a:ea typeface="Comic Sans MS"/>
                <a:cs typeface="Comic Sans MS"/>
                <a:sym typeface="Comic Sans MS"/>
              </a:rPr>
              <a:t>The arithmetic mean is the average of all the data points.</a:t>
            </a:r>
            <a:endParaRPr sz="17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SzPts val="1800"/>
              <a:buNone/>
            </a:pPr>
            <a:r>
              <a:rPr lang="en" sz="1700">
                <a:solidFill>
                  <a:schemeClr val="dk1"/>
                </a:solidFill>
                <a:latin typeface="Comic Sans MS"/>
                <a:ea typeface="Comic Sans MS"/>
                <a:cs typeface="Comic Sans MS"/>
                <a:sym typeface="Comic Sans MS"/>
              </a:rPr>
              <a:t>If there are n number of observations and xi is the ith observation, then mean is:</a:t>
            </a:r>
            <a:endParaRPr sz="17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00000"/>
              </a:lnSpc>
              <a:spcBef>
                <a:spcPts val="1200"/>
              </a:spcBef>
              <a:spcAft>
                <a:spcPts val="0"/>
              </a:spcAft>
              <a:buClr>
                <a:schemeClr val="dk1"/>
              </a:buClr>
              <a:buSzPts val="1100"/>
              <a:buFont typeface="Arial"/>
              <a:buNone/>
            </a:pPr>
            <a:br>
              <a:rPr lang="en" sz="1100">
                <a:solidFill>
                  <a:schemeClr val="dk1"/>
                </a:solidFill>
                <a:latin typeface="Times New Roman"/>
                <a:ea typeface="Times New Roman"/>
                <a:cs typeface="Times New Roman"/>
                <a:sym typeface="Times New Roman"/>
              </a:rPr>
            </a:b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1200"/>
              </a:spcAft>
              <a:buSzPts val="1800"/>
              <a:buNone/>
            </a:pPr>
            <a:r>
              <a:t/>
            </a:r>
            <a:endParaRPr/>
          </a:p>
        </p:txBody>
      </p:sp>
      <p:pic>
        <p:nvPicPr>
          <p:cNvPr id="186" name="Google Shape;186;p22"/>
          <p:cNvPicPr preferRelativeResize="0"/>
          <p:nvPr/>
        </p:nvPicPr>
        <p:blipFill rotWithShape="1">
          <a:blip r:embed="rId3">
            <a:alphaModFix/>
          </a:blip>
          <a:srcRect b="0" l="0" r="0" t="0"/>
          <a:stretch/>
        </p:blipFill>
        <p:spPr>
          <a:xfrm>
            <a:off x="1245700" y="2464600"/>
            <a:ext cx="2493775" cy="2035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idx="1" type="body"/>
          </p:nvPr>
        </p:nvSpPr>
        <p:spPr>
          <a:xfrm>
            <a:off x="311700" y="685800"/>
            <a:ext cx="8520600" cy="4378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200"/>
              </a:spcBef>
              <a:spcAft>
                <a:spcPts val="0"/>
              </a:spcAft>
              <a:buClr>
                <a:schemeClr val="dk1"/>
              </a:buClr>
              <a:buSzPts val="1100"/>
              <a:buFont typeface="Arial"/>
              <a:buNone/>
            </a:pPr>
            <a:r>
              <a:rPr lang="en">
                <a:solidFill>
                  <a:schemeClr val="dk1"/>
                </a:solidFill>
                <a:latin typeface="Comic Sans MS"/>
                <a:ea typeface="Comic Sans MS"/>
                <a:cs typeface="Comic Sans MS"/>
                <a:sym typeface="Comic Sans MS"/>
              </a:rPr>
              <a:t>Consider the data frame below that has the names of seven employees and their salaries.</a:t>
            </a:r>
            <a:endParaRPr>
              <a:solidFill>
                <a:schemeClr val="dk1"/>
              </a:solidFill>
              <a:latin typeface="Comic Sans MS"/>
              <a:ea typeface="Comic Sans MS"/>
              <a:cs typeface="Comic Sans MS"/>
              <a:sym typeface="Comic Sans MS"/>
            </a:endParaRPr>
          </a:p>
          <a:p>
            <a:pPr indent="0" lvl="0" marL="0" rtl="0" algn="l">
              <a:lnSpc>
                <a:spcPct val="115000"/>
              </a:lnSpc>
              <a:spcBef>
                <a:spcPts val="1000"/>
              </a:spcBef>
              <a:spcAft>
                <a:spcPts val="1200"/>
              </a:spcAft>
              <a:buSzPts val="1800"/>
              <a:buNone/>
            </a:pPr>
            <a:r>
              <a:t/>
            </a:r>
            <a:endParaRPr/>
          </a:p>
        </p:txBody>
      </p:sp>
      <p:pic>
        <p:nvPicPr>
          <p:cNvPr id="192" name="Google Shape;192;p23"/>
          <p:cNvPicPr preferRelativeResize="0"/>
          <p:nvPr/>
        </p:nvPicPr>
        <p:blipFill rotWithShape="1">
          <a:blip r:embed="rId3">
            <a:alphaModFix/>
          </a:blip>
          <a:srcRect b="0" l="0" r="0" t="0"/>
          <a:stretch/>
        </p:blipFill>
        <p:spPr>
          <a:xfrm>
            <a:off x="666450" y="1634123"/>
            <a:ext cx="2533650" cy="3075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idx="1" type="body"/>
          </p:nvPr>
        </p:nvSpPr>
        <p:spPr>
          <a:xfrm>
            <a:off x="311700" y="735150"/>
            <a:ext cx="8520600" cy="4354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200"/>
              </a:spcBef>
              <a:spcAft>
                <a:spcPts val="0"/>
              </a:spcAft>
              <a:buClr>
                <a:schemeClr val="dk1"/>
              </a:buClr>
              <a:buSzPts val="1100"/>
              <a:buFont typeface="Arial"/>
              <a:buNone/>
            </a:pPr>
            <a:r>
              <a:rPr lang="en" sz="1500">
                <a:solidFill>
                  <a:schemeClr val="dk1"/>
                </a:solidFill>
                <a:latin typeface="Comic Sans MS"/>
                <a:ea typeface="Comic Sans MS"/>
                <a:cs typeface="Comic Sans MS"/>
                <a:sym typeface="Comic Sans MS"/>
              </a:rPr>
              <a:t>To find the mean or the average salary of the employees, you can use the mean() functions in Python.</a:t>
            </a:r>
            <a:endParaRPr sz="1500">
              <a:solidFill>
                <a:schemeClr val="dk1"/>
              </a:solidFill>
              <a:latin typeface="Comic Sans MS"/>
              <a:ea typeface="Comic Sans MS"/>
              <a:cs typeface="Comic Sans MS"/>
              <a:sym typeface="Comic Sans MS"/>
            </a:endParaRPr>
          </a:p>
          <a:p>
            <a:pPr indent="0" lvl="0" marL="0" rtl="0" algn="l">
              <a:lnSpc>
                <a:spcPct val="90000"/>
              </a:lnSpc>
              <a:spcBef>
                <a:spcPts val="1200"/>
              </a:spcBef>
              <a:spcAft>
                <a:spcPts val="0"/>
              </a:spcAft>
              <a:buSzPts val="2323"/>
              <a:buNone/>
            </a:pPr>
            <a:r>
              <a:t/>
            </a:r>
            <a:endParaRPr sz="1500">
              <a:solidFill>
                <a:schemeClr val="dk1"/>
              </a:solidFill>
              <a:latin typeface="Comic Sans MS"/>
              <a:ea typeface="Comic Sans MS"/>
              <a:cs typeface="Comic Sans MS"/>
              <a:sym typeface="Comic Sans MS"/>
            </a:endParaRPr>
          </a:p>
          <a:p>
            <a:pPr indent="0" lvl="0" marL="0" rtl="0" algn="l">
              <a:lnSpc>
                <a:spcPct val="90000"/>
              </a:lnSpc>
              <a:spcBef>
                <a:spcPts val="1200"/>
              </a:spcBef>
              <a:spcAft>
                <a:spcPts val="0"/>
              </a:spcAft>
              <a:buSzPts val="2323"/>
              <a:buNone/>
            </a:pPr>
            <a:r>
              <a:t/>
            </a:r>
            <a:endParaRPr sz="1500">
              <a:solidFill>
                <a:schemeClr val="dk1"/>
              </a:solidFill>
              <a:latin typeface="Comic Sans MS"/>
              <a:ea typeface="Comic Sans MS"/>
              <a:cs typeface="Comic Sans MS"/>
              <a:sym typeface="Comic Sans MS"/>
            </a:endParaRPr>
          </a:p>
          <a:p>
            <a:pPr indent="0" lvl="0" marL="0" rtl="0" algn="l">
              <a:lnSpc>
                <a:spcPct val="90000"/>
              </a:lnSpc>
              <a:spcBef>
                <a:spcPts val="1200"/>
              </a:spcBef>
              <a:spcAft>
                <a:spcPts val="0"/>
              </a:spcAft>
              <a:buSzPts val="2323"/>
              <a:buNone/>
            </a:pPr>
            <a:r>
              <a:t/>
            </a:r>
            <a:endParaRPr sz="1500">
              <a:solidFill>
                <a:schemeClr val="dk1"/>
              </a:solidFill>
              <a:latin typeface="Comic Sans MS"/>
              <a:ea typeface="Comic Sans MS"/>
              <a:cs typeface="Comic Sans MS"/>
              <a:sym typeface="Comic Sans MS"/>
            </a:endParaRPr>
          </a:p>
          <a:p>
            <a:pPr indent="0" lvl="0" marL="0" rtl="0" algn="l">
              <a:lnSpc>
                <a:spcPct val="90000"/>
              </a:lnSpc>
              <a:spcBef>
                <a:spcPts val="1200"/>
              </a:spcBef>
              <a:spcAft>
                <a:spcPts val="0"/>
              </a:spcAft>
              <a:buSzPts val="2323"/>
              <a:buNone/>
            </a:pPr>
            <a:r>
              <a:t/>
            </a:r>
            <a:endParaRPr sz="1500">
              <a:solidFill>
                <a:schemeClr val="dk1"/>
              </a:solidFill>
              <a:latin typeface="Comic Sans MS"/>
              <a:ea typeface="Comic Sans MS"/>
              <a:cs typeface="Comic Sans MS"/>
              <a:sym typeface="Comic Sans MS"/>
            </a:endParaRPr>
          </a:p>
          <a:p>
            <a:pPr indent="0" lvl="0" marL="0" rtl="0" algn="l">
              <a:lnSpc>
                <a:spcPct val="90000"/>
              </a:lnSpc>
              <a:spcBef>
                <a:spcPts val="1200"/>
              </a:spcBef>
              <a:spcAft>
                <a:spcPts val="0"/>
              </a:spcAft>
              <a:buSzPts val="2323"/>
              <a:buNone/>
            </a:pPr>
            <a:r>
              <a:t/>
            </a:r>
            <a:endParaRPr sz="1500">
              <a:solidFill>
                <a:schemeClr val="dk1"/>
              </a:solidFill>
              <a:latin typeface="Comic Sans MS"/>
              <a:ea typeface="Comic Sans MS"/>
              <a:cs typeface="Comic Sans MS"/>
              <a:sym typeface="Comic Sans MS"/>
            </a:endParaRPr>
          </a:p>
          <a:p>
            <a:pPr indent="0" lvl="0" marL="0" rtl="0" algn="l">
              <a:lnSpc>
                <a:spcPct val="90000"/>
              </a:lnSpc>
              <a:spcBef>
                <a:spcPts val="1200"/>
              </a:spcBef>
              <a:spcAft>
                <a:spcPts val="0"/>
              </a:spcAft>
              <a:buSzPts val="2323"/>
              <a:buNone/>
            </a:pPr>
            <a:r>
              <a:rPr b="1" lang="en" sz="1500">
                <a:solidFill>
                  <a:schemeClr val="dk1"/>
                </a:solidFill>
                <a:latin typeface="Comic Sans MS"/>
                <a:ea typeface="Comic Sans MS"/>
                <a:cs typeface="Comic Sans MS"/>
                <a:sym typeface="Comic Sans MS"/>
              </a:rPr>
              <a:t>Median:</a:t>
            </a:r>
            <a:endParaRPr b="1" sz="1500">
              <a:solidFill>
                <a:schemeClr val="dk1"/>
              </a:solidFill>
              <a:latin typeface="Comic Sans MS"/>
              <a:ea typeface="Comic Sans MS"/>
              <a:cs typeface="Comic Sans MS"/>
              <a:sym typeface="Comic Sans MS"/>
            </a:endParaRPr>
          </a:p>
          <a:p>
            <a:pPr indent="0" lvl="0" marL="0" rtl="0" algn="l">
              <a:lnSpc>
                <a:spcPct val="90000"/>
              </a:lnSpc>
              <a:spcBef>
                <a:spcPts val="1200"/>
              </a:spcBef>
              <a:spcAft>
                <a:spcPts val="0"/>
              </a:spcAft>
              <a:buSzPts val="2323"/>
              <a:buNone/>
            </a:pPr>
            <a:r>
              <a:rPr lang="en" sz="1500">
                <a:solidFill>
                  <a:schemeClr val="dk1"/>
                </a:solidFill>
                <a:latin typeface="Comic Sans MS"/>
                <a:ea typeface="Comic Sans MS"/>
                <a:cs typeface="Comic Sans MS"/>
                <a:sym typeface="Comic Sans MS"/>
              </a:rPr>
              <a:t>Median is the middle value that divides the data into two equal parts once it sorts the data in ascending order.</a:t>
            </a:r>
            <a:endParaRPr sz="1500">
              <a:solidFill>
                <a:schemeClr val="dk1"/>
              </a:solidFill>
              <a:latin typeface="Comic Sans MS"/>
              <a:ea typeface="Comic Sans MS"/>
              <a:cs typeface="Comic Sans MS"/>
              <a:sym typeface="Comic Sans MS"/>
            </a:endParaRPr>
          </a:p>
          <a:p>
            <a:pPr indent="0" lvl="0" marL="0" rtl="0" algn="l">
              <a:lnSpc>
                <a:spcPct val="90000"/>
              </a:lnSpc>
              <a:spcBef>
                <a:spcPts val="1200"/>
              </a:spcBef>
              <a:spcAft>
                <a:spcPts val="0"/>
              </a:spcAft>
              <a:buSzPts val="2323"/>
              <a:buNone/>
            </a:pPr>
            <a:r>
              <a:rPr lang="en" sz="1500">
                <a:solidFill>
                  <a:schemeClr val="dk1"/>
                </a:solidFill>
                <a:latin typeface="Comic Sans MS"/>
                <a:ea typeface="Comic Sans MS"/>
                <a:cs typeface="Comic Sans MS"/>
                <a:sym typeface="Comic Sans MS"/>
              </a:rPr>
              <a:t>If the total number of data points (n) is odd, the median is the value at position (n+1)/2.</a:t>
            </a:r>
            <a:endParaRPr sz="1500">
              <a:solidFill>
                <a:schemeClr val="dk1"/>
              </a:solidFill>
              <a:latin typeface="Comic Sans MS"/>
              <a:ea typeface="Comic Sans MS"/>
              <a:cs typeface="Comic Sans MS"/>
              <a:sym typeface="Comic Sans MS"/>
            </a:endParaRPr>
          </a:p>
          <a:p>
            <a:pPr indent="0" lvl="0" marL="0" rtl="0" algn="l">
              <a:lnSpc>
                <a:spcPct val="90000"/>
              </a:lnSpc>
              <a:spcBef>
                <a:spcPts val="1200"/>
              </a:spcBef>
              <a:spcAft>
                <a:spcPts val="0"/>
              </a:spcAft>
              <a:buSzPts val="2323"/>
              <a:buNone/>
            </a:pPr>
            <a:r>
              <a:rPr lang="en" sz="1500">
                <a:solidFill>
                  <a:schemeClr val="dk1"/>
                </a:solidFill>
                <a:latin typeface="Comic Sans MS"/>
                <a:ea typeface="Comic Sans MS"/>
                <a:cs typeface="Comic Sans MS"/>
                <a:sym typeface="Comic Sans MS"/>
              </a:rPr>
              <a:t>When the total number of observations (n) is even, the median is the average value of observations at n/2 and (n+2)/2 positions.</a:t>
            </a:r>
            <a:endParaRPr sz="1500">
              <a:solidFill>
                <a:schemeClr val="dk1"/>
              </a:solidFill>
              <a:latin typeface="Comic Sans MS"/>
              <a:ea typeface="Comic Sans MS"/>
              <a:cs typeface="Comic Sans MS"/>
              <a:sym typeface="Comic Sans MS"/>
            </a:endParaRPr>
          </a:p>
          <a:p>
            <a:pPr indent="0" lvl="0" marL="0" rtl="0" algn="l">
              <a:lnSpc>
                <a:spcPct val="90000"/>
              </a:lnSpc>
              <a:spcBef>
                <a:spcPts val="1200"/>
              </a:spcBef>
              <a:spcAft>
                <a:spcPts val="0"/>
              </a:spcAft>
              <a:buClr>
                <a:schemeClr val="dk1"/>
              </a:buClr>
              <a:buSzPts val="1100"/>
              <a:buFont typeface="Arial"/>
              <a:buNone/>
            </a:pPr>
            <a:br>
              <a:rPr lang="en" sz="1500">
                <a:solidFill>
                  <a:schemeClr val="dk1"/>
                </a:solidFill>
                <a:latin typeface="Comic Sans MS"/>
                <a:ea typeface="Comic Sans MS"/>
                <a:cs typeface="Comic Sans MS"/>
                <a:sym typeface="Comic Sans MS"/>
              </a:rPr>
            </a:br>
            <a:br>
              <a:rPr lang="en" sz="1500">
                <a:solidFill>
                  <a:schemeClr val="dk1"/>
                </a:solidFill>
                <a:latin typeface="Comic Sans MS"/>
                <a:ea typeface="Comic Sans MS"/>
                <a:cs typeface="Comic Sans MS"/>
                <a:sym typeface="Comic Sans MS"/>
              </a:rPr>
            </a:br>
            <a:endParaRPr sz="1500">
              <a:solidFill>
                <a:schemeClr val="dk1"/>
              </a:solidFill>
              <a:latin typeface="Comic Sans MS"/>
              <a:ea typeface="Comic Sans MS"/>
              <a:cs typeface="Comic Sans MS"/>
              <a:sym typeface="Comic Sans MS"/>
            </a:endParaRPr>
          </a:p>
          <a:p>
            <a:pPr indent="0" lvl="0" marL="0" rtl="0" algn="l">
              <a:lnSpc>
                <a:spcPct val="105000"/>
              </a:lnSpc>
              <a:spcBef>
                <a:spcPts val="1000"/>
              </a:spcBef>
              <a:spcAft>
                <a:spcPts val="1200"/>
              </a:spcAft>
              <a:buSzPts val="2323"/>
              <a:buNone/>
            </a:pPr>
            <a:r>
              <a:t/>
            </a:r>
            <a:endParaRPr sz="2200">
              <a:latin typeface="Comic Sans MS"/>
              <a:ea typeface="Comic Sans MS"/>
              <a:cs typeface="Comic Sans MS"/>
              <a:sym typeface="Comic Sans MS"/>
            </a:endParaRPr>
          </a:p>
        </p:txBody>
      </p:sp>
      <p:pic>
        <p:nvPicPr>
          <p:cNvPr id="198" name="Google Shape;198;p24"/>
          <p:cNvPicPr preferRelativeResize="0"/>
          <p:nvPr/>
        </p:nvPicPr>
        <p:blipFill rotWithShape="1">
          <a:blip r:embed="rId3">
            <a:alphaModFix/>
          </a:blip>
          <a:srcRect b="0" l="0" r="0" t="0"/>
          <a:stretch/>
        </p:blipFill>
        <p:spPr>
          <a:xfrm>
            <a:off x="589350" y="1644575"/>
            <a:ext cx="7045525" cy="809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idx="1" type="body"/>
          </p:nvPr>
        </p:nvSpPr>
        <p:spPr>
          <a:xfrm>
            <a:off x="311700" y="772150"/>
            <a:ext cx="8520600" cy="42801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lnSpc>
                <a:spcPct val="100000"/>
              </a:lnSpc>
              <a:spcBef>
                <a:spcPts val="1200"/>
              </a:spcBef>
              <a:spcAft>
                <a:spcPts val="0"/>
              </a:spcAft>
              <a:buSzPct val="93311"/>
              <a:buNone/>
            </a:pPr>
            <a:r>
              <a:rPr lang="en" sz="2489">
                <a:solidFill>
                  <a:schemeClr val="dk1"/>
                </a:solidFill>
                <a:latin typeface="Comic Sans MS"/>
                <a:ea typeface="Comic Sans MS"/>
                <a:cs typeface="Comic Sans MS"/>
                <a:sym typeface="Comic Sans MS"/>
              </a:rPr>
              <a:t>The median() function in Python can help you find the median value of a column. From the above data frame, you can find the median salary as:</a:t>
            </a:r>
            <a:endParaRPr sz="2489">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SzPct val="93311"/>
              <a:buNone/>
            </a:pPr>
            <a:r>
              <a:t/>
            </a:r>
            <a:endParaRPr sz="2489">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SzPct val="93311"/>
              <a:buNone/>
            </a:pPr>
            <a:r>
              <a:t/>
            </a:r>
            <a:endParaRPr sz="2489">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SzPct val="93311"/>
              <a:buNone/>
            </a:pPr>
            <a:r>
              <a:t/>
            </a:r>
            <a:endParaRPr sz="2489">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SzPct val="93311"/>
              <a:buNone/>
            </a:pPr>
            <a:r>
              <a:rPr lang="en" sz="2489">
                <a:solidFill>
                  <a:schemeClr val="dk1"/>
                </a:solidFill>
                <a:latin typeface="Comic Sans MS"/>
                <a:ea typeface="Comic Sans MS"/>
                <a:cs typeface="Comic Sans MS"/>
                <a:sym typeface="Comic Sans MS"/>
              </a:rPr>
              <a:t>Mode:</a:t>
            </a:r>
            <a:endParaRPr sz="2489">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SzPct val="93311"/>
              <a:buNone/>
            </a:pPr>
            <a:r>
              <a:t/>
            </a:r>
            <a:endParaRPr sz="2489">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SzPct val="93311"/>
              <a:buNone/>
            </a:pPr>
            <a:r>
              <a:rPr lang="en" sz="2489">
                <a:solidFill>
                  <a:schemeClr val="dk1"/>
                </a:solidFill>
                <a:latin typeface="Comic Sans MS"/>
                <a:ea typeface="Comic Sans MS"/>
                <a:cs typeface="Comic Sans MS"/>
                <a:sym typeface="Comic Sans MS"/>
              </a:rPr>
              <a:t>The mode is the observation (value) that occurs most frequently in the data set. There can be over one mode in a dataset.</a:t>
            </a:r>
            <a:endParaRPr sz="2489">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SzPct val="93311"/>
              <a:buNone/>
            </a:pPr>
            <a:r>
              <a:rPr lang="en" sz="2489">
                <a:solidFill>
                  <a:schemeClr val="dk1"/>
                </a:solidFill>
                <a:latin typeface="Comic Sans MS"/>
                <a:ea typeface="Comic Sans MS"/>
                <a:cs typeface="Comic Sans MS"/>
                <a:sym typeface="Comic Sans MS"/>
              </a:rPr>
              <a:t>Given below are the heights of students (in cm) in a class:</a:t>
            </a:r>
            <a:endParaRPr sz="2489">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SzPct val="93311"/>
              <a:buNone/>
            </a:pPr>
            <a:r>
              <a:rPr lang="en" sz="2489">
                <a:solidFill>
                  <a:schemeClr val="dk1"/>
                </a:solidFill>
                <a:latin typeface="Comic Sans MS"/>
                <a:ea typeface="Comic Sans MS"/>
                <a:cs typeface="Comic Sans MS"/>
                <a:sym typeface="Comic Sans MS"/>
              </a:rPr>
              <a:t>155, 157, 160, 159, 162, 160, 161, 165, 160, 158</a:t>
            </a:r>
            <a:endParaRPr sz="2489">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SzPct val="93311"/>
              <a:buNone/>
            </a:pPr>
            <a:r>
              <a:rPr lang="en" sz="2489">
                <a:solidFill>
                  <a:schemeClr val="dk1"/>
                </a:solidFill>
                <a:latin typeface="Comic Sans MS"/>
                <a:ea typeface="Comic Sans MS"/>
                <a:cs typeface="Comic Sans MS"/>
                <a:sym typeface="Comic Sans MS"/>
              </a:rPr>
              <a:t>Mode = 160 cm</a:t>
            </a:r>
            <a:endParaRPr sz="2489">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SzPct val="93311"/>
              <a:buNone/>
            </a:pPr>
            <a:r>
              <a:rPr lang="en" sz="2489">
                <a:solidFill>
                  <a:schemeClr val="dk1"/>
                </a:solidFill>
                <a:latin typeface="Comic Sans MS"/>
                <a:ea typeface="Comic Sans MS"/>
                <a:cs typeface="Comic Sans MS"/>
                <a:sym typeface="Comic Sans MS"/>
              </a:rPr>
              <a:t>The mode salary from the data frame can be calculated as:</a:t>
            </a:r>
            <a:endParaRPr sz="2489">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SzPct val="211143"/>
              <a:buNone/>
            </a:pPr>
            <a:br>
              <a:rPr lang="en" sz="1100">
                <a:solidFill>
                  <a:schemeClr val="dk1"/>
                </a:solidFill>
                <a:latin typeface="Times New Roman"/>
                <a:ea typeface="Times New Roman"/>
                <a:cs typeface="Times New Roman"/>
                <a:sym typeface="Times New Roman"/>
              </a:rPr>
            </a:b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1000"/>
              </a:spcAft>
              <a:buClr>
                <a:schemeClr val="dk1"/>
              </a:buClr>
              <a:buSzPct val="100000"/>
              <a:buFont typeface="Arial"/>
              <a:buNone/>
            </a:pPr>
            <a:r>
              <a:t/>
            </a:r>
            <a:endParaRPr sz="1100">
              <a:solidFill>
                <a:schemeClr val="dk1"/>
              </a:solidFill>
              <a:latin typeface="Times New Roman"/>
              <a:ea typeface="Times New Roman"/>
              <a:cs typeface="Times New Roman"/>
              <a:sym typeface="Times New Roman"/>
            </a:endParaRPr>
          </a:p>
        </p:txBody>
      </p:sp>
      <p:pic>
        <p:nvPicPr>
          <p:cNvPr id="204" name="Google Shape;204;p25"/>
          <p:cNvPicPr preferRelativeResize="0"/>
          <p:nvPr/>
        </p:nvPicPr>
        <p:blipFill rotWithShape="1">
          <a:blip r:embed="rId3">
            <a:alphaModFix/>
          </a:blip>
          <a:srcRect b="0" l="0" r="0" t="0"/>
          <a:stretch/>
        </p:blipFill>
        <p:spPr>
          <a:xfrm>
            <a:off x="375076" y="1618650"/>
            <a:ext cx="8264999" cy="781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6"/>
          <p:cNvPicPr preferRelativeResize="0"/>
          <p:nvPr/>
        </p:nvPicPr>
        <p:blipFill rotWithShape="1">
          <a:blip r:embed="rId3">
            <a:alphaModFix/>
          </a:blip>
          <a:srcRect b="0" l="0" r="0" t="0"/>
          <a:stretch/>
        </p:blipFill>
        <p:spPr>
          <a:xfrm>
            <a:off x="477163" y="1801813"/>
            <a:ext cx="9020175" cy="962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idx="1" type="body"/>
          </p:nvPr>
        </p:nvSpPr>
        <p:spPr>
          <a:xfrm>
            <a:off x="311700" y="426775"/>
            <a:ext cx="8520600" cy="466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200"/>
              </a:spcBef>
              <a:spcAft>
                <a:spcPts val="0"/>
              </a:spcAft>
              <a:buSzPts val="1800"/>
              <a:buNone/>
            </a:pPr>
            <a:r>
              <a:rPr b="1" lang="en" sz="1500">
                <a:solidFill>
                  <a:srgbClr val="0D0D0D"/>
                </a:solidFill>
                <a:highlight>
                  <a:srgbClr val="FFFFFF"/>
                </a:highlight>
                <a:latin typeface="Comic Sans MS"/>
                <a:ea typeface="Comic Sans MS"/>
                <a:cs typeface="Comic Sans MS"/>
                <a:sym typeface="Comic Sans MS"/>
              </a:rPr>
              <a:t>Measures Of The Spread:</a:t>
            </a:r>
            <a:endParaRPr b="1" sz="1500">
              <a:solidFill>
                <a:srgbClr val="0D0D0D"/>
              </a:solidFill>
              <a:highlight>
                <a:srgbClr val="FFFFFF"/>
              </a:highlight>
              <a:latin typeface="Comic Sans MS"/>
              <a:ea typeface="Comic Sans MS"/>
              <a:cs typeface="Comic Sans MS"/>
              <a:sym typeface="Comic Sans MS"/>
            </a:endParaRPr>
          </a:p>
          <a:p>
            <a:pPr indent="0" lvl="0" marL="0" rtl="0" algn="l">
              <a:lnSpc>
                <a:spcPct val="100000"/>
              </a:lnSpc>
              <a:spcBef>
                <a:spcPts val="1200"/>
              </a:spcBef>
              <a:spcAft>
                <a:spcPts val="0"/>
              </a:spcAft>
              <a:buSzPts val="1800"/>
              <a:buNone/>
            </a:pPr>
            <a:r>
              <a:rPr lang="en" sz="1500">
                <a:solidFill>
                  <a:srgbClr val="0D0D0D"/>
                </a:solidFill>
                <a:highlight>
                  <a:srgbClr val="FFFFFF"/>
                </a:highlight>
                <a:latin typeface="Comic Sans MS"/>
                <a:ea typeface="Comic Sans MS"/>
                <a:cs typeface="Comic Sans MS"/>
                <a:sym typeface="Comic Sans MS"/>
              </a:rPr>
              <a:t>A measure of spread, also known as a measure of dispersion, helps describe how much variation there is in a sample or population.</a:t>
            </a:r>
            <a:endParaRPr sz="1500">
              <a:solidFill>
                <a:srgbClr val="0D0D0D"/>
              </a:solidFill>
              <a:highlight>
                <a:srgbClr val="FFFFFF"/>
              </a:highlight>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SzPts val="1800"/>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800"/>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800"/>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800"/>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800"/>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800"/>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1200"/>
              </a:spcAft>
              <a:buSzPts val="1800"/>
              <a:buNone/>
            </a:pPr>
            <a:r>
              <a:t/>
            </a:r>
            <a:endParaRPr/>
          </a:p>
        </p:txBody>
      </p:sp>
      <p:pic>
        <p:nvPicPr>
          <p:cNvPr id="215" name="Google Shape;215;p27"/>
          <p:cNvPicPr preferRelativeResize="0"/>
          <p:nvPr/>
        </p:nvPicPr>
        <p:blipFill rotWithShape="1">
          <a:blip r:embed="rId3">
            <a:alphaModFix/>
          </a:blip>
          <a:srcRect b="0" l="0" r="0" t="0"/>
          <a:stretch/>
        </p:blipFill>
        <p:spPr>
          <a:xfrm>
            <a:off x="866800" y="2314950"/>
            <a:ext cx="6308825" cy="1556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idx="1" type="body"/>
          </p:nvPr>
        </p:nvSpPr>
        <p:spPr>
          <a:xfrm>
            <a:off x="311700" y="870825"/>
            <a:ext cx="8520600" cy="3698100"/>
          </a:xfrm>
          <a:prstGeom prst="rect">
            <a:avLst/>
          </a:prstGeom>
          <a:noFill/>
          <a:ln>
            <a:noFill/>
          </a:ln>
        </p:spPr>
        <p:txBody>
          <a:bodyPr anchorCtr="0" anchor="t" bIns="91425" lIns="91425" spcFirstLastPara="1" rIns="91425" wrap="square" tIns="91425">
            <a:normAutofit/>
          </a:bodyPr>
          <a:lstStyle/>
          <a:p>
            <a:pPr indent="0" lvl="0" marL="0" rtl="0" algn="l">
              <a:spcBef>
                <a:spcPts val="1000"/>
              </a:spcBef>
              <a:spcAft>
                <a:spcPts val="0"/>
              </a:spcAft>
              <a:buClr>
                <a:schemeClr val="dk1"/>
              </a:buClr>
              <a:buSzPts val="1100"/>
              <a:buFont typeface="Arial"/>
              <a:buNone/>
            </a:pPr>
            <a:r>
              <a:rPr lang="en" sz="1700">
                <a:solidFill>
                  <a:schemeClr val="dk1"/>
                </a:solidFill>
                <a:latin typeface="Comic Sans MS"/>
                <a:ea typeface="Comic Sans MS"/>
                <a:cs typeface="Comic Sans MS"/>
                <a:sym typeface="Comic Sans MS"/>
              </a:rPr>
              <a:t>We also have measures of spread, which include the following:</a:t>
            </a:r>
            <a:endParaRPr sz="17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sz="17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b="1" lang="en" sz="1700">
                <a:solidFill>
                  <a:schemeClr val="dk1"/>
                </a:solidFill>
                <a:latin typeface="Comic Sans MS"/>
                <a:ea typeface="Comic Sans MS"/>
                <a:cs typeface="Comic Sans MS"/>
                <a:sym typeface="Comic Sans MS"/>
              </a:rPr>
              <a:t>Range:</a:t>
            </a:r>
            <a:r>
              <a:rPr lang="en" sz="1700">
                <a:solidFill>
                  <a:schemeClr val="dk1"/>
                </a:solidFill>
                <a:latin typeface="Comic Sans MS"/>
                <a:ea typeface="Comic Sans MS"/>
                <a:cs typeface="Comic Sans MS"/>
                <a:sym typeface="Comic Sans MS"/>
              </a:rPr>
              <a:t> This measure indicates how spread out the values in a dataset are. It's calculated as:</a:t>
            </a:r>
            <a:endParaRPr sz="17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sz="17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 sz="1700">
                <a:solidFill>
                  <a:schemeClr val="dk1"/>
                </a:solidFill>
                <a:latin typeface="Comic Sans MS"/>
                <a:ea typeface="Comic Sans MS"/>
                <a:cs typeface="Comic Sans MS"/>
                <a:sym typeface="Comic Sans MS"/>
              </a:rPr>
              <a:t>Range = Maximum value of x - Minimum value of x</a:t>
            </a:r>
            <a:endParaRPr sz="17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990"/>
              <a:buFont typeface="Arial"/>
              <a:buNone/>
            </a:pPr>
            <a:r>
              <a:rPr b="1" lang="en" sz="2290">
                <a:latin typeface="Comic Sans MS"/>
                <a:ea typeface="Comic Sans MS"/>
                <a:cs typeface="Comic Sans MS"/>
                <a:sym typeface="Comic Sans MS"/>
              </a:rPr>
              <a:t>What Is Data?</a:t>
            </a:r>
            <a:endParaRPr b="1" sz="2290">
              <a:latin typeface="Comic Sans MS"/>
              <a:ea typeface="Comic Sans MS"/>
              <a:cs typeface="Comic Sans MS"/>
              <a:sym typeface="Comic Sans MS"/>
            </a:endParaRPr>
          </a:p>
          <a:p>
            <a:pPr indent="0" lvl="0" marL="0" rtl="0" algn="l">
              <a:lnSpc>
                <a:spcPct val="100000"/>
              </a:lnSpc>
              <a:spcBef>
                <a:spcPts val="1000"/>
              </a:spcBef>
              <a:spcAft>
                <a:spcPts val="0"/>
              </a:spcAft>
              <a:buSzPts val="2800"/>
              <a:buNone/>
            </a:pPr>
            <a:r>
              <a:t/>
            </a:r>
            <a:endParaRPr sz="2520"/>
          </a:p>
        </p:txBody>
      </p:sp>
      <p:sp>
        <p:nvSpPr>
          <p:cNvPr id="66" name="Google Shape;66;p3"/>
          <p:cNvSpPr txBox="1"/>
          <p:nvPr>
            <p:ph idx="1" type="body"/>
          </p:nvPr>
        </p:nvSpPr>
        <p:spPr>
          <a:xfrm>
            <a:off x="311700" y="1152475"/>
            <a:ext cx="8520600" cy="3862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000"/>
              </a:spcBef>
              <a:spcAft>
                <a:spcPts val="0"/>
              </a:spcAft>
              <a:buSzPts val="1654"/>
              <a:buNone/>
            </a:pPr>
            <a:r>
              <a:rPr lang="en" sz="1475">
                <a:solidFill>
                  <a:schemeClr val="dk1"/>
                </a:solidFill>
                <a:latin typeface="Comic Sans MS"/>
                <a:ea typeface="Comic Sans MS"/>
                <a:cs typeface="Comic Sans MS"/>
                <a:sym typeface="Comic Sans MS"/>
              </a:rPr>
              <a:t>Data is all around us, especially when we use our phones. Every click creates a lot of data. We can use this data to learn things and make smarter choices in business. That's why data is really important.</a:t>
            </a:r>
            <a:endParaRPr sz="2070">
              <a:latin typeface="Comic Sans MS"/>
              <a:ea typeface="Comic Sans MS"/>
              <a:cs typeface="Comic Sans MS"/>
              <a:sym typeface="Comic Sans MS"/>
            </a:endParaRPr>
          </a:p>
          <a:p>
            <a:pPr indent="0" lvl="0" marL="0" rtl="0" algn="l">
              <a:lnSpc>
                <a:spcPct val="95000"/>
              </a:lnSpc>
              <a:spcBef>
                <a:spcPts val="1200"/>
              </a:spcBef>
              <a:spcAft>
                <a:spcPts val="0"/>
              </a:spcAft>
              <a:buSzPts val="1654"/>
              <a:buNone/>
            </a:pPr>
            <a:r>
              <a:t/>
            </a:r>
            <a:endParaRPr sz="1729">
              <a:latin typeface="Comic Sans MS"/>
              <a:ea typeface="Comic Sans MS"/>
              <a:cs typeface="Comic Sans MS"/>
              <a:sym typeface="Comic Sans MS"/>
            </a:endParaRPr>
          </a:p>
          <a:p>
            <a:pPr indent="0" lvl="0" marL="0" rtl="0" algn="l">
              <a:lnSpc>
                <a:spcPct val="95000"/>
              </a:lnSpc>
              <a:spcBef>
                <a:spcPts val="1200"/>
              </a:spcBef>
              <a:spcAft>
                <a:spcPts val="0"/>
              </a:spcAft>
              <a:buSzPts val="1654"/>
              <a:buNone/>
            </a:pPr>
            <a:r>
              <a:t/>
            </a:r>
            <a:endParaRPr sz="1729">
              <a:latin typeface="Comic Sans MS"/>
              <a:ea typeface="Comic Sans MS"/>
              <a:cs typeface="Comic Sans MS"/>
              <a:sym typeface="Comic Sans MS"/>
            </a:endParaRPr>
          </a:p>
          <a:p>
            <a:pPr indent="0" lvl="0" marL="0" rtl="0" algn="l">
              <a:lnSpc>
                <a:spcPct val="95000"/>
              </a:lnSpc>
              <a:spcBef>
                <a:spcPts val="1200"/>
              </a:spcBef>
              <a:spcAft>
                <a:spcPts val="0"/>
              </a:spcAft>
              <a:buSzPts val="1654"/>
              <a:buNone/>
            </a:pPr>
            <a:r>
              <a:t/>
            </a:r>
            <a:endParaRPr sz="1729">
              <a:latin typeface="Comic Sans MS"/>
              <a:ea typeface="Comic Sans MS"/>
              <a:cs typeface="Comic Sans MS"/>
              <a:sym typeface="Comic Sans MS"/>
            </a:endParaRPr>
          </a:p>
          <a:p>
            <a:pPr indent="0" lvl="0" marL="0" rtl="0" algn="l">
              <a:lnSpc>
                <a:spcPct val="95000"/>
              </a:lnSpc>
              <a:spcBef>
                <a:spcPts val="1200"/>
              </a:spcBef>
              <a:spcAft>
                <a:spcPts val="0"/>
              </a:spcAft>
              <a:buSzPts val="1654"/>
              <a:buNone/>
            </a:pPr>
            <a:r>
              <a:t/>
            </a:r>
            <a:endParaRPr sz="1729">
              <a:latin typeface="Comic Sans MS"/>
              <a:ea typeface="Comic Sans MS"/>
              <a:cs typeface="Comic Sans MS"/>
              <a:sym typeface="Comic Sans MS"/>
            </a:endParaRPr>
          </a:p>
          <a:p>
            <a:pPr indent="0" lvl="0" marL="0" rtl="0" algn="l">
              <a:lnSpc>
                <a:spcPct val="80000"/>
              </a:lnSpc>
              <a:spcBef>
                <a:spcPts val="1200"/>
              </a:spcBef>
              <a:spcAft>
                <a:spcPts val="0"/>
              </a:spcAft>
              <a:buClr>
                <a:schemeClr val="dk1"/>
              </a:buClr>
              <a:buSzPts val="935"/>
              <a:buFont typeface="Arial"/>
              <a:buNone/>
            </a:pPr>
            <a:r>
              <a:t/>
            </a:r>
            <a:endParaRPr sz="1135">
              <a:solidFill>
                <a:schemeClr val="dk1"/>
              </a:solidFill>
              <a:latin typeface="Comic Sans MS"/>
              <a:ea typeface="Comic Sans MS"/>
              <a:cs typeface="Comic Sans MS"/>
              <a:sym typeface="Comic Sans MS"/>
            </a:endParaRPr>
          </a:p>
          <a:p>
            <a:pPr indent="0" lvl="0" marL="0" rtl="0" algn="l">
              <a:lnSpc>
                <a:spcPct val="80000"/>
              </a:lnSpc>
              <a:spcBef>
                <a:spcPts val="1200"/>
              </a:spcBef>
              <a:spcAft>
                <a:spcPts val="0"/>
              </a:spcAft>
              <a:buClr>
                <a:schemeClr val="dk1"/>
              </a:buClr>
              <a:buSzPts val="935"/>
              <a:buFont typeface="Arial"/>
              <a:buNone/>
            </a:pPr>
            <a:r>
              <a:t/>
            </a:r>
            <a:endParaRPr sz="1135">
              <a:solidFill>
                <a:schemeClr val="dk1"/>
              </a:solidFill>
              <a:latin typeface="Comic Sans MS"/>
              <a:ea typeface="Comic Sans MS"/>
              <a:cs typeface="Comic Sans MS"/>
              <a:sym typeface="Comic Sans MS"/>
            </a:endParaRPr>
          </a:p>
          <a:p>
            <a:pPr indent="0" lvl="0" marL="0" rtl="0" algn="l">
              <a:lnSpc>
                <a:spcPct val="80000"/>
              </a:lnSpc>
              <a:spcBef>
                <a:spcPts val="1200"/>
              </a:spcBef>
              <a:spcAft>
                <a:spcPts val="0"/>
              </a:spcAft>
              <a:buClr>
                <a:schemeClr val="dk1"/>
              </a:buClr>
              <a:buSzPts val="935"/>
              <a:buFont typeface="Arial"/>
              <a:buNone/>
            </a:pPr>
            <a:r>
              <a:t/>
            </a:r>
            <a:endParaRPr sz="1135">
              <a:solidFill>
                <a:schemeClr val="dk1"/>
              </a:solidFill>
              <a:latin typeface="Comic Sans MS"/>
              <a:ea typeface="Comic Sans MS"/>
              <a:cs typeface="Comic Sans MS"/>
              <a:sym typeface="Comic Sans MS"/>
            </a:endParaRPr>
          </a:p>
          <a:p>
            <a:pPr indent="0" lvl="0" marL="0" rtl="0" algn="l">
              <a:lnSpc>
                <a:spcPct val="80000"/>
              </a:lnSpc>
              <a:spcBef>
                <a:spcPts val="1200"/>
              </a:spcBef>
              <a:spcAft>
                <a:spcPts val="0"/>
              </a:spcAft>
              <a:buClr>
                <a:schemeClr val="dk1"/>
              </a:buClr>
              <a:buSzPts val="935"/>
              <a:buFont typeface="Arial"/>
              <a:buNone/>
            </a:pPr>
            <a:r>
              <a:rPr lang="en" sz="1135">
                <a:solidFill>
                  <a:schemeClr val="dk1"/>
                </a:solidFill>
                <a:latin typeface="Comic Sans MS"/>
                <a:ea typeface="Comic Sans MS"/>
                <a:cs typeface="Comic Sans MS"/>
                <a:sym typeface="Comic Sans MS"/>
              </a:rPr>
              <a:t>Data means information like facts and numbers that we gather to study or understand things better. </a:t>
            </a:r>
            <a:endParaRPr sz="1135">
              <a:solidFill>
                <a:schemeClr val="dk1"/>
              </a:solidFill>
              <a:latin typeface="Comic Sans MS"/>
              <a:ea typeface="Comic Sans MS"/>
              <a:cs typeface="Comic Sans MS"/>
              <a:sym typeface="Comic Sans MS"/>
            </a:endParaRPr>
          </a:p>
          <a:p>
            <a:pPr indent="0" lvl="0" marL="0" rtl="0" algn="l">
              <a:lnSpc>
                <a:spcPct val="80000"/>
              </a:lnSpc>
              <a:spcBef>
                <a:spcPts val="1200"/>
              </a:spcBef>
              <a:spcAft>
                <a:spcPts val="0"/>
              </a:spcAft>
              <a:buClr>
                <a:schemeClr val="dk1"/>
              </a:buClr>
              <a:buSzPts val="935"/>
              <a:buFont typeface="Arial"/>
              <a:buNone/>
            </a:pPr>
            <a:r>
              <a:rPr lang="en" sz="1135">
                <a:solidFill>
                  <a:schemeClr val="dk1"/>
                </a:solidFill>
                <a:latin typeface="Comic Sans MS"/>
                <a:ea typeface="Comic Sans MS"/>
                <a:cs typeface="Comic Sans MS"/>
                <a:sym typeface="Comic Sans MS"/>
              </a:rPr>
              <a:t>We collect data, measure it, and then study it using graphs or charts to see patterns or trends.</a:t>
            </a:r>
            <a:endParaRPr sz="1135">
              <a:solidFill>
                <a:schemeClr val="dk1"/>
              </a:solidFill>
              <a:latin typeface="Comic Sans MS"/>
              <a:ea typeface="Comic Sans MS"/>
              <a:cs typeface="Comic Sans MS"/>
              <a:sym typeface="Comic Sans MS"/>
            </a:endParaRPr>
          </a:p>
          <a:p>
            <a:pPr indent="0" lvl="0" marL="0" rtl="0" algn="l">
              <a:lnSpc>
                <a:spcPct val="95000"/>
              </a:lnSpc>
              <a:spcBef>
                <a:spcPts val="1000"/>
              </a:spcBef>
              <a:spcAft>
                <a:spcPts val="1200"/>
              </a:spcAft>
              <a:buSzPts val="1654"/>
              <a:buNone/>
            </a:pPr>
            <a:r>
              <a:t/>
            </a:r>
            <a:endParaRPr sz="1729">
              <a:latin typeface="Comic Sans MS"/>
              <a:ea typeface="Comic Sans MS"/>
              <a:cs typeface="Comic Sans MS"/>
              <a:sym typeface="Comic Sans MS"/>
            </a:endParaRPr>
          </a:p>
        </p:txBody>
      </p:sp>
      <p:pic>
        <p:nvPicPr>
          <p:cNvPr id="67" name="Google Shape;67;p3"/>
          <p:cNvPicPr preferRelativeResize="0"/>
          <p:nvPr/>
        </p:nvPicPr>
        <p:blipFill rotWithShape="1">
          <a:blip r:embed="rId3">
            <a:alphaModFix/>
          </a:blip>
          <a:srcRect b="0" l="0" r="0" t="0"/>
          <a:stretch/>
        </p:blipFill>
        <p:spPr>
          <a:xfrm>
            <a:off x="1077450" y="1910500"/>
            <a:ext cx="5029200" cy="1914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idx="1" type="body"/>
          </p:nvPr>
        </p:nvSpPr>
        <p:spPr>
          <a:xfrm>
            <a:off x="311700" y="636475"/>
            <a:ext cx="8752800" cy="4391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200"/>
              </a:spcBef>
              <a:spcAft>
                <a:spcPts val="0"/>
              </a:spcAft>
              <a:buClr>
                <a:schemeClr val="dk1"/>
              </a:buClr>
              <a:buSzPts val="1100"/>
              <a:buFont typeface="Arial"/>
              <a:buNone/>
            </a:pPr>
            <a:r>
              <a:rPr b="1" lang="en" sz="1500">
                <a:solidFill>
                  <a:schemeClr val="dk1"/>
                </a:solidFill>
                <a:latin typeface="Comic Sans MS"/>
                <a:ea typeface="Comic Sans MS"/>
                <a:cs typeface="Comic Sans MS"/>
                <a:sym typeface="Comic Sans MS"/>
              </a:rPr>
              <a:t>Quartiles</a:t>
            </a:r>
            <a:r>
              <a:rPr lang="en" sz="1500">
                <a:solidFill>
                  <a:schemeClr val="dk1"/>
                </a:solidFill>
                <a:latin typeface="Comic Sans MS"/>
                <a:ea typeface="Comic Sans MS"/>
                <a:cs typeface="Comic Sans MS"/>
                <a:sym typeface="Comic Sans MS"/>
              </a:rPr>
              <a:t> divide a dataset into quarters, similar to how the median divides it in half, giving us insights into the data's spread.</a:t>
            </a:r>
            <a:endParaRPr sz="15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lang="en" sz="1500">
                <a:solidFill>
                  <a:schemeClr val="dk1"/>
                </a:solidFill>
                <a:latin typeface="Comic Sans MS"/>
                <a:ea typeface="Comic Sans MS"/>
                <a:cs typeface="Comic Sans MS"/>
                <a:sym typeface="Comic Sans MS"/>
              </a:rPr>
              <a:t>To better grasp how quartiles and the Interquartile Range (IQR) are calculated, let's consider an example.</a:t>
            </a:r>
            <a:endParaRPr sz="15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1200"/>
              </a:spcAft>
              <a:buSzPts val="1800"/>
              <a:buNone/>
            </a:pPr>
            <a:r>
              <a:t/>
            </a:r>
            <a:endParaRPr/>
          </a:p>
        </p:txBody>
      </p:sp>
      <p:pic>
        <p:nvPicPr>
          <p:cNvPr id="226" name="Google Shape;226;p29"/>
          <p:cNvPicPr preferRelativeResize="0"/>
          <p:nvPr/>
        </p:nvPicPr>
        <p:blipFill rotWithShape="1">
          <a:blip r:embed="rId3">
            <a:alphaModFix/>
          </a:blip>
          <a:srcRect b="0" l="0" r="0" t="0"/>
          <a:stretch/>
        </p:blipFill>
        <p:spPr>
          <a:xfrm>
            <a:off x="656325" y="1977925"/>
            <a:ext cx="7268774" cy="292454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idx="1" type="body"/>
          </p:nvPr>
        </p:nvSpPr>
        <p:spPr>
          <a:xfrm>
            <a:off x="311700" y="648800"/>
            <a:ext cx="8832300" cy="4329300"/>
          </a:xfrm>
          <a:prstGeom prst="rect">
            <a:avLst/>
          </a:prstGeom>
          <a:noFill/>
          <a:ln>
            <a:noFill/>
          </a:ln>
        </p:spPr>
        <p:txBody>
          <a:bodyPr anchorCtr="0" anchor="t" bIns="91425" lIns="91425" spcFirstLastPara="1" rIns="91425" wrap="square" tIns="91425">
            <a:normAutofit/>
          </a:bodyPr>
          <a:lstStyle/>
          <a:p>
            <a:pPr indent="0" lvl="0" marL="0" rtl="0" algn="l">
              <a:spcBef>
                <a:spcPts val="1000"/>
              </a:spcBef>
              <a:spcAft>
                <a:spcPts val="0"/>
              </a:spcAft>
              <a:buClr>
                <a:schemeClr val="dk1"/>
              </a:buClr>
              <a:buSzPts val="1100"/>
              <a:buFont typeface="Arial"/>
              <a:buNone/>
            </a:pPr>
            <a:r>
              <a:rPr lang="en" sz="1600">
                <a:solidFill>
                  <a:schemeClr val="dk1"/>
                </a:solidFill>
                <a:latin typeface="Comic Sans MS"/>
                <a:ea typeface="Comic Sans MS"/>
                <a:cs typeface="Comic Sans MS"/>
                <a:sym typeface="Comic Sans MS"/>
              </a:rPr>
              <a:t>The image above displays the marks of 100 students arranged from lowest to highest scores. The quartiles are found within these ranges:</a:t>
            </a:r>
            <a:endParaRPr sz="16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sz="16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 sz="1600">
                <a:solidFill>
                  <a:schemeClr val="dk1"/>
                </a:solidFill>
                <a:latin typeface="Comic Sans MS"/>
                <a:ea typeface="Comic Sans MS"/>
                <a:cs typeface="Comic Sans MS"/>
                <a:sym typeface="Comic Sans MS"/>
              </a:rPr>
              <a:t>- The first quartile (Q1) falls between the 25th and 26th observations.</a:t>
            </a:r>
            <a:endParaRPr sz="16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 sz="1600">
                <a:solidFill>
                  <a:schemeClr val="dk1"/>
                </a:solidFill>
                <a:latin typeface="Comic Sans MS"/>
                <a:ea typeface="Comic Sans MS"/>
                <a:cs typeface="Comic Sans MS"/>
                <a:sym typeface="Comic Sans MS"/>
              </a:rPr>
              <a:t>- The second quartile (Q2), also known as the median, falls between the 50th and 51st observations.</a:t>
            </a:r>
            <a:endParaRPr sz="16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 sz="1600">
                <a:solidFill>
                  <a:schemeClr val="dk1"/>
                </a:solidFill>
                <a:latin typeface="Comic Sans MS"/>
                <a:ea typeface="Comic Sans MS"/>
                <a:cs typeface="Comic Sans MS"/>
                <a:sym typeface="Comic Sans MS"/>
              </a:rPr>
              <a:t>- The third quartile (Q3) falls between the 75th and 76th observations.</a:t>
            </a:r>
            <a:endParaRPr sz="16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sz="16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b="1" lang="en" sz="1600">
                <a:solidFill>
                  <a:schemeClr val="dk1"/>
                </a:solidFill>
                <a:latin typeface="Comic Sans MS"/>
                <a:ea typeface="Comic Sans MS"/>
                <a:cs typeface="Comic Sans MS"/>
                <a:sym typeface="Comic Sans MS"/>
              </a:rPr>
              <a:t>Interquartile Range (IQR)</a:t>
            </a:r>
            <a:r>
              <a:rPr lang="en" sz="1600">
                <a:solidFill>
                  <a:schemeClr val="dk1"/>
                </a:solidFill>
                <a:latin typeface="Comic Sans MS"/>
                <a:ea typeface="Comic Sans MS"/>
                <a:cs typeface="Comic Sans MS"/>
                <a:sym typeface="Comic Sans MS"/>
              </a:rPr>
              <a:t> measures variability by dividing the data set into quartiles. It's calculated as the difference between Q3 and Q1: IQR = Q3 - Q1.</a:t>
            </a:r>
            <a:endParaRPr sz="16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t/>
            </a:r>
            <a:endParaRPr sz="1600">
              <a:solidFill>
                <a:schemeClr val="dk1"/>
              </a:solidFill>
              <a:latin typeface="Comic Sans MS"/>
              <a:ea typeface="Comic Sans MS"/>
              <a:cs typeface="Comic Sans MS"/>
              <a:sym typeface="Comic Sans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idx="1" type="body"/>
          </p:nvPr>
        </p:nvSpPr>
        <p:spPr>
          <a:xfrm>
            <a:off x="311700" y="685800"/>
            <a:ext cx="8520600" cy="43788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1200"/>
              </a:spcBef>
              <a:spcAft>
                <a:spcPts val="0"/>
              </a:spcAft>
              <a:buClr>
                <a:schemeClr val="dk1"/>
              </a:buClr>
              <a:buSzPts val="1100"/>
              <a:buFont typeface="Arial"/>
              <a:buNone/>
            </a:pPr>
            <a:r>
              <a:rPr b="1" lang="en" sz="1900">
                <a:solidFill>
                  <a:schemeClr val="dk1"/>
                </a:solidFill>
                <a:latin typeface="Comic Sans MS"/>
                <a:ea typeface="Comic Sans MS"/>
                <a:cs typeface="Comic Sans MS"/>
                <a:sym typeface="Comic Sans MS"/>
              </a:rPr>
              <a:t>Variance</a:t>
            </a:r>
            <a:r>
              <a:rPr lang="en" sz="1900">
                <a:solidFill>
                  <a:schemeClr val="dk1"/>
                </a:solidFill>
                <a:latin typeface="Comic Sans MS"/>
                <a:ea typeface="Comic Sans MS"/>
                <a:cs typeface="Comic Sans MS"/>
                <a:sym typeface="Comic Sans MS"/>
              </a:rPr>
              <a:t> quantifies the extent to which a random variable deviates from its expected value. It involves calculating the squares of deviations from the mean. The formula for variance is as follows:</a:t>
            </a:r>
            <a:endParaRPr sz="19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t/>
            </a:r>
            <a:endParaRPr sz="19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t/>
            </a:r>
            <a:endParaRPr sz="19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lang="en" sz="1900">
                <a:solidFill>
                  <a:schemeClr val="dk1"/>
                </a:solidFill>
                <a:latin typeface="Comic Sans MS"/>
                <a:ea typeface="Comic Sans MS"/>
                <a:cs typeface="Comic Sans MS"/>
                <a:sym typeface="Comic Sans MS"/>
              </a:rPr>
              <a:t>Where:</a:t>
            </a:r>
            <a:endParaRPr sz="19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lang="en" sz="2000">
                <a:solidFill>
                  <a:srgbClr val="0D0D0D"/>
                </a:solidFill>
                <a:highlight>
                  <a:srgbClr val="FFFFFF"/>
                </a:highlight>
                <a:latin typeface="Comic Sans MS"/>
                <a:ea typeface="Comic Sans MS"/>
                <a:cs typeface="Comic Sans MS"/>
                <a:sym typeface="Comic Sans MS"/>
              </a:rPr>
              <a:t>x: Individual data points</a:t>
            </a:r>
            <a:endParaRPr sz="2000">
              <a:solidFill>
                <a:srgbClr val="0D0D0D"/>
              </a:solidFill>
              <a:highlight>
                <a:srgbClr val="FFFFFF"/>
              </a:highlight>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lang="en" sz="2000">
                <a:solidFill>
                  <a:srgbClr val="0D0D0D"/>
                </a:solidFill>
                <a:highlight>
                  <a:srgbClr val="FFFFFF"/>
                </a:highlight>
                <a:latin typeface="Comic Sans MS"/>
                <a:ea typeface="Comic Sans MS"/>
                <a:cs typeface="Comic Sans MS"/>
                <a:sym typeface="Comic Sans MS"/>
              </a:rPr>
              <a:t>n: Total number of data points</a:t>
            </a:r>
            <a:endParaRPr sz="2000">
              <a:solidFill>
                <a:srgbClr val="0D0D0D"/>
              </a:solidFill>
              <a:highlight>
                <a:srgbClr val="FFFFFF"/>
              </a:highlight>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lang="en" sz="2000">
                <a:solidFill>
                  <a:srgbClr val="0D0D0D"/>
                </a:solidFill>
                <a:highlight>
                  <a:srgbClr val="FFFFFF"/>
                </a:highlight>
                <a:latin typeface="Comic Sans MS"/>
                <a:ea typeface="Comic Sans MS"/>
                <a:cs typeface="Comic Sans MS"/>
                <a:sym typeface="Comic Sans MS"/>
              </a:rPr>
              <a:t>x̅: Mean of data points</a:t>
            </a:r>
            <a:endParaRPr sz="2000">
              <a:solidFill>
                <a:srgbClr val="0D0D0D"/>
              </a:solidFill>
              <a:highlight>
                <a:srgbClr val="FFFFFF"/>
              </a:highlight>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100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p:txBody>
      </p:sp>
      <p:pic>
        <p:nvPicPr>
          <p:cNvPr id="237" name="Google Shape;237;p31"/>
          <p:cNvPicPr preferRelativeResize="0"/>
          <p:nvPr/>
        </p:nvPicPr>
        <p:blipFill rotWithShape="1">
          <a:blip r:embed="rId3">
            <a:alphaModFix/>
          </a:blip>
          <a:srcRect b="0" l="0" r="0" t="0"/>
          <a:stretch/>
        </p:blipFill>
        <p:spPr>
          <a:xfrm>
            <a:off x="4685050" y="2571738"/>
            <a:ext cx="2857500" cy="1647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idx="1" type="body"/>
          </p:nvPr>
        </p:nvSpPr>
        <p:spPr>
          <a:xfrm>
            <a:off x="311700" y="636475"/>
            <a:ext cx="8520600" cy="4378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200"/>
              </a:spcBef>
              <a:spcAft>
                <a:spcPts val="0"/>
              </a:spcAft>
              <a:buClr>
                <a:schemeClr val="dk1"/>
              </a:buClr>
              <a:buSzPts val="1100"/>
              <a:buFont typeface="Arial"/>
              <a:buNone/>
            </a:pPr>
            <a:r>
              <a:rPr b="1" lang="en" sz="1600">
                <a:solidFill>
                  <a:schemeClr val="dk1"/>
                </a:solidFill>
                <a:latin typeface="Comic Sans MS"/>
                <a:ea typeface="Comic Sans MS"/>
                <a:cs typeface="Comic Sans MS"/>
                <a:sym typeface="Comic Sans MS"/>
              </a:rPr>
              <a:t>Deviation </a:t>
            </a:r>
            <a:r>
              <a:rPr lang="en" sz="1600">
                <a:solidFill>
                  <a:schemeClr val="dk1"/>
                </a:solidFill>
                <a:latin typeface="Comic Sans MS"/>
                <a:ea typeface="Comic Sans MS"/>
                <a:cs typeface="Comic Sans MS"/>
                <a:sym typeface="Comic Sans MS"/>
              </a:rPr>
              <a:t>is the difference between each element from the mean. It can be calculated by using the below formula:</a:t>
            </a:r>
            <a:endParaRPr sz="16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lang="en" sz="1600">
                <a:solidFill>
                  <a:schemeClr val="dk1"/>
                </a:solidFill>
                <a:latin typeface="Comic Sans MS"/>
                <a:ea typeface="Comic Sans MS"/>
                <a:cs typeface="Comic Sans MS"/>
                <a:sym typeface="Comic Sans MS"/>
              </a:rPr>
              <a:t>Deviation = (</a:t>
            </a:r>
            <a:r>
              <a:rPr i="1" lang="en" sz="1600">
                <a:solidFill>
                  <a:schemeClr val="dk1"/>
                </a:solidFill>
                <a:latin typeface="Comic Sans MS"/>
                <a:ea typeface="Comic Sans MS"/>
                <a:cs typeface="Comic Sans MS"/>
                <a:sym typeface="Comic Sans MS"/>
              </a:rPr>
              <a:t>𝑥</a:t>
            </a:r>
            <a:r>
              <a:rPr lang="en" sz="1600">
                <a:solidFill>
                  <a:schemeClr val="dk1"/>
                </a:solidFill>
                <a:latin typeface="Comic Sans MS"/>
                <a:ea typeface="Comic Sans MS"/>
                <a:cs typeface="Comic Sans MS"/>
                <a:sym typeface="Comic Sans MS"/>
              </a:rPr>
              <a:t>_</a:t>
            </a:r>
            <a:r>
              <a:rPr i="1" lang="en" sz="1600">
                <a:solidFill>
                  <a:schemeClr val="dk1"/>
                </a:solidFill>
                <a:latin typeface="Comic Sans MS"/>
                <a:ea typeface="Comic Sans MS"/>
                <a:cs typeface="Comic Sans MS"/>
                <a:sym typeface="Comic Sans MS"/>
              </a:rPr>
              <a:t>𝑖</a:t>
            </a:r>
            <a:r>
              <a:rPr lang="en" sz="1600">
                <a:solidFill>
                  <a:schemeClr val="dk1"/>
                </a:solidFill>
                <a:latin typeface="Comic Sans MS"/>
                <a:ea typeface="Comic Sans MS"/>
                <a:cs typeface="Comic Sans MS"/>
                <a:sym typeface="Comic Sans MS"/>
              </a:rPr>
              <a:t> – µ)</a:t>
            </a:r>
            <a:endParaRPr sz="16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t/>
            </a:r>
            <a:endParaRPr sz="16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SzPts val="1800"/>
              <a:buNone/>
            </a:pPr>
            <a:r>
              <a:rPr b="1" lang="en" sz="1600">
                <a:solidFill>
                  <a:schemeClr val="dk1"/>
                </a:solidFill>
                <a:latin typeface="Comic Sans MS"/>
                <a:ea typeface="Comic Sans MS"/>
                <a:cs typeface="Comic Sans MS"/>
                <a:sym typeface="Comic Sans MS"/>
              </a:rPr>
              <a:t>Population Variance</a:t>
            </a:r>
            <a:r>
              <a:rPr lang="en" sz="1600">
                <a:solidFill>
                  <a:schemeClr val="dk1"/>
                </a:solidFill>
                <a:latin typeface="Comic Sans MS"/>
                <a:ea typeface="Comic Sans MS"/>
                <a:cs typeface="Comic Sans MS"/>
                <a:sym typeface="Comic Sans MS"/>
              </a:rPr>
              <a:t> is the average of squared deviations. It can be calculated by using the below</a:t>
            </a:r>
            <a:endParaRPr sz="16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SzPts val="1800"/>
              <a:buNone/>
            </a:pPr>
            <a:r>
              <a:t/>
            </a:r>
            <a:endParaRPr sz="16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SzPts val="1800"/>
              <a:buNone/>
            </a:pPr>
            <a:r>
              <a:rPr b="1" lang="en" sz="1600">
                <a:solidFill>
                  <a:schemeClr val="dk1"/>
                </a:solidFill>
                <a:latin typeface="Comic Sans MS"/>
                <a:ea typeface="Comic Sans MS"/>
                <a:cs typeface="Comic Sans MS"/>
                <a:sym typeface="Comic Sans MS"/>
              </a:rPr>
              <a:t>Formula:</a:t>
            </a:r>
            <a:endParaRPr b="1" sz="16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t/>
            </a:r>
            <a:endParaRPr sz="1600">
              <a:solidFill>
                <a:schemeClr val="dk1"/>
              </a:solidFill>
              <a:latin typeface="Comic Sans MS"/>
              <a:ea typeface="Comic Sans MS"/>
              <a:cs typeface="Comic Sans MS"/>
              <a:sym typeface="Comic Sans MS"/>
            </a:endParaRPr>
          </a:p>
          <a:p>
            <a:pPr indent="0" lvl="0" marL="0" rtl="0" algn="l">
              <a:lnSpc>
                <a:spcPct val="115000"/>
              </a:lnSpc>
              <a:spcBef>
                <a:spcPts val="1000"/>
              </a:spcBef>
              <a:spcAft>
                <a:spcPts val="1200"/>
              </a:spcAft>
              <a:buSzPts val="1800"/>
              <a:buNone/>
            </a:pPr>
            <a:r>
              <a:t/>
            </a:r>
            <a:endParaRPr sz="2300">
              <a:latin typeface="Comic Sans MS"/>
              <a:ea typeface="Comic Sans MS"/>
              <a:cs typeface="Comic Sans MS"/>
              <a:sym typeface="Comic Sans MS"/>
            </a:endParaRPr>
          </a:p>
        </p:txBody>
      </p:sp>
      <p:pic>
        <p:nvPicPr>
          <p:cNvPr id="243" name="Google Shape;243;p32"/>
          <p:cNvPicPr preferRelativeResize="0"/>
          <p:nvPr/>
        </p:nvPicPr>
        <p:blipFill rotWithShape="1">
          <a:blip r:embed="rId3">
            <a:alphaModFix/>
          </a:blip>
          <a:srcRect b="0" l="0" r="0" t="0"/>
          <a:stretch/>
        </p:blipFill>
        <p:spPr>
          <a:xfrm>
            <a:off x="1924350" y="3489138"/>
            <a:ext cx="2857500" cy="790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idx="1" type="body"/>
          </p:nvPr>
        </p:nvSpPr>
        <p:spPr>
          <a:xfrm>
            <a:off x="311700" y="685800"/>
            <a:ext cx="8520600" cy="433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000"/>
              </a:spcBef>
              <a:spcAft>
                <a:spcPts val="0"/>
              </a:spcAft>
              <a:buSzPts val="1800"/>
              <a:buNone/>
            </a:pPr>
            <a:r>
              <a:rPr b="1" lang="en" sz="1900">
                <a:solidFill>
                  <a:schemeClr val="dk1"/>
                </a:solidFill>
                <a:latin typeface="Comic Sans MS"/>
                <a:ea typeface="Comic Sans MS"/>
                <a:cs typeface="Comic Sans MS"/>
                <a:sym typeface="Comic Sans MS"/>
              </a:rPr>
              <a:t>Sample variance </a:t>
            </a:r>
            <a:r>
              <a:rPr lang="en" sz="1900">
                <a:solidFill>
                  <a:schemeClr val="dk1"/>
                </a:solidFill>
                <a:latin typeface="Comic Sans MS"/>
                <a:ea typeface="Comic Sans MS"/>
                <a:cs typeface="Comic Sans MS"/>
                <a:sym typeface="Comic Sans MS"/>
              </a:rPr>
              <a:t>is the average of squared differences between each data point and the mean. It's calculated using the following formula:</a:t>
            </a:r>
            <a:endParaRPr sz="2600">
              <a:latin typeface="Comic Sans MS"/>
              <a:ea typeface="Comic Sans MS"/>
              <a:cs typeface="Comic Sans MS"/>
              <a:sym typeface="Comic Sans MS"/>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249" name="Google Shape;249;p33"/>
          <p:cNvPicPr preferRelativeResize="0"/>
          <p:nvPr/>
        </p:nvPicPr>
        <p:blipFill rotWithShape="1">
          <a:blip r:embed="rId3">
            <a:alphaModFix/>
          </a:blip>
          <a:srcRect b="0" l="0" r="0" t="0"/>
          <a:stretch/>
        </p:blipFill>
        <p:spPr>
          <a:xfrm>
            <a:off x="2242825" y="2963300"/>
            <a:ext cx="2857500" cy="647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idx="1" type="body"/>
          </p:nvPr>
        </p:nvSpPr>
        <p:spPr>
          <a:xfrm>
            <a:off x="311700" y="809150"/>
            <a:ext cx="8520600" cy="4243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200"/>
              </a:spcBef>
              <a:spcAft>
                <a:spcPts val="0"/>
              </a:spcAft>
              <a:buClr>
                <a:schemeClr val="dk1"/>
              </a:buClr>
              <a:buSzPts val="1100"/>
              <a:buFont typeface="Arial"/>
              <a:buNone/>
            </a:pPr>
            <a:r>
              <a:rPr b="1" lang="en" sz="2000">
                <a:solidFill>
                  <a:schemeClr val="dk1"/>
                </a:solidFill>
                <a:latin typeface="Comic Sans MS"/>
                <a:ea typeface="Comic Sans MS"/>
                <a:cs typeface="Comic Sans MS"/>
                <a:sym typeface="Comic Sans MS"/>
              </a:rPr>
              <a:t>Standard deviation </a:t>
            </a:r>
            <a:r>
              <a:rPr lang="en" sz="2000">
                <a:solidFill>
                  <a:schemeClr val="dk1"/>
                </a:solidFill>
                <a:latin typeface="Comic Sans MS"/>
                <a:ea typeface="Comic Sans MS"/>
                <a:cs typeface="Comic Sans MS"/>
                <a:sym typeface="Comic Sans MS"/>
              </a:rPr>
              <a:t>measures how spread out a set of data is from its mean. It's calculated using the following formula:</a:t>
            </a:r>
            <a:br>
              <a:rPr lang="en" sz="1100">
                <a:solidFill>
                  <a:schemeClr val="dk1"/>
                </a:solidFill>
                <a:latin typeface="Times New Roman"/>
                <a:ea typeface="Times New Roman"/>
                <a:cs typeface="Times New Roman"/>
                <a:sym typeface="Times New Roman"/>
              </a:rPr>
            </a:b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1200"/>
              </a:spcAft>
              <a:buSzPts val="1800"/>
              <a:buNone/>
            </a:pPr>
            <a:r>
              <a:t/>
            </a:r>
            <a:endParaRPr/>
          </a:p>
        </p:txBody>
      </p:sp>
      <p:pic>
        <p:nvPicPr>
          <p:cNvPr id="255" name="Google Shape;255;p34"/>
          <p:cNvPicPr preferRelativeResize="0"/>
          <p:nvPr/>
        </p:nvPicPr>
        <p:blipFill rotWithShape="1">
          <a:blip r:embed="rId3">
            <a:alphaModFix/>
          </a:blip>
          <a:srcRect b="0" l="0" r="0" t="0"/>
          <a:stretch/>
        </p:blipFill>
        <p:spPr>
          <a:xfrm>
            <a:off x="2908900" y="3011075"/>
            <a:ext cx="2857500" cy="971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lang="en" sz="1900">
                <a:solidFill>
                  <a:schemeClr val="dk1"/>
                </a:solidFill>
                <a:latin typeface="Comic Sans MS"/>
                <a:ea typeface="Comic Sans MS"/>
                <a:cs typeface="Comic Sans MS"/>
                <a:sym typeface="Comic Sans MS"/>
              </a:rPr>
              <a:t>To better understand how the Measures of spread are calculated, let’s look at a use case.</a:t>
            </a:r>
            <a:endParaRPr sz="19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SzPts val="1800"/>
              <a:buNone/>
            </a:pPr>
            <a:r>
              <a:rPr lang="en" sz="1900">
                <a:solidFill>
                  <a:schemeClr val="dk1"/>
                </a:solidFill>
                <a:latin typeface="Comic Sans MS"/>
                <a:ea typeface="Comic Sans MS"/>
                <a:cs typeface="Comic Sans MS"/>
                <a:sym typeface="Comic Sans MS"/>
              </a:rPr>
              <a:t>Problem statement: Daenerys has 20 Dragons. They have the numbers 9, 2, 5, 4, 12, 7, 8, 11, 9, 3, 7, 4, 12, 5, 4, 10, 9, 6, 9, 4. Work out the Standard Deviation.</a:t>
            </a:r>
            <a:endParaRPr sz="19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lang="en" sz="1900">
                <a:solidFill>
                  <a:schemeClr val="dk1"/>
                </a:solidFill>
                <a:latin typeface="Comic Sans MS"/>
                <a:ea typeface="Comic Sans MS"/>
                <a:cs typeface="Comic Sans MS"/>
                <a:sym typeface="Comic Sans MS"/>
              </a:rPr>
              <a:t>Let’s look at the solution step by step:</a:t>
            </a:r>
            <a:endParaRPr sz="19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900">
                <a:solidFill>
                  <a:schemeClr val="dk1"/>
                </a:solidFill>
                <a:latin typeface="Comic Sans MS"/>
                <a:ea typeface="Comic Sans MS"/>
                <a:cs typeface="Comic Sans MS"/>
                <a:sym typeface="Comic Sans MS"/>
              </a:rPr>
              <a:t>Step 1:</a:t>
            </a:r>
            <a:r>
              <a:rPr lang="en" sz="1900">
                <a:solidFill>
                  <a:schemeClr val="dk1"/>
                </a:solidFill>
                <a:latin typeface="Comic Sans MS"/>
                <a:ea typeface="Comic Sans MS"/>
                <a:cs typeface="Comic Sans MS"/>
                <a:sym typeface="Comic Sans MS"/>
              </a:rPr>
              <a:t> Find out the mean for your sample set.</a:t>
            </a:r>
            <a:endParaRPr sz="19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lang="en" sz="1900">
                <a:solidFill>
                  <a:schemeClr val="dk1"/>
                </a:solidFill>
                <a:latin typeface="Comic Sans MS"/>
                <a:ea typeface="Comic Sans MS"/>
                <a:cs typeface="Comic Sans MS"/>
                <a:sym typeface="Comic Sans MS"/>
              </a:rPr>
              <a:t>The mean is = 9+2+5+4+12+7+8+11+9+3</a:t>
            </a:r>
            <a:endParaRPr sz="1900">
              <a:solidFill>
                <a:schemeClr val="dk1"/>
              </a:solidFill>
              <a:latin typeface="Comic Sans MS"/>
              <a:ea typeface="Comic Sans MS"/>
              <a:cs typeface="Comic Sans MS"/>
              <a:sym typeface="Comic Sans MS"/>
            </a:endParaRPr>
          </a:p>
          <a:p>
            <a:pPr indent="0" lvl="0" marL="0" rtl="0" algn="l">
              <a:lnSpc>
                <a:spcPct val="115000"/>
              </a:lnSpc>
              <a:spcBef>
                <a:spcPts val="1000"/>
              </a:spcBef>
              <a:spcAft>
                <a:spcPts val="1200"/>
              </a:spcAft>
              <a:buSzPts val="1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idx="1" type="body"/>
          </p:nvPr>
        </p:nvSpPr>
        <p:spPr>
          <a:xfrm>
            <a:off x="311700" y="636475"/>
            <a:ext cx="8520600" cy="4413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1200"/>
              </a:spcBef>
              <a:spcAft>
                <a:spcPts val="0"/>
              </a:spcAft>
              <a:buClr>
                <a:schemeClr val="dk1"/>
              </a:buClr>
              <a:buSzPts val="852"/>
              <a:buFont typeface="Arial"/>
              <a:buNone/>
            </a:pPr>
            <a:r>
              <a:rPr lang="en" sz="1352">
                <a:solidFill>
                  <a:schemeClr val="dk1"/>
                </a:solidFill>
                <a:latin typeface="Comic Sans MS"/>
                <a:ea typeface="Comic Sans MS"/>
                <a:cs typeface="Comic Sans MS"/>
                <a:sym typeface="Comic Sans MS"/>
              </a:rPr>
              <a:t>Then work out the mean of those squared differences.</a:t>
            </a:r>
            <a:endParaRPr sz="1352">
              <a:solidFill>
                <a:schemeClr val="dk1"/>
              </a:solidFill>
              <a:latin typeface="Comic Sans MS"/>
              <a:ea typeface="Comic Sans MS"/>
              <a:cs typeface="Comic Sans MS"/>
              <a:sym typeface="Comic Sans MS"/>
            </a:endParaRPr>
          </a:p>
          <a:p>
            <a:pPr indent="0" lvl="0" marL="0" rtl="0" algn="l">
              <a:lnSpc>
                <a:spcPct val="80000"/>
              </a:lnSpc>
              <a:spcBef>
                <a:spcPts val="1200"/>
              </a:spcBef>
              <a:spcAft>
                <a:spcPts val="0"/>
              </a:spcAft>
              <a:buClr>
                <a:schemeClr val="dk1"/>
              </a:buClr>
              <a:buSzPts val="852"/>
              <a:buFont typeface="Arial"/>
              <a:buNone/>
            </a:pPr>
            <a:r>
              <a:rPr lang="en" sz="1352">
                <a:solidFill>
                  <a:schemeClr val="dk1"/>
                </a:solidFill>
                <a:latin typeface="Comic Sans MS"/>
                <a:ea typeface="Comic Sans MS"/>
                <a:cs typeface="Comic Sans MS"/>
                <a:sym typeface="Comic Sans MS"/>
              </a:rPr>
              <a:t>+7+4+12+5+4+10+9+6+9+4 / 20</a:t>
            </a:r>
            <a:endParaRPr sz="1352">
              <a:solidFill>
                <a:schemeClr val="dk1"/>
              </a:solidFill>
              <a:latin typeface="Comic Sans MS"/>
              <a:ea typeface="Comic Sans MS"/>
              <a:cs typeface="Comic Sans MS"/>
              <a:sym typeface="Comic Sans MS"/>
            </a:endParaRPr>
          </a:p>
          <a:p>
            <a:pPr indent="0" lvl="0" marL="0" rtl="0" algn="l">
              <a:lnSpc>
                <a:spcPct val="80000"/>
              </a:lnSpc>
              <a:spcBef>
                <a:spcPts val="1200"/>
              </a:spcBef>
              <a:spcAft>
                <a:spcPts val="0"/>
              </a:spcAft>
              <a:buClr>
                <a:schemeClr val="dk1"/>
              </a:buClr>
              <a:buSzPts val="852"/>
              <a:buFont typeface="Arial"/>
              <a:buNone/>
            </a:pPr>
            <a:r>
              <a:rPr lang="en" sz="1352">
                <a:solidFill>
                  <a:schemeClr val="dk1"/>
                </a:solidFill>
                <a:latin typeface="Comic Sans MS"/>
                <a:ea typeface="Comic Sans MS"/>
                <a:cs typeface="Comic Sans MS"/>
                <a:sym typeface="Comic Sans MS"/>
              </a:rPr>
              <a:t>µ=</a:t>
            </a:r>
            <a:endParaRPr sz="1352">
              <a:solidFill>
                <a:schemeClr val="dk1"/>
              </a:solidFill>
              <a:latin typeface="Comic Sans MS"/>
              <a:ea typeface="Comic Sans MS"/>
              <a:cs typeface="Comic Sans MS"/>
              <a:sym typeface="Comic Sans MS"/>
            </a:endParaRPr>
          </a:p>
          <a:p>
            <a:pPr indent="0" lvl="0" marL="0" rtl="0" algn="l">
              <a:lnSpc>
                <a:spcPct val="80000"/>
              </a:lnSpc>
              <a:spcBef>
                <a:spcPts val="1200"/>
              </a:spcBef>
              <a:spcAft>
                <a:spcPts val="0"/>
              </a:spcAft>
              <a:buClr>
                <a:schemeClr val="dk1"/>
              </a:buClr>
              <a:buSzPts val="852"/>
              <a:buFont typeface="Arial"/>
              <a:buNone/>
            </a:pPr>
            <a:r>
              <a:rPr b="1" lang="en" sz="1352">
                <a:solidFill>
                  <a:schemeClr val="dk1"/>
                </a:solidFill>
                <a:latin typeface="Comic Sans MS"/>
                <a:ea typeface="Comic Sans MS"/>
                <a:cs typeface="Comic Sans MS"/>
                <a:sym typeface="Comic Sans MS"/>
              </a:rPr>
              <a:t>Step 2: </a:t>
            </a:r>
            <a:r>
              <a:rPr lang="en" sz="1352">
                <a:solidFill>
                  <a:schemeClr val="dk1"/>
                </a:solidFill>
                <a:latin typeface="Comic Sans MS"/>
                <a:ea typeface="Comic Sans MS"/>
                <a:cs typeface="Comic Sans MS"/>
                <a:sym typeface="Comic Sans MS"/>
              </a:rPr>
              <a:t>Then for each number, subtract the Mean and square the result.</a:t>
            </a:r>
            <a:br>
              <a:rPr lang="en" sz="1352">
                <a:solidFill>
                  <a:schemeClr val="dk1"/>
                </a:solidFill>
                <a:latin typeface="Comic Sans MS"/>
                <a:ea typeface="Comic Sans MS"/>
                <a:cs typeface="Comic Sans MS"/>
                <a:sym typeface="Comic Sans MS"/>
              </a:rPr>
            </a:br>
            <a:endParaRPr sz="1352">
              <a:solidFill>
                <a:schemeClr val="dk1"/>
              </a:solidFill>
              <a:latin typeface="Comic Sans MS"/>
              <a:ea typeface="Comic Sans MS"/>
              <a:cs typeface="Comic Sans MS"/>
              <a:sym typeface="Comic Sans MS"/>
            </a:endParaRPr>
          </a:p>
          <a:p>
            <a:pPr indent="0" lvl="0" marL="0" rtl="0" algn="l">
              <a:lnSpc>
                <a:spcPct val="80000"/>
              </a:lnSpc>
              <a:spcBef>
                <a:spcPts val="1200"/>
              </a:spcBef>
              <a:spcAft>
                <a:spcPts val="0"/>
              </a:spcAft>
              <a:buClr>
                <a:schemeClr val="dk1"/>
              </a:buClr>
              <a:buSzPts val="852"/>
              <a:buFont typeface="Arial"/>
              <a:buNone/>
            </a:pPr>
            <a:r>
              <a:rPr lang="en" sz="1352">
                <a:solidFill>
                  <a:schemeClr val="dk1"/>
                </a:solidFill>
                <a:latin typeface="Comic Sans MS"/>
                <a:ea typeface="Comic Sans MS"/>
                <a:cs typeface="Comic Sans MS"/>
                <a:sym typeface="Comic Sans MS"/>
              </a:rPr>
              <a:t>(x_i – μ)²</a:t>
            </a:r>
            <a:br>
              <a:rPr lang="en" sz="1352">
                <a:solidFill>
                  <a:schemeClr val="dk1"/>
                </a:solidFill>
                <a:latin typeface="Comic Sans MS"/>
                <a:ea typeface="Comic Sans MS"/>
                <a:cs typeface="Comic Sans MS"/>
                <a:sym typeface="Comic Sans MS"/>
              </a:rPr>
            </a:br>
            <a:endParaRPr sz="1352">
              <a:solidFill>
                <a:schemeClr val="dk1"/>
              </a:solidFill>
              <a:latin typeface="Comic Sans MS"/>
              <a:ea typeface="Comic Sans MS"/>
              <a:cs typeface="Comic Sans MS"/>
              <a:sym typeface="Comic Sans MS"/>
            </a:endParaRPr>
          </a:p>
          <a:p>
            <a:pPr indent="0" lvl="0" marL="0" rtl="0" algn="l">
              <a:lnSpc>
                <a:spcPct val="80000"/>
              </a:lnSpc>
              <a:spcBef>
                <a:spcPts val="1200"/>
              </a:spcBef>
              <a:spcAft>
                <a:spcPts val="0"/>
              </a:spcAft>
              <a:buClr>
                <a:schemeClr val="dk1"/>
              </a:buClr>
              <a:buSzPts val="852"/>
              <a:buFont typeface="Arial"/>
              <a:buNone/>
            </a:pPr>
            <a:r>
              <a:rPr lang="en" sz="1352">
                <a:solidFill>
                  <a:schemeClr val="dk1"/>
                </a:solidFill>
                <a:latin typeface="Comic Sans MS"/>
                <a:ea typeface="Comic Sans MS"/>
                <a:cs typeface="Comic Sans MS"/>
                <a:sym typeface="Comic Sans MS"/>
              </a:rPr>
              <a:t>(9-7)²= 2²=4</a:t>
            </a:r>
            <a:endParaRPr sz="1352">
              <a:solidFill>
                <a:schemeClr val="dk1"/>
              </a:solidFill>
              <a:latin typeface="Comic Sans MS"/>
              <a:ea typeface="Comic Sans MS"/>
              <a:cs typeface="Comic Sans MS"/>
              <a:sym typeface="Comic Sans MS"/>
            </a:endParaRPr>
          </a:p>
          <a:p>
            <a:pPr indent="0" lvl="0" marL="0" rtl="0" algn="l">
              <a:lnSpc>
                <a:spcPct val="80000"/>
              </a:lnSpc>
              <a:spcBef>
                <a:spcPts val="1200"/>
              </a:spcBef>
              <a:spcAft>
                <a:spcPts val="0"/>
              </a:spcAft>
              <a:buClr>
                <a:schemeClr val="dk1"/>
              </a:buClr>
              <a:buSzPts val="852"/>
              <a:buFont typeface="Arial"/>
              <a:buNone/>
            </a:pPr>
            <a:r>
              <a:rPr lang="en" sz="1352">
                <a:solidFill>
                  <a:schemeClr val="dk1"/>
                </a:solidFill>
                <a:latin typeface="Comic Sans MS"/>
                <a:ea typeface="Comic Sans MS"/>
                <a:cs typeface="Comic Sans MS"/>
                <a:sym typeface="Comic Sans MS"/>
              </a:rPr>
              <a:t>(2-7)²= (-5)²=25</a:t>
            </a:r>
            <a:endParaRPr sz="1352">
              <a:solidFill>
                <a:schemeClr val="dk1"/>
              </a:solidFill>
              <a:latin typeface="Comic Sans MS"/>
              <a:ea typeface="Comic Sans MS"/>
              <a:cs typeface="Comic Sans MS"/>
              <a:sym typeface="Comic Sans MS"/>
            </a:endParaRPr>
          </a:p>
          <a:p>
            <a:pPr indent="0" lvl="0" marL="0" rtl="0" algn="l">
              <a:lnSpc>
                <a:spcPct val="80000"/>
              </a:lnSpc>
              <a:spcBef>
                <a:spcPts val="1200"/>
              </a:spcBef>
              <a:spcAft>
                <a:spcPts val="0"/>
              </a:spcAft>
              <a:buClr>
                <a:schemeClr val="dk1"/>
              </a:buClr>
              <a:buSzPts val="852"/>
              <a:buFont typeface="Arial"/>
              <a:buNone/>
            </a:pPr>
            <a:r>
              <a:rPr lang="en" sz="1352">
                <a:solidFill>
                  <a:schemeClr val="dk1"/>
                </a:solidFill>
                <a:latin typeface="Comic Sans MS"/>
                <a:ea typeface="Comic Sans MS"/>
                <a:cs typeface="Comic Sans MS"/>
                <a:sym typeface="Comic Sans MS"/>
              </a:rPr>
              <a:t>(5-7)²= (-2)²=4</a:t>
            </a:r>
            <a:endParaRPr sz="1352">
              <a:solidFill>
                <a:schemeClr val="dk1"/>
              </a:solidFill>
              <a:latin typeface="Comic Sans MS"/>
              <a:ea typeface="Comic Sans MS"/>
              <a:cs typeface="Comic Sans MS"/>
              <a:sym typeface="Comic Sans MS"/>
            </a:endParaRPr>
          </a:p>
          <a:p>
            <a:pPr indent="0" lvl="0" marL="0" rtl="0" algn="l">
              <a:lnSpc>
                <a:spcPct val="80000"/>
              </a:lnSpc>
              <a:spcBef>
                <a:spcPts val="1200"/>
              </a:spcBef>
              <a:spcAft>
                <a:spcPts val="0"/>
              </a:spcAft>
              <a:buSzPts val="1800"/>
              <a:buNone/>
            </a:pPr>
            <a:r>
              <a:rPr lang="en" sz="1352">
                <a:solidFill>
                  <a:schemeClr val="dk1"/>
                </a:solidFill>
                <a:latin typeface="Comic Sans MS"/>
                <a:ea typeface="Comic Sans MS"/>
                <a:cs typeface="Comic Sans MS"/>
                <a:sym typeface="Comic Sans MS"/>
              </a:rPr>
              <a:t>And so on…</a:t>
            </a:r>
            <a:endParaRPr sz="1352">
              <a:solidFill>
                <a:schemeClr val="dk1"/>
              </a:solidFill>
              <a:latin typeface="Comic Sans MS"/>
              <a:ea typeface="Comic Sans MS"/>
              <a:cs typeface="Comic Sans MS"/>
              <a:sym typeface="Comic Sans MS"/>
            </a:endParaRPr>
          </a:p>
          <a:p>
            <a:pPr indent="0" lvl="0" marL="0" rtl="0" algn="l">
              <a:lnSpc>
                <a:spcPct val="80000"/>
              </a:lnSpc>
              <a:spcBef>
                <a:spcPts val="1200"/>
              </a:spcBef>
              <a:spcAft>
                <a:spcPts val="0"/>
              </a:spcAft>
              <a:buClr>
                <a:schemeClr val="dk1"/>
              </a:buClr>
              <a:buSzPts val="852"/>
              <a:buFont typeface="Arial"/>
              <a:buNone/>
            </a:pPr>
            <a:br>
              <a:rPr lang="en" sz="1352">
                <a:solidFill>
                  <a:schemeClr val="dk1"/>
                </a:solidFill>
                <a:latin typeface="Comic Sans MS"/>
                <a:ea typeface="Comic Sans MS"/>
                <a:cs typeface="Comic Sans MS"/>
                <a:sym typeface="Comic Sans MS"/>
              </a:rPr>
            </a:br>
            <a:r>
              <a:rPr lang="en" sz="1352">
                <a:solidFill>
                  <a:schemeClr val="dk1"/>
                </a:solidFill>
                <a:latin typeface="Comic Sans MS"/>
                <a:ea typeface="Comic Sans MS"/>
                <a:cs typeface="Comic Sans MS"/>
                <a:sym typeface="Comic Sans MS"/>
              </a:rPr>
              <a:t>We get the following results:</a:t>
            </a:r>
            <a:endParaRPr sz="1352">
              <a:solidFill>
                <a:schemeClr val="dk1"/>
              </a:solidFill>
              <a:latin typeface="Comic Sans MS"/>
              <a:ea typeface="Comic Sans MS"/>
              <a:cs typeface="Comic Sans MS"/>
              <a:sym typeface="Comic Sans MS"/>
            </a:endParaRPr>
          </a:p>
          <a:p>
            <a:pPr indent="0" lvl="0" marL="0" rtl="0" algn="l">
              <a:lnSpc>
                <a:spcPct val="80000"/>
              </a:lnSpc>
              <a:spcBef>
                <a:spcPts val="1200"/>
              </a:spcBef>
              <a:spcAft>
                <a:spcPts val="0"/>
              </a:spcAft>
              <a:buClr>
                <a:schemeClr val="dk1"/>
              </a:buClr>
              <a:buSzPts val="852"/>
              <a:buFont typeface="Arial"/>
              <a:buNone/>
            </a:pPr>
            <a:r>
              <a:rPr lang="en" sz="1352">
                <a:solidFill>
                  <a:schemeClr val="dk1"/>
                </a:solidFill>
                <a:latin typeface="Comic Sans MS"/>
                <a:ea typeface="Comic Sans MS"/>
                <a:cs typeface="Comic Sans MS"/>
                <a:sym typeface="Comic Sans MS"/>
              </a:rPr>
              <a:t>4, 25, 4, 9, 25, 0, 1, 16, 4, 16, 0, 9, 25, 4, 9, 9, 4, 1, 4, 9</a:t>
            </a:r>
            <a:endParaRPr sz="1352">
              <a:solidFill>
                <a:schemeClr val="dk1"/>
              </a:solidFill>
              <a:latin typeface="Comic Sans MS"/>
              <a:ea typeface="Comic Sans MS"/>
              <a:cs typeface="Comic Sans MS"/>
              <a:sym typeface="Comic Sans MS"/>
            </a:endParaRPr>
          </a:p>
          <a:p>
            <a:pPr indent="0" lvl="0" marL="0" rtl="0" algn="l">
              <a:lnSpc>
                <a:spcPct val="80000"/>
              </a:lnSpc>
              <a:spcBef>
                <a:spcPts val="1200"/>
              </a:spcBef>
              <a:spcAft>
                <a:spcPts val="0"/>
              </a:spcAft>
              <a:buClr>
                <a:schemeClr val="dk1"/>
              </a:buClr>
              <a:buSzPts val="852"/>
              <a:buFont typeface="Arial"/>
              <a:buNone/>
            </a:pPr>
            <a:r>
              <a:rPr b="1" lang="en" sz="1352">
                <a:solidFill>
                  <a:schemeClr val="dk1"/>
                </a:solidFill>
                <a:latin typeface="Comic Sans MS"/>
                <a:ea typeface="Comic Sans MS"/>
                <a:cs typeface="Comic Sans MS"/>
                <a:sym typeface="Comic Sans MS"/>
              </a:rPr>
              <a:t>Step 3: </a:t>
            </a:r>
            <a:r>
              <a:rPr lang="en" sz="1352">
                <a:solidFill>
                  <a:schemeClr val="dk1"/>
                </a:solidFill>
                <a:latin typeface="Comic Sans MS"/>
                <a:ea typeface="Comic Sans MS"/>
                <a:cs typeface="Comic Sans MS"/>
                <a:sym typeface="Comic Sans MS"/>
              </a:rPr>
              <a:t>Then work out the mean of those squared differences.</a:t>
            </a:r>
            <a:endParaRPr sz="1352">
              <a:solidFill>
                <a:schemeClr val="dk1"/>
              </a:solidFill>
              <a:latin typeface="Comic Sans MS"/>
              <a:ea typeface="Comic Sans MS"/>
              <a:cs typeface="Comic Sans MS"/>
              <a:sym typeface="Comic Sans MS"/>
            </a:endParaRPr>
          </a:p>
          <a:p>
            <a:pPr indent="0" lvl="0" marL="0" rtl="0" algn="l">
              <a:lnSpc>
                <a:spcPct val="95000"/>
              </a:lnSpc>
              <a:spcBef>
                <a:spcPts val="1000"/>
              </a:spcBef>
              <a:spcAft>
                <a:spcPts val="1200"/>
              </a:spcAft>
              <a:buSzPts val="1800"/>
              <a:buNone/>
            </a:pPr>
            <a:r>
              <a:t/>
            </a:r>
            <a:endParaRPr sz="1695">
              <a:latin typeface="Comic Sans MS"/>
              <a:ea typeface="Comic Sans MS"/>
              <a:cs typeface="Comic Sans MS"/>
              <a:sym typeface="Comic Sans M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idx="1" type="body"/>
          </p:nvPr>
        </p:nvSpPr>
        <p:spPr>
          <a:xfrm>
            <a:off x="311700" y="624125"/>
            <a:ext cx="8520600" cy="4366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946"/>
              <a:buNone/>
            </a:pPr>
            <a:r>
              <a:t/>
            </a:r>
            <a:endParaRPr b="1"/>
          </a:p>
          <a:p>
            <a:pPr indent="0" lvl="0" marL="0" rtl="0" algn="l">
              <a:lnSpc>
                <a:spcPct val="115000"/>
              </a:lnSpc>
              <a:spcBef>
                <a:spcPts val="1200"/>
              </a:spcBef>
              <a:spcAft>
                <a:spcPts val="0"/>
              </a:spcAft>
              <a:buSzPts val="1946"/>
              <a:buNone/>
            </a:pPr>
            <a:r>
              <a:t/>
            </a:r>
            <a:endParaRPr b="1"/>
          </a:p>
          <a:p>
            <a:pPr indent="0" lvl="0" marL="0" rtl="0" algn="l">
              <a:lnSpc>
                <a:spcPct val="115000"/>
              </a:lnSpc>
              <a:spcBef>
                <a:spcPts val="1200"/>
              </a:spcBef>
              <a:spcAft>
                <a:spcPts val="0"/>
              </a:spcAft>
              <a:buSzPts val="1946"/>
              <a:buNone/>
            </a:pPr>
            <a:r>
              <a:t/>
            </a:r>
            <a:endParaRPr b="1"/>
          </a:p>
          <a:p>
            <a:pPr indent="0" lvl="0" marL="0" rtl="0" algn="l">
              <a:lnSpc>
                <a:spcPct val="115000"/>
              </a:lnSpc>
              <a:spcBef>
                <a:spcPts val="1200"/>
              </a:spcBef>
              <a:spcAft>
                <a:spcPts val="0"/>
              </a:spcAft>
              <a:buSzPts val="1946"/>
              <a:buNone/>
            </a:pPr>
            <a:r>
              <a:t/>
            </a:r>
            <a:endParaRPr b="1"/>
          </a:p>
          <a:p>
            <a:pPr indent="0" lvl="0" marL="0" rtl="0" algn="l">
              <a:lnSpc>
                <a:spcPct val="100000"/>
              </a:lnSpc>
              <a:spcBef>
                <a:spcPts val="1200"/>
              </a:spcBef>
              <a:spcAft>
                <a:spcPts val="0"/>
              </a:spcAft>
              <a:buClr>
                <a:schemeClr val="dk1"/>
              </a:buClr>
              <a:buSzPts val="1100"/>
              <a:buFont typeface="Arial"/>
              <a:buNone/>
            </a:pPr>
            <a:r>
              <a:rPr lang="en" sz="1532">
                <a:solidFill>
                  <a:schemeClr val="dk1"/>
                </a:solidFill>
                <a:latin typeface="Comic Sans MS"/>
                <a:ea typeface="Comic Sans MS"/>
                <a:cs typeface="Comic Sans MS"/>
                <a:sym typeface="Comic Sans MS"/>
              </a:rPr>
              <a:t>4+25+4+9+25+0+1+16+4+16+0+9+25+4+9+9+4+1+4+9 / 20</a:t>
            </a:r>
            <a:endParaRPr sz="1532">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lang="en" sz="1532">
                <a:solidFill>
                  <a:schemeClr val="dk1"/>
                </a:solidFill>
                <a:latin typeface="Comic Sans MS"/>
                <a:ea typeface="Comic Sans MS"/>
                <a:cs typeface="Comic Sans MS"/>
                <a:sym typeface="Comic Sans MS"/>
              </a:rPr>
              <a:t>⸫ σ² = 8.9</a:t>
            </a:r>
            <a:endParaRPr sz="1532">
              <a:solidFill>
                <a:schemeClr val="dk1"/>
              </a:solidFill>
              <a:latin typeface="Comic Sans MS"/>
              <a:ea typeface="Comic Sans MS"/>
              <a:cs typeface="Comic Sans MS"/>
              <a:sym typeface="Comic Sans MS"/>
            </a:endParaRPr>
          </a:p>
          <a:p>
            <a:pPr indent="0" lvl="0" marL="0" rtl="0" algn="l">
              <a:lnSpc>
                <a:spcPct val="115000"/>
              </a:lnSpc>
              <a:spcBef>
                <a:spcPts val="1000"/>
              </a:spcBef>
              <a:spcAft>
                <a:spcPts val="0"/>
              </a:spcAft>
              <a:buSzPts val="1946"/>
              <a:buNone/>
            </a:pPr>
            <a:r>
              <a:rPr b="1" lang="en">
                <a:latin typeface="Comic Sans MS"/>
                <a:ea typeface="Comic Sans MS"/>
                <a:cs typeface="Comic Sans MS"/>
                <a:sym typeface="Comic Sans MS"/>
              </a:rPr>
              <a:t>Step 4: Take the square root of σ².</a:t>
            </a:r>
            <a:endParaRPr b="1">
              <a:latin typeface="Comic Sans MS"/>
              <a:ea typeface="Comic Sans MS"/>
              <a:cs typeface="Comic Sans MS"/>
              <a:sym typeface="Comic Sans MS"/>
            </a:endParaRPr>
          </a:p>
          <a:p>
            <a:pPr indent="0" lvl="0" marL="0" rtl="0" algn="l">
              <a:lnSpc>
                <a:spcPct val="115000"/>
              </a:lnSpc>
              <a:spcBef>
                <a:spcPts val="1200"/>
              </a:spcBef>
              <a:spcAft>
                <a:spcPts val="1200"/>
              </a:spcAft>
              <a:buSzPts val="1946"/>
              <a:buNone/>
            </a:pPr>
            <a:r>
              <a:rPr b="1" lang="en">
                <a:latin typeface="Comic Sans MS"/>
                <a:ea typeface="Comic Sans MS"/>
                <a:cs typeface="Comic Sans MS"/>
                <a:sym typeface="Comic Sans MS"/>
              </a:rPr>
              <a:t>σ = 2.983</a:t>
            </a:r>
            <a:endParaRPr b="1">
              <a:latin typeface="Comic Sans MS"/>
              <a:ea typeface="Comic Sans MS"/>
              <a:cs typeface="Comic Sans MS"/>
              <a:sym typeface="Comic Sans MS"/>
            </a:endParaRPr>
          </a:p>
        </p:txBody>
      </p:sp>
      <p:pic>
        <p:nvPicPr>
          <p:cNvPr id="271" name="Google Shape;271;p37"/>
          <p:cNvPicPr preferRelativeResize="0"/>
          <p:nvPr/>
        </p:nvPicPr>
        <p:blipFill rotWithShape="1">
          <a:blip r:embed="rId3">
            <a:alphaModFix/>
          </a:blip>
          <a:srcRect b="0" l="0" r="0" t="0"/>
          <a:stretch/>
        </p:blipFill>
        <p:spPr>
          <a:xfrm>
            <a:off x="2478175" y="1479775"/>
            <a:ext cx="2857500" cy="971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990"/>
              <a:buFont typeface="Arial"/>
              <a:buNone/>
            </a:pPr>
            <a:r>
              <a:rPr b="1" lang="en" sz="2190">
                <a:latin typeface="Comic Sans MS"/>
                <a:ea typeface="Comic Sans MS"/>
                <a:cs typeface="Comic Sans MS"/>
                <a:sym typeface="Comic Sans MS"/>
              </a:rPr>
              <a:t>Python </a:t>
            </a:r>
            <a:r>
              <a:rPr b="1" lang="en" sz="2190">
                <a:latin typeface="Comic Sans MS"/>
                <a:ea typeface="Comic Sans MS"/>
                <a:cs typeface="Comic Sans MS"/>
                <a:sym typeface="Comic Sans MS"/>
              </a:rPr>
              <a:t>Implementation</a:t>
            </a:r>
            <a:r>
              <a:rPr b="1" lang="en" sz="2190">
                <a:latin typeface="Comic Sans MS"/>
                <a:ea typeface="Comic Sans MS"/>
                <a:cs typeface="Comic Sans MS"/>
                <a:sym typeface="Comic Sans MS"/>
              </a:rPr>
              <a:t>-</a:t>
            </a:r>
            <a:endParaRPr b="1" sz="2190">
              <a:latin typeface="Comic Sans MS"/>
              <a:ea typeface="Comic Sans MS"/>
              <a:cs typeface="Comic Sans MS"/>
              <a:sym typeface="Comic Sans MS"/>
            </a:endParaRPr>
          </a:p>
          <a:p>
            <a:pPr indent="0" lvl="0" marL="0" rtl="0" algn="l">
              <a:lnSpc>
                <a:spcPct val="100000"/>
              </a:lnSpc>
              <a:spcBef>
                <a:spcPts val="1000"/>
              </a:spcBef>
              <a:spcAft>
                <a:spcPts val="0"/>
              </a:spcAft>
              <a:buSzPts val="2800"/>
              <a:buNone/>
            </a:pPr>
            <a:r>
              <a:t/>
            </a:r>
            <a:endParaRPr sz="2520"/>
          </a:p>
        </p:txBody>
      </p:sp>
      <p:pic>
        <p:nvPicPr>
          <p:cNvPr id="277" name="Google Shape;277;p38"/>
          <p:cNvPicPr preferRelativeResize="0"/>
          <p:nvPr/>
        </p:nvPicPr>
        <p:blipFill rotWithShape="1">
          <a:blip r:embed="rId3">
            <a:alphaModFix/>
          </a:blip>
          <a:srcRect b="0" l="0" r="0" t="0"/>
          <a:stretch/>
        </p:blipFill>
        <p:spPr>
          <a:xfrm>
            <a:off x="1744263" y="1804788"/>
            <a:ext cx="5038725" cy="2619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200"/>
              </a:spcBef>
              <a:spcAft>
                <a:spcPts val="1000"/>
              </a:spcAft>
              <a:buClr>
                <a:schemeClr val="dk1"/>
              </a:buClr>
              <a:buSzPts val="1100"/>
              <a:buFont typeface="Arial"/>
              <a:buNone/>
            </a:pPr>
            <a:r>
              <a:rPr b="1" lang="en" sz="2400">
                <a:latin typeface="Comic Sans MS"/>
                <a:ea typeface="Comic Sans MS"/>
                <a:cs typeface="Comic Sans MS"/>
                <a:sym typeface="Comic Sans MS"/>
              </a:rPr>
              <a:t>Categories Of Data</a:t>
            </a:r>
            <a:endParaRPr b="1" sz="4100">
              <a:latin typeface="Comic Sans MS"/>
              <a:ea typeface="Comic Sans MS"/>
              <a:cs typeface="Comic Sans MS"/>
              <a:sym typeface="Comic Sans MS"/>
            </a:endParaRPr>
          </a:p>
        </p:txBody>
      </p:sp>
      <p:sp>
        <p:nvSpPr>
          <p:cNvPr id="73" name="Google Shape;73;p4"/>
          <p:cNvSpPr txBox="1"/>
          <p:nvPr>
            <p:ph idx="1" type="body"/>
          </p:nvPr>
        </p:nvSpPr>
        <p:spPr>
          <a:xfrm>
            <a:off x="311700" y="884050"/>
            <a:ext cx="8520600" cy="2120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12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00">
                <a:solidFill>
                  <a:srgbClr val="0D0D0D"/>
                </a:solidFill>
                <a:highlight>
                  <a:srgbClr val="FFFFFF"/>
                </a:highlight>
                <a:latin typeface="Comic Sans MS"/>
                <a:ea typeface="Comic Sans MS"/>
                <a:cs typeface="Comic Sans MS"/>
                <a:sym typeface="Comic Sans MS"/>
              </a:rPr>
              <a:t>We can divide data into two types:</a:t>
            </a:r>
            <a:endParaRPr sz="1700">
              <a:solidFill>
                <a:srgbClr val="0D0D0D"/>
              </a:solidFill>
              <a:highlight>
                <a:srgbClr val="FFFFFF"/>
              </a:highlight>
              <a:latin typeface="Comic Sans MS"/>
              <a:ea typeface="Comic Sans MS"/>
              <a:cs typeface="Comic Sans MS"/>
              <a:sym typeface="Comic Sans MS"/>
            </a:endParaRPr>
          </a:p>
          <a:p>
            <a:pPr indent="0" lvl="0" marL="0" rtl="0" algn="l">
              <a:spcBef>
                <a:spcPts val="1500"/>
              </a:spcBef>
              <a:spcAft>
                <a:spcPts val="0"/>
              </a:spcAft>
              <a:buClr>
                <a:schemeClr val="dk1"/>
              </a:buClr>
              <a:buSzPts val="1100"/>
              <a:buFont typeface="Arial"/>
              <a:buNone/>
            </a:pPr>
            <a:r>
              <a:rPr lang="en" sz="1700">
                <a:solidFill>
                  <a:srgbClr val="0D0D0D"/>
                </a:solidFill>
                <a:highlight>
                  <a:srgbClr val="FFFFFF"/>
                </a:highlight>
                <a:latin typeface="Comic Sans MS"/>
                <a:ea typeface="Comic Sans MS"/>
                <a:cs typeface="Comic Sans MS"/>
                <a:sym typeface="Comic Sans MS"/>
              </a:rPr>
              <a:t>Qualitative Data</a:t>
            </a:r>
            <a:endParaRPr sz="1700">
              <a:solidFill>
                <a:srgbClr val="0D0D0D"/>
              </a:solidFill>
              <a:highlight>
                <a:srgbClr val="FFFFFF"/>
              </a:highlight>
              <a:latin typeface="Comic Sans MS"/>
              <a:ea typeface="Comic Sans MS"/>
              <a:cs typeface="Comic Sans MS"/>
              <a:sym typeface="Comic Sans MS"/>
            </a:endParaRPr>
          </a:p>
          <a:p>
            <a:pPr indent="0" lvl="0" marL="0" rtl="0" algn="l">
              <a:lnSpc>
                <a:spcPct val="100000"/>
              </a:lnSpc>
              <a:spcBef>
                <a:spcPts val="1500"/>
              </a:spcBef>
              <a:spcAft>
                <a:spcPts val="0"/>
              </a:spcAft>
              <a:buClr>
                <a:schemeClr val="dk1"/>
              </a:buClr>
              <a:buSzPts val="1100"/>
              <a:buFont typeface="Arial"/>
              <a:buNone/>
            </a:pPr>
            <a:r>
              <a:rPr lang="en" sz="1700">
                <a:solidFill>
                  <a:srgbClr val="0D0D0D"/>
                </a:solidFill>
                <a:highlight>
                  <a:srgbClr val="FFFFFF"/>
                </a:highlight>
                <a:latin typeface="Comic Sans MS"/>
                <a:ea typeface="Comic Sans MS"/>
                <a:cs typeface="Comic Sans MS"/>
                <a:sym typeface="Comic Sans MS"/>
              </a:rPr>
              <a:t>Quantitative Data</a:t>
            </a:r>
            <a:endParaRPr sz="1700">
              <a:solidFill>
                <a:srgbClr val="0D0D0D"/>
              </a:solidFill>
              <a:highlight>
                <a:srgbClr val="FFFFFF"/>
              </a:highlight>
              <a:latin typeface="Comic Sans MS"/>
              <a:ea typeface="Comic Sans MS"/>
              <a:cs typeface="Comic Sans MS"/>
              <a:sym typeface="Comic Sans MS"/>
            </a:endParaRPr>
          </a:p>
          <a:p>
            <a:pPr indent="0" lvl="0" marL="0" rtl="0" algn="l">
              <a:spcBef>
                <a:spcPts val="1500"/>
              </a:spcBef>
              <a:spcAft>
                <a:spcPts val="0"/>
              </a:spcAft>
              <a:buNone/>
            </a:pPr>
            <a:r>
              <a:rPr lang="en" sz="1700">
                <a:solidFill>
                  <a:srgbClr val="0D0D0D"/>
                </a:solidFill>
                <a:highlight>
                  <a:srgbClr val="FFFFFF"/>
                </a:highlight>
                <a:latin typeface="Comic Sans MS"/>
                <a:ea typeface="Comic Sans MS"/>
                <a:cs typeface="Comic Sans MS"/>
                <a:sym typeface="Comic Sans MS"/>
              </a:rPr>
              <a:t>Look at the picture below to see what each type means.</a:t>
            </a:r>
            <a:endParaRPr sz="1700">
              <a:solidFill>
                <a:srgbClr val="0D0D0D"/>
              </a:solidFill>
              <a:highlight>
                <a:srgbClr val="FFFFFF"/>
              </a:highlight>
              <a:latin typeface="Comic Sans MS"/>
              <a:ea typeface="Comic Sans MS"/>
              <a:cs typeface="Comic Sans MS"/>
              <a:sym typeface="Comic Sans MS"/>
            </a:endParaRPr>
          </a:p>
          <a:p>
            <a:pPr indent="0" lvl="0" marL="0" rtl="0" algn="l">
              <a:lnSpc>
                <a:spcPct val="100000"/>
              </a:lnSpc>
              <a:spcBef>
                <a:spcPts val="1200"/>
              </a:spcBef>
              <a:spcAft>
                <a:spcPts val="100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p:txBody>
      </p:sp>
      <p:pic>
        <p:nvPicPr>
          <p:cNvPr id="74" name="Google Shape;74;p4"/>
          <p:cNvPicPr preferRelativeResize="0"/>
          <p:nvPr/>
        </p:nvPicPr>
        <p:blipFill rotWithShape="1">
          <a:blip r:embed="rId3">
            <a:alphaModFix/>
          </a:blip>
          <a:srcRect b="0" l="0" r="0" t="0"/>
          <a:stretch/>
        </p:blipFill>
        <p:spPr>
          <a:xfrm>
            <a:off x="2500425" y="3235475"/>
            <a:ext cx="4567549" cy="1656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9"/>
          <p:cNvSpPr txBox="1"/>
          <p:nvPr>
            <p:ph idx="1" type="body"/>
          </p:nvPr>
        </p:nvSpPr>
        <p:spPr>
          <a:xfrm>
            <a:off x="311700" y="624125"/>
            <a:ext cx="8520600" cy="4519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200"/>
              </a:spcBef>
              <a:spcAft>
                <a:spcPts val="0"/>
              </a:spcAft>
              <a:buClr>
                <a:schemeClr val="dk1"/>
              </a:buClr>
              <a:buSzPts val="1100"/>
              <a:buFont typeface="Arial"/>
              <a:buNone/>
            </a:pPr>
            <a:r>
              <a:rPr lang="en" sz="2200">
                <a:solidFill>
                  <a:schemeClr val="dk1"/>
                </a:solidFill>
                <a:latin typeface="Comic Sans MS"/>
                <a:ea typeface="Comic Sans MS"/>
                <a:cs typeface="Comic Sans MS"/>
                <a:sym typeface="Comic Sans MS"/>
              </a:rPr>
              <a:t>To calculate the variance of the Grade, use the following:</a:t>
            </a:r>
            <a:endParaRPr sz="2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br>
              <a:rPr lang="en" sz="1100">
                <a:solidFill>
                  <a:schemeClr val="dk1"/>
                </a:solidFill>
                <a:latin typeface="Times New Roman"/>
                <a:ea typeface="Times New Roman"/>
                <a:cs typeface="Times New Roman"/>
                <a:sym typeface="Times New Roman"/>
              </a:rPr>
            </a:b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SzPts val="1800"/>
              <a:buNone/>
            </a:pPr>
            <a:r>
              <a:t/>
            </a:r>
            <a:endParaRPr/>
          </a:p>
          <a:p>
            <a:pPr indent="0" lvl="0" marL="0" rtl="0" algn="l">
              <a:lnSpc>
                <a:spcPct val="100000"/>
              </a:lnSpc>
              <a:spcBef>
                <a:spcPts val="1200"/>
              </a:spcBef>
              <a:spcAft>
                <a:spcPts val="0"/>
              </a:spcAft>
              <a:buSzPts val="1100"/>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100"/>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sz="1900">
                <a:solidFill>
                  <a:schemeClr val="dk1"/>
                </a:solidFill>
                <a:latin typeface="Comic Sans MS"/>
                <a:ea typeface="Comic Sans MS"/>
                <a:cs typeface="Comic Sans MS"/>
                <a:sym typeface="Comic Sans MS"/>
              </a:rPr>
              <a:t>You can find the standard deviation using the std() function in Python.</a:t>
            </a:r>
            <a:endParaRPr sz="1900">
              <a:solidFill>
                <a:schemeClr val="dk1"/>
              </a:solidFill>
              <a:latin typeface="Comic Sans MS"/>
              <a:ea typeface="Comic Sans MS"/>
              <a:cs typeface="Comic Sans MS"/>
              <a:sym typeface="Comic Sans MS"/>
            </a:endParaRPr>
          </a:p>
          <a:p>
            <a:pPr indent="0" lvl="0" marL="0" rtl="0" algn="l">
              <a:lnSpc>
                <a:spcPct val="115000"/>
              </a:lnSpc>
              <a:spcBef>
                <a:spcPts val="1000"/>
              </a:spcBef>
              <a:spcAft>
                <a:spcPts val="1200"/>
              </a:spcAft>
              <a:buSzPts val="1800"/>
              <a:buNone/>
            </a:pPr>
            <a:r>
              <a:t/>
            </a:r>
            <a:endParaRPr sz="1100">
              <a:solidFill>
                <a:schemeClr val="dk1"/>
              </a:solidFill>
              <a:latin typeface="Times New Roman"/>
              <a:ea typeface="Times New Roman"/>
              <a:cs typeface="Times New Roman"/>
              <a:sym typeface="Times New Roman"/>
            </a:endParaRPr>
          </a:p>
        </p:txBody>
      </p:sp>
      <p:pic>
        <p:nvPicPr>
          <p:cNvPr id="283" name="Google Shape;283;p39"/>
          <p:cNvPicPr preferRelativeResize="0"/>
          <p:nvPr/>
        </p:nvPicPr>
        <p:blipFill rotWithShape="1">
          <a:blip r:embed="rId3">
            <a:alphaModFix/>
          </a:blip>
          <a:srcRect b="0" l="0" r="0" t="0"/>
          <a:stretch/>
        </p:blipFill>
        <p:spPr>
          <a:xfrm>
            <a:off x="405425" y="1600513"/>
            <a:ext cx="9029700" cy="790575"/>
          </a:xfrm>
          <a:prstGeom prst="rect">
            <a:avLst/>
          </a:prstGeom>
          <a:noFill/>
          <a:ln>
            <a:noFill/>
          </a:ln>
        </p:spPr>
      </p:pic>
      <p:pic>
        <p:nvPicPr>
          <p:cNvPr id="284" name="Google Shape;284;p39"/>
          <p:cNvPicPr preferRelativeResize="0"/>
          <p:nvPr/>
        </p:nvPicPr>
        <p:blipFill rotWithShape="1">
          <a:blip r:embed="rId4">
            <a:alphaModFix/>
          </a:blip>
          <a:srcRect b="0" l="0" r="0" t="0"/>
          <a:stretch/>
        </p:blipFill>
        <p:spPr>
          <a:xfrm>
            <a:off x="231275" y="3381963"/>
            <a:ext cx="9029700" cy="7905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311700" y="445025"/>
            <a:ext cx="8520600" cy="1276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200"/>
              </a:spcBef>
              <a:spcAft>
                <a:spcPts val="0"/>
              </a:spcAft>
              <a:buClr>
                <a:schemeClr val="dk1"/>
              </a:buClr>
              <a:buSzPct val="62264"/>
              <a:buFont typeface="Arial"/>
              <a:buNone/>
            </a:pPr>
            <a:r>
              <a:rPr b="1" lang="en" sz="1766">
                <a:latin typeface="Comic Sans MS"/>
                <a:ea typeface="Comic Sans MS"/>
                <a:cs typeface="Comic Sans MS"/>
                <a:sym typeface="Comic Sans MS"/>
              </a:rPr>
              <a:t>Range:</a:t>
            </a:r>
            <a:endParaRPr b="1" sz="1766">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ct val="62264"/>
              <a:buFont typeface="Arial"/>
              <a:buNone/>
            </a:pPr>
            <a:r>
              <a:rPr lang="en" sz="1766">
                <a:latin typeface="Comic Sans MS"/>
                <a:ea typeface="Comic Sans MS"/>
                <a:cs typeface="Comic Sans MS"/>
                <a:sym typeface="Comic Sans MS"/>
              </a:rPr>
              <a:t>The Range in statistics is the difference between the maximum and the minimum value of the dataset.</a:t>
            </a:r>
            <a:endParaRPr sz="1766">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ct val="100000"/>
              <a:buFont typeface="Arial"/>
              <a:buNone/>
            </a:pPr>
            <a:br>
              <a:rPr lang="en" sz="1100">
                <a:latin typeface="Times New Roman"/>
                <a:ea typeface="Times New Roman"/>
                <a:cs typeface="Times New Roman"/>
                <a:sym typeface="Times New Roman"/>
              </a:rPr>
            </a:b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a:p>
            <a:pPr indent="0" lvl="0" marL="0" rtl="0" algn="l">
              <a:lnSpc>
                <a:spcPct val="100000"/>
              </a:lnSpc>
              <a:spcBef>
                <a:spcPts val="1000"/>
              </a:spcBef>
              <a:spcAft>
                <a:spcPts val="0"/>
              </a:spcAft>
              <a:buSzPct val="111111"/>
              <a:buNone/>
            </a:pPr>
            <a:r>
              <a:t/>
            </a:r>
            <a:endParaRPr/>
          </a:p>
        </p:txBody>
      </p:sp>
      <p:pic>
        <p:nvPicPr>
          <p:cNvPr id="290" name="Google Shape;290;p40"/>
          <p:cNvPicPr preferRelativeResize="0"/>
          <p:nvPr/>
        </p:nvPicPr>
        <p:blipFill rotWithShape="1">
          <a:blip r:embed="rId3">
            <a:alphaModFix/>
          </a:blip>
          <a:srcRect b="0" l="0" r="0" t="0"/>
          <a:stretch/>
        </p:blipFill>
        <p:spPr>
          <a:xfrm>
            <a:off x="547825" y="2279675"/>
            <a:ext cx="9029700" cy="2124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311700" y="445025"/>
            <a:ext cx="8520600" cy="943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200"/>
              </a:spcBef>
              <a:spcAft>
                <a:spcPts val="0"/>
              </a:spcAft>
              <a:buClr>
                <a:schemeClr val="dk1"/>
              </a:buClr>
              <a:buSzPct val="62264"/>
              <a:buFont typeface="Arial"/>
              <a:buNone/>
            </a:pPr>
            <a:r>
              <a:rPr b="1" lang="en" sz="1766">
                <a:latin typeface="Comic Sans MS"/>
                <a:ea typeface="Comic Sans MS"/>
                <a:cs typeface="Comic Sans MS"/>
                <a:sym typeface="Comic Sans MS"/>
              </a:rPr>
              <a:t>Interquartile Range (IQR) :</a:t>
            </a:r>
            <a:endParaRPr b="1" sz="1766">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ct val="62264"/>
              <a:buFont typeface="Arial"/>
              <a:buNone/>
            </a:pPr>
            <a:r>
              <a:rPr lang="en" sz="1766">
                <a:latin typeface="Comic Sans MS"/>
                <a:ea typeface="Comic Sans MS"/>
                <a:cs typeface="Comic Sans MS"/>
                <a:sym typeface="Comic Sans MS"/>
              </a:rPr>
              <a:t>The IQR is a measure of the distance between the 1st quartile (Q1) and 3rd quartile (Q3).</a:t>
            </a:r>
            <a:endParaRPr sz="1766">
              <a:latin typeface="Comic Sans MS"/>
              <a:ea typeface="Comic Sans MS"/>
              <a:cs typeface="Comic Sans MS"/>
              <a:sym typeface="Comic Sans MS"/>
            </a:endParaRPr>
          </a:p>
          <a:p>
            <a:pPr indent="0" lvl="0" marL="0" rtl="0" algn="l">
              <a:lnSpc>
                <a:spcPct val="100000"/>
              </a:lnSpc>
              <a:spcBef>
                <a:spcPts val="1000"/>
              </a:spcBef>
              <a:spcAft>
                <a:spcPts val="0"/>
              </a:spcAft>
              <a:buSzPct val="111111"/>
              <a:buNone/>
            </a:pPr>
            <a:r>
              <a:t/>
            </a:r>
            <a:endParaRPr/>
          </a:p>
        </p:txBody>
      </p:sp>
      <p:pic>
        <p:nvPicPr>
          <p:cNvPr id="296" name="Google Shape;296;p41"/>
          <p:cNvPicPr preferRelativeResize="0"/>
          <p:nvPr/>
        </p:nvPicPr>
        <p:blipFill rotWithShape="1">
          <a:blip r:embed="rId3">
            <a:alphaModFix/>
          </a:blip>
          <a:srcRect b="0" l="0" r="0" t="0"/>
          <a:stretch/>
        </p:blipFill>
        <p:spPr>
          <a:xfrm>
            <a:off x="415063" y="1574150"/>
            <a:ext cx="9039225" cy="3467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idx="1" type="body"/>
          </p:nvPr>
        </p:nvSpPr>
        <p:spPr>
          <a:xfrm>
            <a:off x="311700" y="636475"/>
            <a:ext cx="8520600" cy="4415700"/>
          </a:xfrm>
          <a:prstGeom prst="rect">
            <a:avLst/>
          </a:prstGeom>
          <a:noFill/>
          <a:ln>
            <a:noFill/>
          </a:ln>
        </p:spPr>
        <p:txBody>
          <a:bodyPr anchorCtr="0" anchor="t" bIns="91425" lIns="91425" spcFirstLastPara="1" rIns="91425" wrap="square" tIns="91425">
            <a:normAutofit/>
          </a:bodyPr>
          <a:lstStyle/>
          <a:p>
            <a:pPr indent="0" lvl="0" marL="0" rtl="0" algn="l">
              <a:spcBef>
                <a:spcPts val="1000"/>
              </a:spcBef>
              <a:spcAft>
                <a:spcPts val="0"/>
              </a:spcAft>
              <a:buClr>
                <a:schemeClr val="dk1"/>
              </a:buClr>
              <a:buSzPts val="1100"/>
              <a:buFont typeface="Arial"/>
              <a:buNone/>
            </a:pPr>
            <a:r>
              <a:rPr b="1" lang="en" sz="1600">
                <a:solidFill>
                  <a:schemeClr val="dk1"/>
                </a:solidFill>
                <a:latin typeface="Comic Sans MS"/>
                <a:ea typeface="Comic Sans MS"/>
                <a:cs typeface="Comic Sans MS"/>
                <a:sym typeface="Comic Sans MS"/>
              </a:rPr>
              <a:t>Qualitative Data: </a:t>
            </a:r>
            <a:r>
              <a:rPr lang="en" sz="1600">
                <a:solidFill>
                  <a:schemeClr val="dk1"/>
                </a:solidFill>
                <a:latin typeface="Comic Sans MS"/>
                <a:ea typeface="Comic Sans MS"/>
                <a:cs typeface="Comic Sans MS"/>
                <a:sym typeface="Comic Sans MS"/>
              </a:rPr>
              <a:t>This type of data is about qualities or descriptions that we can't measure easily but can see or feel. It's divided into two kinds:</a:t>
            </a:r>
            <a:endParaRPr sz="16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sz="16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b="1" lang="en" sz="1600">
                <a:solidFill>
                  <a:schemeClr val="dk1"/>
                </a:solidFill>
                <a:latin typeface="Comic Sans MS"/>
                <a:ea typeface="Comic Sans MS"/>
                <a:cs typeface="Comic Sans MS"/>
                <a:sym typeface="Comic Sans MS"/>
              </a:rPr>
              <a:t>Nominal Data:</a:t>
            </a:r>
            <a:r>
              <a:rPr lang="en" sz="1600">
                <a:solidFill>
                  <a:schemeClr val="dk1"/>
                </a:solidFill>
                <a:latin typeface="Comic Sans MS"/>
                <a:ea typeface="Comic Sans MS"/>
                <a:cs typeface="Comic Sans MS"/>
                <a:sym typeface="Comic Sans MS"/>
              </a:rPr>
              <a:t> This is data without any specific order, like categories such as gender or race.</a:t>
            </a:r>
            <a:endParaRPr sz="16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t/>
            </a:r>
            <a:endParaRPr sz="1100">
              <a:solidFill>
                <a:schemeClr val="dk1"/>
              </a:solidFill>
              <a:latin typeface="Times New Roman"/>
              <a:ea typeface="Times New Roman"/>
              <a:cs typeface="Times New Roman"/>
              <a:sym typeface="Times New Roman"/>
            </a:endParaRPr>
          </a:p>
        </p:txBody>
      </p:sp>
      <p:pic>
        <p:nvPicPr>
          <p:cNvPr id="80" name="Google Shape;80;p5"/>
          <p:cNvPicPr preferRelativeResize="0"/>
          <p:nvPr/>
        </p:nvPicPr>
        <p:blipFill rotWithShape="1">
          <a:blip r:embed="rId3">
            <a:alphaModFix/>
          </a:blip>
          <a:srcRect b="0" l="0" r="0" t="0"/>
          <a:stretch/>
        </p:blipFill>
        <p:spPr>
          <a:xfrm>
            <a:off x="1033950" y="3205475"/>
            <a:ext cx="2857500" cy="148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11700" y="445025"/>
            <a:ext cx="8520600" cy="93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3111"/>
              <a:buNone/>
            </a:pPr>
            <a:r>
              <a:rPr b="1" lang="en" sz="1700">
                <a:latin typeface="Comic Sans MS"/>
                <a:ea typeface="Comic Sans MS"/>
                <a:cs typeface="Comic Sans MS"/>
                <a:sym typeface="Comic Sans MS"/>
              </a:rPr>
              <a:t>Ordinal Data: </a:t>
            </a:r>
            <a:r>
              <a:rPr lang="en" sz="1700">
                <a:latin typeface="Comic Sans MS"/>
                <a:ea typeface="Comic Sans MS"/>
                <a:cs typeface="Comic Sans MS"/>
                <a:sym typeface="Comic Sans MS"/>
              </a:rPr>
              <a:t>It's data that's arranged in a specific order, like a list from first to last.</a:t>
            </a:r>
            <a:endParaRPr sz="3400">
              <a:latin typeface="Comic Sans MS"/>
              <a:ea typeface="Comic Sans MS"/>
              <a:cs typeface="Comic Sans MS"/>
              <a:sym typeface="Comic Sans MS"/>
            </a:endParaRPr>
          </a:p>
        </p:txBody>
      </p:sp>
      <p:pic>
        <p:nvPicPr>
          <p:cNvPr id="86" name="Google Shape;86;p6"/>
          <p:cNvPicPr preferRelativeResize="0"/>
          <p:nvPr/>
        </p:nvPicPr>
        <p:blipFill rotWithShape="1">
          <a:blip r:embed="rId3">
            <a:alphaModFix/>
          </a:blip>
          <a:srcRect b="0" l="0" r="0" t="0"/>
          <a:stretch/>
        </p:blipFill>
        <p:spPr>
          <a:xfrm>
            <a:off x="992300" y="2500625"/>
            <a:ext cx="3991550" cy="188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idx="1" type="body"/>
          </p:nvPr>
        </p:nvSpPr>
        <p:spPr>
          <a:xfrm>
            <a:off x="311700" y="611800"/>
            <a:ext cx="8520600" cy="44529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1600">
                <a:solidFill>
                  <a:schemeClr val="dk1"/>
                </a:solidFill>
                <a:latin typeface="Comic Sans MS"/>
                <a:ea typeface="Comic Sans MS"/>
                <a:cs typeface="Comic Sans MS"/>
                <a:sym typeface="Comic Sans MS"/>
              </a:rPr>
              <a:t>Quantitative Data:</a:t>
            </a:r>
            <a:r>
              <a:rPr lang="en" sz="1600">
                <a:solidFill>
                  <a:schemeClr val="dk1"/>
                </a:solidFill>
                <a:latin typeface="Comic Sans MS"/>
                <a:ea typeface="Comic Sans MS"/>
                <a:cs typeface="Comic Sans MS"/>
                <a:sym typeface="Comic Sans MS"/>
              </a:rPr>
              <a:t> This type of data is about numbers and things we can measure clearly. It's split into two types:</a:t>
            </a:r>
            <a:endParaRPr sz="16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sz="16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b="1" lang="en" sz="1600">
                <a:solidFill>
                  <a:schemeClr val="dk1"/>
                </a:solidFill>
                <a:latin typeface="Comic Sans MS"/>
                <a:ea typeface="Comic Sans MS"/>
                <a:cs typeface="Comic Sans MS"/>
                <a:sym typeface="Comic Sans MS"/>
              </a:rPr>
              <a:t>Discrete Data:</a:t>
            </a:r>
            <a:r>
              <a:rPr lang="en" sz="1600">
                <a:solidFill>
                  <a:schemeClr val="dk1"/>
                </a:solidFill>
                <a:latin typeface="Comic Sans MS"/>
                <a:ea typeface="Comic Sans MS"/>
                <a:cs typeface="Comic Sans MS"/>
                <a:sym typeface="Comic Sans MS"/>
              </a:rPr>
              <a:t> This is like categories with a set number of choices. For instance, how many students are in a class.</a:t>
            </a:r>
            <a:endParaRPr sz="16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sz="16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b="1" lang="en" sz="1600">
                <a:solidFill>
                  <a:schemeClr val="dk1"/>
                </a:solidFill>
                <a:latin typeface="Comic Sans MS"/>
                <a:ea typeface="Comic Sans MS"/>
                <a:cs typeface="Comic Sans MS"/>
                <a:sym typeface="Comic Sans MS"/>
              </a:rPr>
              <a:t>Continuous Data: </a:t>
            </a:r>
            <a:r>
              <a:rPr lang="en" sz="1600">
                <a:solidFill>
                  <a:schemeClr val="dk1"/>
                </a:solidFill>
                <a:latin typeface="Comic Sans MS"/>
                <a:ea typeface="Comic Sans MS"/>
                <a:cs typeface="Comic Sans MS"/>
                <a:sym typeface="Comic Sans MS"/>
              </a:rPr>
              <a:t>This is data that can vary smoothly and doesn't have a specific limit. Like how much someone weighs.</a:t>
            </a:r>
            <a:endParaRPr sz="16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sz="1600">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rPr lang="en" sz="1600">
                <a:solidFill>
                  <a:schemeClr val="dk1"/>
                </a:solidFill>
                <a:latin typeface="Comic Sans MS"/>
                <a:ea typeface="Comic Sans MS"/>
                <a:cs typeface="Comic Sans MS"/>
                <a:sym typeface="Comic Sans MS"/>
              </a:rPr>
              <a:t>Now, let's dive into some basic math concepts about statistics.</a:t>
            </a:r>
            <a:endParaRPr sz="16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1200"/>
              </a:spcAft>
              <a:buSzPts val="2323"/>
              <a:buNone/>
            </a:pPr>
            <a:r>
              <a:t/>
            </a:r>
            <a:endParaRPr sz="1600">
              <a:solidFill>
                <a:schemeClr val="dk1"/>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311700" y="0"/>
            <a:ext cx="8765100" cy="101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990"/>
              <a:buFont typeface="Arial"/>
              <a:buNone/>
            </a:pPr>
            <a:r>
              <a:rPr b="1" lang="en" sz="1690">
                <a:latin typeface="Comic Sans MS"/>
                <a:ea typeface="Comic Sans MS"/>
                <a:cs typeface="Comic Sans MS"/>
                <a:sym typeface="Comic Sans MS"/>
              </a:rPr>
              <a:t>What Is Statistics?</a:t>
            </a:r>
            <a:endParaRPr b="1" sz="1690">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990"/>
              <a:buFont typeface="Arial"/>
              <a:buNone/>
            </a:pPr>
            <a:r>
              <a:rPr lang="en" sz="1690">
                <a:latin typeface="Comic Sans MS"/>
                <a:ea typeface="Comic Sans MS"/>
                <a:cs typeface="Comic Sans MS"/>
                <a:sym typeface="Comic Sans MS"/>
              </a:rPr>
              <a:t>Statistics is about collecting, studying, understanding, and showing information from data.</a:t>
            </a:r>
            <a:endParaRPr sz="1690">
              <a:latin typeface="Comic Sans MS"/>
              <a:ea typeface="Comic Sans MS"/>
              <a:cs typeface="Comic Sans MS"/>
              <a:sym typeface="Comic Sans MS"/>
            </a:endParaRPr>
          </a:p>
          <a:p>
            <a:pPr indent="0" lvl="0" marL="0" rtl="0" algn="l">
              <a:lnSpc>
                <a:spcPct val="100000"/>
              </a:lnSpc>
              <a:spcBef>
                <a:spcPts val="1000"/>
              </a:spcBef>
              <a:spcAft>
                <a:spcPts val="0"/>
              </a:spcAft>
              <a:buSzPts val="2800"/>
              <a:buNone/>
            </a:pPr>
            <a:r>
              <a:t/>
            </a:r>
            <a:endParaRPr sz="3020">
              <a:latin typeface="Comic Sans MS"/>
              <a:ea typeface="Comic Sans MS"/>
              <a:cs typeface="Comic Sans MS"/>
              <a:sym typeface="Comic Sans MS"/>
            </a:endParaRPr>
          </a:p>
        </p:txBody>
      </p:sp>
      <p:sp>
        <p:nvSpPr>
          <p:cNvPr id="97" name="Google Shape;97;p8"/>
          <p:cNvSpPr txBox="1"/>
          <p:nvPr>
            <p:ph idx="1" type="body"/>
          </p:nvPr>
        </p:nvSpPr>
        <p:spPr>
          <a:xfrm>
            <a:off x="311700" y="2907800"/>
            <a:ext cx="8520600" cy="22356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00000"/>
              </a:lnSpc>
              <a:spcBef>
                <a:spcPts val="1200"/>
              </a:spcBef>
              <a:spcAft>
                <a:spcPts val="0"/>
              </a:spcAft>
              <a:buClr>
                <a:schemeClr val="dk1"/>
              </a:buClr>
              <a:buSzPct val="31183"/>
              <a:buFont typeface="Arial"/>
              <a:buNone/>
            </a:pPr>
            <a:r>
              <a:rPr lang="en" sz="3527">
                <a:solidFill>
                  <a:schemeClr val="dk1"/>
                </a:solidFill>
                <a:latin typeface="Comic Sans MS"/>
                <a:ea typeface="Comic Sans MS"/>
                <a:cs typeface="Comic Sans MS"/>
                <a:sym typeface="Comic Sans MS"/>
              </a:rPr>
              <a:t>This type of math helps us figure out tricky problems using data. For example:</a:t>
            </a:r>
            <a:endParaRPr sz="3527">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ct val="31183"/>
              <a:buFont typeface="Arial"/>
              <a:buNone/>
            </a:pPr>
            <a:r>
              <a:rPr lang="en" sz="3527">
                <a:solidFill>
                  <a:schemeClr val="dk1"/>
                </a:solidFill>
                <a:latin typeface="Comic Sans MS"/>
                <a:ea typeface="Comic Sans MS"/>
                <a:cs typeface="Comic Sans MS"/>
                <a:sym typeface="Comic Sans MS"/>
              </a:rPr>
              <a:t>1. If your company made a new medicine for cancer, how would you check if it really works?</a:t>
            </a:r>
            <a:endParaRPr sz="3527">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ct val="31183"/>
              <a:buFont typeface="Arial"/>
              <a:buNone/>
            </a:pPr>
            <a:r>
              <a:rPr lang="en" sz="3527">
                <a:solidFill>
                  <a:schemeClr val="dk1"/>
                </a:solidFill>
                <a:latin typeface="Comic Sans MS"/>
                <a:ea typeface="Comic Sans MS"/>
                <a:cs typeface="Comic Sans MS"/>
                <a:sym typeface="Comic Sans MS"/>
              </a:rPr>
              <a:t>2. Imagine you're at a baseball game and your friend bets no one will hit a home run. Should you take the bet?</a:t>
            </a:r>
            <a:endParaRPr sz="3527">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ct val="31183"/>
              <a:buFont typeface="Arial"/>
              <a:buNone/>
            </a:pPr>
            <a:r>
              <a:rPr lang="en" sz="3527">
                <a:solidFill>
                  <a:schemeClr val="dk1"/>
                </a:solidFill>
                <a:latin typeface="Comic Sans MS"/>
                <a:ea typeface="Comic Sans MS"/>
                <a:cs typeface="Comic Sans MS"/>
                <a:sym typeface="Comic Sans MS"/>
              </a:rPr>
              <a:t>3. Your boss wants a report on how the company can do better based on sales data. What should you look at and what should you ignore?</a:t>
            </a:r>
            <a:endParaRPr sz="3527">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ct val="31183"/>
              <a:buFont typeface="Arial"/>
              <a:buNone/>
            </a:pPr>
            <a:r>
              <a:rPr lang="en" sz="3527">
                <a:solidFill>
                  <a:schemeClr val="dk1"/>
                </a:solidFill>
                <a:latin typeface="Comic Sans MS"/>
                <a:ea typeface="Comic Sans MS"/>
                <a:cs typeface="Comic Sans MS"/>
                <a:sym typeface="Comic Sans MS"/>
              </a:rPr>
              <a:t>We can solve these problems using statistics.</a:t>
            </a:r>
            <a:endParaRPr sz="3527">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1000"/>
              </a:spcAft>
              <a:buClr>
                <a:schemeClr val="dk1"/>
              </a:buClr>
              <a:buSzPct val="100000"/>
              <a:buFont typeface="Arial"/>
              <a:buNone/>
            </a:pPr>
            <a:r>
              <a:t/>
            </a:r>
            <a:endParaRPr sz="1100">
              <a:solidFill>
                <a:schemeClr val="dk1"/>
              </a:solidFill>
              <a:latin typeface="Times New Roman"/>
              <a:ea typeface="Times New Roman"/>
              <a:cs typeface="Times New Roman"/>
              <a:sym typeface="Times New Roman"/>
            </a:endParaRPr>
          </a:p>
        </p:txBody>
      </p:sp>
      <p:pic>
        <p:nvPicPr>
          <p:cNvPr id="98" name="Google Shape;98;p8"/>
          <p:cNvPicPr preferRelativeResize="0"/>
          <p:nvPr/>
        </p:nvPicPr>
        <p:blipFill rotWithShape="1">
          <a:blip r:embed="rId3">
            <a:alphaModFix/>
          </a:blip>
          <a:srcRect b="0" l="0" r="0" t="0"/>
          <a:stretch/>
        </p:blipFill>
        <p:spPr>
          <a:xfrm>
            <a:off x="1214425" y="1157888"/>
            <a:ext cx="2857500" cy="160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type="title"/>
          </p:nvPr>
        </p:nvSpPr>
        <p:spPr>
          <a:xfrm>
            <a:off x="311700" y="445025"/>
            <a:ext cx="8520600" cy="112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lang="en" sz="2300">
                <a:latin typeface="Comic Sans MS"/>
                <a:ea typeface="Comic Sans MS"/>
                <a:cs typeface="Comic Sans MS"/>
                <a:sym typeface="Comic Sans MS"/>
              </a:rPr>
              <a:t>Before getting into the details of Statistics, it's essential to know some basic terms. Two key terms are </a:t>
            </a:r>
            <a:r>
              <a:rPr b="1" lang="en" sz="2300">
                <a:latin typeface="Comic Sans MS"/>
                <a:ea typeface="Comic Sans MS"/>
                <a:cs typeface="Comic Sans MS"/>
                <a:sym typeface="Comic Sans MS"/>
              </a:rPr>
              <a:t>population and sample.</a:t>
            </a:r>
            <a:endParaRPr b="1" sz="2300">
              <a:latin typeface="Comic Sans MS"/>
              <a:ea typeface="Comic Sans MS"/>
              <a:cs typeface="Comic Sans MS"/>
              <a:sym typeface="Comic Sans MS"/>
            </a:endParaRPr>
          </a:p>
          <a:p>
            <a:pPr indent="0" lvl="0" marL="0" rtl="0" algn="l">
              <a:lnSpc>
                <a:spcPct val="100000"/>
              </a:lnSpc>
              <a:spcBef>
                <a:spcPts val="1000"/>
              </a:spcBef>
              <a:spcAft>
                <a:spcPts val="0"/>
              </a:spcAft>
              <a:buSzPts val="3111"/>
              <a:buNone/>
            </a:pPr>
            <a:r>
              <a:t/>
            </a:r>
            <a:endParaRPr/>
          </a:p>
        </p:txBody>
      </p:sp>
      <p:sp>
        <p:nvSpPr>
          <p:cNvPr id="104" name="Google Shape;104;p9"/>
          <p:cNvSpPr txBox="1"/>
          <p:nvPr>
            <p:ph idx="1" type="body"/>
          </p:nvPr>
        </p:nvSpPr>
        <p:spPr>
          <a:xfrm>
            <a:off x="843850" y="1567025"/>
            <a:ext cx="7988700" cy="3001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5" name="Google Shape;105;p9"/>
          <p:cNvPicPr preferRelativeResize="0"/>
          <p:nvPr/>
        </p:nvPicPr>
        <p:blipFill rotWithShape="1">
          <a:blip r:embed="rId3">
            <a:alphaModFix/>
          </a:blip>
          <a:srcRect b="0" l="0" r="0" t="0"/>
          <a:stretch/>
        </p:blipFill>
        <p:spPr>
          <a:xfrm>
            <a:off x="893200" y="1835050"/>
            <a:ext cx="7099100" cy="3308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