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1" r:id="rId8"/>
    <p:sldId id="275" r:id="rId9"/>
    <p:sldId id="276" r:id="rId10"/>
    <p:sldId id="283" r:id="rId11"/>
    <p:sldId id="282" r:id="rId12"/>
    <p:sldId id="277" r:id="rId13"/>
    <p:sldId id="278" r:id="rId14"/>
    <p:sldId id="279" r:id="rId15"/>
    <p:sldId id="280" r:id="rId16"/>
    <p:sldId id="281" r:id="rId17"/>
    <p:sldId id="274" r:id="rId18"/>
    <p:sldId id="285"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8C056B-44F7-40BB-A542-2B1E1B61B088}"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2ADE3B-D6DD-4EFB-8031-C22837CCA25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E2ADE3B-D6DD-4EFB-8031-C22837CCA25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799CD59-F2FB-478C-903F-144CCDACC09C}" type="datetimeFigureOut">
              <a:rPr lang="en-IN" smtClean="0"/>
            </a:fld>
            <a:endParaRPr lang="en-IN"/>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7871C91-4216-48FA-8FC8-E487939F2905}"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799CD59-F2FB-478C-903F-144CCDACC09C}"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57871C91-4216-48FA-8FC8-E487939F2905}"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799CD59-F2FB-478C-903F-144CCDACC09C}"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57871C91-4216-48FA-8FC8-E487939F2905}" type="slidenum">
              <a:rPr lang="en-IN" smtClean="0"/>
            </a:fld>
            <a:endParaRPr lang="en-I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799CD59-F2FB-478C-903F-144CCDACC09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871C91-4216-48FA-8FC8-E487939F290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799CD59-F2FB-478C-903F-144CCDACC09C}"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57871C91-4216-48FA-8FC8-E487939F2905}"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D799CD59-F2FB-478C-903F-144CCDACC09C}"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57871C91-4216-48FA-8FC8-E487939F2905}"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D799CD59-F2FB-478C-903F-144CCDACC09C}"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57871C91-4216-48FA-8FC8-E487939F2905}"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D799CD59-F2FB-478C-903F-144CCDACC09C}"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57871C91-4216-48FA-8FC8-E487939F2905}"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D799CD59-F2FB-478C-903F-144CCDACC09C}"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57871C91-4216-48FA-8FC8-E487939F2905}"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D799CD59-F2FB-478C-903F-144CCDACC09C}"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57871C91-4216-48FA-8FC8-E487939F2905}"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799CD59-F2FB-478C-903F-144CCDACC09C}"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57871C91-4216-48FA-8FC8-E487939F2905}"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799CD59-F2FB-478C-903F-144CCDACC09C}"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57871C91-4216-48FA-8FC8-E487939F2905}"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3"/>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D799CD59-F2FB-478C-903F-144CCDACC09C}" type="datetimeFigureOut">
              <a:rPr lang="en-IN" smtClean="0"/>
            </a:fld>
            <a:endParaRPr lang="en-IN"/>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57871C91-4216-48FA-8FC8-E487939F290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764704"/>
            <a:ext cx="7774632" cy="1800200"/>
          </a:xfrm>
        </p:spPr>
        <p:txBody>
          <a:bodyPr>
            <a:normAutofit/>
          </a:bodyPr>
          <a:lstStyle/>
          <a:p>
            <a:r>
              <a:rPr lang="en-IN" sz="4000" b="1" dirty="0" smtClean="0">
                <a:solidFill>
                  <a:schemeClr val="accent4"/>
                </a:solidFill>
                <a:effectLst/>
                <a:latin typeface="Calibri" panose="020F0502020204030204" pitchFamily="34" charset="0"/>
                <a:cs typeface="Calibri" panose="020F0502020204030204" pitchFamily="34" charset="0"/>
              </a:rPr>
              <a:t>E</a:t>
            </a:r>
            <a:r>
              <a:rPr lang="en-US" altLang="en-IN" sz="4000" b="1" dirty="0" smtClean="0">
                <a:solidFill>
                  <a:schemeClr val="accent4"/>
                </a:solidFill>
                <a:effectLst/>
                <a:latin typeface="Calibri" panose="020F0502020204030204" pitchFamily="34" charset="0"/>
                <a:cs typeface="Calibri" panose="020F0502020204030204" pitchFamily="34" charset="0"/>
              </a:rPr>
              <a:t>MAIL</a:t>
            </a:r>
            <a:r>
              <a:rPr lang="en-IN" sz="4000" b="1" dirty="0" smtClean="0">
                <a:solidFill>
                  <a:schemeClr val="accent4"/>
                </a:solidFill>
                <a:effectLst/>
                <a:latin typeface="Calibri" panose="020F0502020204030204" pitchFamily="34" charset="0"/>
                <a:cs typeface="Calibri" panose="020F0502020204030204" pitchFamily="34" charset="0"/>
              </a:rPr>
              <a:t> S</a:t>
            </a:r>
            <a:r>
              <a:rPr lang="en-US" altLang="en-IN" sz="4000" b="1" dirty="0" smtClean="0">
                <a:solidFill>
                  <a:schemeClr val="accent4"/>
                </a:solidFill>
                <a:effectLst/>
                <a:latin typeface="Calibri" panose="020F0502020204030204" pitchFamily="34" charset="0"/>
                <a:cs typeface="Calibri" panose="020F0502020204030204" pitchFamily="34" charset="0"/>
              </a:rPr>
              <a:t>PAM</a:t>
            </a:r>
            <a:r>
              <a:rPr lang="en-IN" sz="4000" b="1" dirty="0" smtClean="0">
                <a:solidFill>
                  <a:schemeClr val="accent4"/>
                </a:solidFill>
                <a:effectLst/>
                <a:latin typeface="Calibri" panose="020F0502020204030204" pitchFamily="34" charset="0"/>
                <a:cs typeface="Calibri" panose="020F0502020204030204" pitchFamily="34" charset="0"/>
              </a:rPr>
              <a:t> C</a:t>
            </a:r>
            <a:r>
              <a:rPr lang="en-US" altLang="en-IN" sz="4000" b="1" dirty="0" smtClean="0">
                <a:solidFill>
                  <a:schemeClr val="accent4"/>
                </a:solidFill>
                <a:effectLst/>
                <a:latin typeface="Calibri" panose="020F0502020204030204" pitchFamily="34" charset="0"/>
                <a:cs typeface="Calibri" panose="020F0502020204030204" pitchFamily="34" charset="0"/>
              </a:rPr>
              <a:t>LASSIFICATION</a:t>
            </a:r>
            <a:r>
              <a:rPr lang="en-IN" sz="4000" b="1" dirty="0" smtClean="0">
                <a:solidFill>
                  <a:schemeClr val="accent4"/>
                </a:solidFill>
                <a:effectLst/>
                <a:latin typeface="Calibri" panose="020F0502020204030204" pitchFamily="34" charset="0"/>
                <a:cs typeface="Calibri" panose="020F0502020204030204" pitchFamily="34" charset="0"/>
              </a:rPr>
              <a:t> USING MACHINE LEARNING</a:t>
            </a:r>
            <a:endParaRPr lang="en-IN" sz="4000" b="1" dirty="0" smtClean="0">
              <a:solidFill>
                <a:schemeClr val="accent4"/>
              </a:solidFill>
              <a:effectLst/>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627630" y="4580890"/>
            <a:ext cx="6400165" cy="2038350"/>
          </a:xfrm>
        </p:spPr>
        <p:txBody>
          <a:bodyPr>
            <a:normAutofit/>
          </a:bodyPr>
          <a:lstStyle/>
          <a:p>
            <a:pPr algn="l"/>
            <a:r>
              <a:rPr lang="en-IN" sz="2400" dirty="0" smtClean="0">
                <a:solidFill>
                  <a:schemeClr val="tx1"/>
                </a:solidFill>
              </a:rPr>
              <a:t>PRESENTED BY:PREMA.M</a:t>
            </a:r>
            <a:endParaRPr lang="en-IN" sz="2400" dirty="0" smtClean="0">
              <a:solidFill>
                <a:schemeClr val="tx1"/>
              </a:solidFill>
            </a:endParaRPr>
          </a:p>
          <a:p>
            <a:pPr algn="l"/>
            <a:r>
              <a:rPr lang="en-IN" sz="2400" dirty="0" smtClean="0">
                <a:solidFill>
                  <a:schemeClr val="tx1"/>
                </a:solidFill>
              </a:rPr>
              <a:t>REGISTER NO:613521104029</a:t>
            </a:r>
            <a:endParaRPr lang="en-IN" sz="2400" dirty="0" smtClean="0">
              <a:solidFill>
                <a:schemeClr val="tx1"/>
              </a:solidFill>
            </a:endParaRPr>
          </a:p>
          <a:p>
            <a:r>
              <a:rPr lang="en-IN" sz="2400" dirty="0" smtClean="0">
                <a:solidFill>
                  <a:schemeClr val="tx1"/>
                </a:solidFill>
              </a:rPr>
              <a:t>DEPARTMENT:COMPUTER SCIENCE AND        ENGINEERING</a:t>
            </a:r>
            <a:endParaRPr lang="en-IN" sz="2400" dirty="0" smtClean="0">
              <a:solidFill>
                <a:schemeClr val="tx1"/>
              </a:solidFill>
            </a:endParaRPr>
          </a:p>
          <a:p>
            <a:pPr algn="l"/>
            <a:endParaRPr lang="en-IN" sz="2400" dirty="0" smtClean="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190500"/>
            <a:ext cx="8229600" cy="1426845"/>
          </a:xfrm>
        </p:spPr>
        <p:txBody>
          <a:bodyPr/>
          <a:p>
            <a:pPr algn="l"/>
            <a:r>
              <a:rPr lang="en-US" sz="3200" b="1"/>
              <a:t>PROPOSED SYSTEM</a:t>
            </a:r>
            <a:endParaRPr lang="en-US" sz="3200" b="1"/>
          </a:p>
        </p:txBody>
      </p:sp>
      <p:sp>
        <p:nvSpPr>
          <p:cNvPr id="5" name="Content Placeholder 4"/>
          <p:cNvSpPr>
            <a:spLocks noGrp="1"/>
          </p:cNvSpPr>
          <p:nvPr>
            <p:ph idx="1"/>
          </p:nvPr>
        </p:nvSpPr>
        <p:spPr>
          <a:xfrm>
            <a:off x="1041400" y="1646555"/>
            <a:ext cx="7645400" cy="4481195"/>
          </a:xfrm>
        </p:spPr>
        <p:txBody>
          <a:bodyPr/>
          <a:p>
            <a:pPr>
              <a:buFont typeface="Wingdings" panose="05000000000000000000" charset="0"/>
              <a:buChar char="Ø"/>
            </a:pPr>
            <a:r>
              <a:rPr lang="en-US"/>
              <a:t>Spam Classification system can distinguish spam from non-spam emails based on a self-leurning algorithm.</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190500"/>
            <a:ext cx="8229600" cy="1751330"/>
          </a:xfrm>
        </p:spPr>
        <p:txBody>
          <a:bodyPr/>
          <a:p>
            <a:r>
              <a:rPr lang="en-US" sz="3200" b="1"/>
              <a:t>NAIVE BAYES CLASSIFIER</a:t>
            </a:r>
            <a:endParaRPr lang="en-US" sz="3200" b="1"/>
          </a:p>
        </p:txBody>
      </p:sp>
      <p:sp>
        <p:nvSpPr>
          <p:cNvPr id="5" name="Content Placeholder 4"/>
          <p:cNvSpPr>
            <a:spLocks noGrp="1"/>
          </p:cNvSpPr>
          <p:nvPr>
            <p:ph idx="1"/>
          </p:nvPr>
        </p:nvSpPr>
        <p:spPr>
          <a:xfrm>
            <a:off x="971550" y="1917065"/>
            <a:ext cx="7763510" cy="3763645"/>
          </a:xfrm>
        </p:spPr>
        <p:txBody>
          <a:bodyPr/>
          <a:p>
            <a:pPr>
              <a:buFont typeface="Wingdings" panose="05000000000000000000" charset="0"/>
              <a:buChar char="Ø"/>
            </a:pPr>
            <a:r>
              <a:rPr lang="en-US" sz="2800"/>
              <a:t>Training: MultinomialNB classifier trained with vectorized training data.</a:t>
            </a:r>
            <a:endParaRPr lang="en-US" sz="2800"/>
          </a:p>
          <a:p>
            <a:pPr>
              <a:buFont typeface="Wingdings" panose="05000000000000000000" charset="0"/>
              <a:buChar char="Ø"/>
            </a:pPr>
            <a:r>
              <a:rPr lang="en-US" sz="2800"/>
              <a:t>Prediction: Naive Bayes predicts labels for the test data</a:t>
            </a:r>
            <a:endParaRPr lang="en-US" sz="2800"/>
          </a:p>
          <a:p>
            <a:pPr>
              <a:buFont typeface="Wingdings" panose="05000000000000000000" charset="0"/>
              <a:buChar char="Ø"/>
            </a:pPr>
            <a:r>
              <a:rPr lang="en-US" sz="2800"/>
              <a:t>Accuracy Calculation: accuracy score metric used to evaluate Naive Bayes accuracy.</a:t>
            </a: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190500"/>
            <a:ext cx="8229600" cy="1929765"/>
          </a:xfrm>
        </p:spPr>
        <p:txBody>
          <a:bodyPr/>
          <a:p>
            <a:r>
              <a:rPr lang="en-US" b="1"/>
              <a:t>LOGISTIC REGRESSION CLASSIFIER</a:t>
            </a:r>
            <a:endParaRPr lang="en-US" b="1"/>
          </a:p>
        </p:txBody>
      </p:sp>
      <p:sp>
        <p:nvSpPr>
          <p:cNvPr id="5" name="Content Placeholder 4"/>
          <p:cNvSpPr>
            <a:spLocks noGrp="1"/>
          </p:cNvSpPr>
          <p:nvPr>
            <p:ph idx="1"/>
          </p:nvPr>
        </p:nvSpPr>
        <p:spPr>
          <a:xfrm>
            <a:off x="896620" y="2120265"/>
            <a:ext cx="7790180" cy="4007485"/>
          </a:xfrm>
        </p:spPr>
        <p:txBody>
          <a:bodyPr/>
          <a:p>
            <a:pPr>
              <a:buFont typeface="Wingdings" panose="05000000000000000000" charset="0"/>
              <a:buChar char="Ø"/>
            </a:pPr>
            <a:r>
              <a:rPr lang="en-US" sz="2800"/>
              <a:t>Training: Logistic Regression classifier trained with vectorized training data.</a:t>
            </a:r>
            <a:endParaRPr lang="en-US" sz="2800"/>
          </a:p>
          <a:p>
            <a:pPr>
              <a:buFont typeface="Wingdings" panose="05000000000000000000" charset="0"/>
              <a:buChar char="Ø"/>
            </a:pPr>
            <a:r>
              <a:rPr lang="en-US" sz="2800"/>
              <a:t>Prediction: Logistic Regression prodiets labels for the test data.</a:t>
            </a:r>
            <a:endParaRPr lang="en-US" sz="2800"/>
          </a:p>
          <a:p>
            <a:pPr>
              <a:buFont typeface="Wingdings" panose="05000000000000000000" charset="0"/>
              <a:buChar char="Ø"/>
            </a:pPr>
            <a:r>
              <a:rPr lang="en-US" sz="2800"/>
              <a:t>Accuracy Calculation: accuracy score metric used to evaluate Logistic Regression accuracy.</a:t>
            </a:r>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23215" y="260985"/>
            <a:ext cx="8229600" cy="888365"/>
          </a:xfrm>
        </p:spPr>
        <p:txBody>
          <a:bodyPr/>
          <a:p>
            <a:r>
              <a:rPr lang="en-US" b="1"/>
              <a:t>K NEAREST NEIGHBORS</a:t>
            </a:r>
            <a:endParaRPr lang="en-US" b="1"/>
          </a:p>
        </p:txBody>
      </p:sp>
      <p:sp>
        <p:nvSpPr>
          <p:cNvPr id="5" name="Content Placeholder 4"/>
          <p:cNvSpPr>
            <a:spLocks noGrp="1"/>
          </p:cNvSpPr>
          <p:nvPr>
            <p:ph idx="1"/>
          </p:nvPr>
        </p:nvSpPr>
        <p:spPr>
          <a:xfrm>
            <a:off x="827405" y="1319530"/>
            <a:ext cx="7927975" cy="5538470"/>
          </a:xfrm>
        </p:spPr>
        <p:txBody>
          <a:bodyPr/>
          <a:p>
            <a:pPr>
              <a:buFont typeface="Wingdings" panose="05000000000000000000" charset="0"/>
              <a:buChar char="Ø"/>
            </a:pPr>
            <a:r>
              <a:rPr lang="en-US" sz="2400"/>
              <a:t>K Nearest Neighbors algorithm is a non-parametric method used for pattern classification. It is an instance-based learning algorithm.</a:t>
            </a:r>
            <a:endParaRPr lang="en-US" sz="2400"/>
          </a:p>
          <a:p>
            <a:pPr>
              <a:buFont typeface="Wingdings" panose="05000000000000000000" charset="0"/>
              <a:buChar char="Ø"/>
            </a:pPr>
            <a:r>
              <a:rPr lang="en-US" sz="2400"/>
              <a:t>We directly calculate the k nearest neighbors for each data point in the testing dataser. Then among these k valves, we calculate whether the email is mostly classified as ham or spam.</a:t>
            </a:r>
            <a:endParaRPr lang="en-US" sz="2400"/>
          </a:p>
          <a:p>
            <a:pPr>
              <a:buFont typeface="Wingdings" panose="05000000000000000000" charset="0"/>
              <a:buChar char="Ø"/>
            </a:pPr>
            <a:r>
              <a:rPr lang="en-US" sz="2400"/>
              <a:t>If majority of the k neighbors are classified as spam, the data point or the instance is classified as spam. Otherwise it is classified as harn.</a:t>
            </a:r>
            <a:endParaRPr lang="en-US" sz="2400"/>
          </a:p>
          <a:p>
            <a:pPr>
              <a:buFont typeface="Wingdings" panose="05000000000000000000" charset="0"/>
              <a:buChar char="Ø"/>
            </a:pPr>
            <a:r>
              <a:rPr lang="en-US" sz="2400"/>
              <a:t> Then we move on to calculate the accuracy by cheeking the value of the ham/spam to the original class value.</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95605" y="404495"/>
            <a:ext cx="8229600" cy="1212850"/>
          </a:xfrm>
        </p:spPr>
        <p:txBody>
          <a:bodyPr/>
          <a:p>
            <a:r>
              <a:rPr lang="en-US" sz="3200" b="1"/>
              <a:t>EMAIL PREDICTION</a:t>
            </a:r>
            <a:endParaRPr lang="en-US" sz="3200" b="1"/>
          </a:p>
        </p:txBody>
      </p:sp>
      <p:sp>
        <p:nvSpPr>
          <p:cNvPr id="5" name="Content Placeholder 4"/>
          <p:cNvSpPr>
            <a:spLocks noGrp="1"/>
          </p:cNvSpPr>
          <p:nvPr>
            <p:ph idx="1"/>
          </p:nvPr>
        </p:nvSpPr>
        <p:spPr>
          <a:xfrm>
            <a:off x="949325" y="1683385"/>
            <a:ext cx="7737475" cy="4444365"/>
          </a:xfrm>
        </p:spPr>
        <p:txBody>
          <a:bodyPr/>
          <a:p>
            <a:pPr>
              <a:buFont typeface="Wingdings" panose="05000000000000000000" charset="0"/>
              <a:buChar char="Ø"/>
            </a:pPr>
            <a:r>
              <a:rPr lang="en-US" sz="2800"/>
              <a:t>Sample test spam and ham ensails used for prediction.</a:t>
            </a:r>
            <a:endParaRPr lang="en-US" sz="2800"/>
          </a:p>
          <a:p>
            <a:pPr>
              <a:buFont typeface="Wingdings" panose="05000000000000000000" charset="0"/>
              <a:buChar char="Ø"/>
            </a:pPr>
            <a:r>
              <a:rPr lang="en-US" sz="2800"/>
              <a:t>Display predicted labels for the test spam and ham emails.</a:t>
            </a:r>
            <a:endParaRPr 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rcRect l="8674" t="11998" r="3262" b="11472"/>
          <a:stretch>
            <a:fillRect/>
          </a:stretch>
        </p:blipFill>
        <p:spPr>
          <a:xfrm>
            <a:off x="539750" y="1268730"/>
            <a:ext cx="7335520" cy="4109085"/>
          </a:xfrm>
          <a:prstGeom prst="rect">
            <a:avLst/>
          </a:prstGeom>
          <a:noFill/>
          <a:ln w="9525">
            <a:noFill/>
          </a:ln>
        </p:spPr>
      </p:pic>
      <p:sp>
        <p:nvSpPr>
          <p:cNvPr id="4" name="Text Box 3"/>
          <p:cNvSpPr txBox="1"/>
          <p:nvPr/>
        </p:nvSpPr>
        <p:spPr>
          <a:xfrm>
            <a:off x="8222615" y="1516380"/>
            <a:ext cx="3048000" cy="368300"/>
          </a:xfrm>
          <a:prstGeom prst="rect">
            <a:avLst/>
          </a:prstGeom>
          <a:noFill/>
        </p:spPr>
        <p:txBody>
          <a:bodyPr wrap="square" rtlCol="0">
            <a:spAutoFit/>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448945"/>
            <a:ext cx="8229600" cy="1294765"/>
          </a:xfrm>
        </p:spPr>
        <p:txBody>
          <a:bodyPr/>
          <a:p>
            <a:r>
              <a:rPr lang="en-US" sz="3200" b="1"/>
              <a:t>CONCLUSION</a:t>
            </a:r>
            <a:endParaRPr lang="en-US" sz="3200" b="1"/>
          </a:p>
        </p:txBody>
      </p:sp>
      <p:sp>
        <p:nvSpPr>
          <p:cNvPr id="5" name="Content Placeholder 4"/>
          <p:cNvSpPr>
            <a:spLocks noGrp="1"/>
          </p:cNvSpPr>
          <p:nvPr>
            <p:ph idx="1"/>
          </p:nvPr>
        </p:nvSpPr>
        <p:spPr>
          <a:xfrm>
            <a:off x="1243965" y="1795780"/>
            <a:ext cx="7442835" cy="2994025"/>
          </a:xfrm>
        </p:spPr>
        <p:txBody>
          <a:bodyPr/>
          <a:p>
            <a:pPr>
              <a:buFont typeface="Wingdings" panose="05000000000000000000" charset="0"/>
              <a:buChar char="Ø"/>
            </a:pPr>
            <a:r>
              <a:rPr lang="en-US" sz="2800"/>
              <a:t>In conclusion, effective spam classification is pivotal for optimizing email efficiency and security. By leveraging advanced techniques and technologies, organizations can achieve significant improvements in productivity and protection.</a:t>
            </a:r>
            <a:endParaRPr 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1600" y="2852936"/>
            <a:ext cx="7086600" cy="1164562"/>
          </a:xfrm>
        </p:spPr>
        <p:txBody>
          <a:bodyPr>
            <a:normAutofit/>
          </a:bodyPr>
          <a:lstStyle/>
          <a:p>
            <a:pPr algn="ctr"/>
            <a:r>
              <a:rPr lang="en-IN" sz="4400" dirty="0" smtClean="0"/>
              <a:t>Thanks!</a:t>
            </a:r>
            <a:endParaRPr lang="en-IN"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75"/>
            <a:ext cx="8229600" cy="1149985"/>
          </a:xfrm>
        </p:spPr>
        <p:txBody>
          <a:bodyPr/>
          <a:lstStyle/>
          <a:p>
            <a:pPr algn="l"/>
            <a:r>
              <a:rPr lang="en-IN" b="1" dirty="0" smtClean="0">
                <a:effectLst>
                  <a:outerShdw blurRad="38100" dist="38100" dir="2700000" algn="tl">
                    <a:srgbClr val="000000">
                      <a:alpha val="43137"/>
                    </a:srgbClr>
                  </a:outerShdw>
                </a:effectLst>
              </a:rPr>
              <a:t>PROJECT TITLE</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554605"/>
            <a:ext cx="8229600" cy="3573145"/>
          </a:xfrm>
        </p:spPr>
        <p:txBody>
          <a:bodyPr>
            <a:normAutofit/>
          </a:bodyPr>
          <a:lstStyle/>
          <a:p>
            <a:pPr marL="137160" indent="0" algn="ctr">
              <a:buNone/>
            </a:pPr>
            <a:endParaRPr lang="en-IN" sz="4800" dirty="0" smtClean="0">
              <a:latin typeface="Calibri" panose="020F0502020204030204" pitchFamily="34" charset="0"/>
              <a:cs typeface="Calibri" panose="020F0502020204030204" pitchFamily="34" charset="0"/>
            </a:endParaRPr>
          </a:p>
          <a:p>
            <a:pPr marL="137160" indent="0" algn="ctr">
              <a:buNone/>
            </a:pPr>
            <a:r>
              <a:rPr lang="en-IN" sz="4400" dirty="0" smtClean="0">
                <a:latin typeface="Calibri" panose="020F0502020204030204" pitchFamily="34" charset="0"/>
                <a:cs typeface="Calibri" panose="020F0502020204030204" pitchFamily="34" charset="0"/>
              </a:rPr>
              <a:t>EMAIL SPAM CLASSIFI</a:t>
            </a:r>
            <a:r>
              <a:rPr lang="en-US" altLang="en-IN" sz="4400" dirty="0" smtClean="0">
                <a:latin typeface="Calibri" panose="020F0502020204030204" pitchFamily="34" charset="0"/>
                <a:cs typeface="Calibri" panose="020F0502020204030204" pitchFamily="34" charset="0"/>
              </a:rPr>
              <a:t>CATION</a:t>
            </a:r>
            <a:endParaRPr lang="en-US" altLang="en-IN" sz="4400" dirty="0" smtClean="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1355090"/>
          </a:xfrm>
        </p:spPr>
        <p:txBody>
          <a:bodyPr/>
          <a:lstStyle/>
          <a:p>
            <a:pPr algn="l"/>
            <a:r>
              <a:rPr lang="en-IN" sz="4000" b="1" dirty="0" smtClean="0"/>
              <a:t>AGENDA</a:t>
            </a:r>
            <a:endParaRPr lang="en-IN" sz="4000" b="1" dirty="0" smtClean="0"/>
          </a:p>
        </p:txBody>
      </p:sp>
      <p:sp>
        <p:nvSpPr>
          <p:cNvPr id="3" name="Content Placeholder 2"/>
          <p:cNvSpPr>
            <a:spLocks noGrp="1"/>
          </p:cNvSpPr>
          <p:nvPr>
            <p:ph idx="1"/>
          </p:nvPr>
        </p:nvSpPr>
        <p:spPr>
          <a:xfrm>
            <a:off x="1118235" y="1697355"/>
            <a:ext cx="7568565" cy="4912360"/>
          </a:xfrm>
        </p:spPr>
        <p:txBody>
          <a:bodyPr>
            <a:normAutofit/>
          </a:bodyPr>
          <a:lstStyle/>
          <a:p>
            <a:pPr>
              <a:buFont typeface="Wingdings" panose="05000000000000000000" charset="0"/>
              <a:buChar char="Ø"/>
            </a:pPr>
            <a:r>
              <a:rPr lang="en-US" altLang="en-IN" sz="2800" dirty="0" smtClean="0">
                <a:solidFill>
                  <a:schemeClr val="accent4"/>
                </a:solidFill>
              </a:rPr>
              <a:t> </a:t>
            </a:r>
            <a:r>
              <a:rPr lang="en-IN" sz="2800" dirty="0" smtClean="0">
                <a:solidFill>
                  <a:schemeClr val="accent4"/>
                </a:solidFill>
              </a:rPr>
              <a:t>Introduction</a:t>
            </a:r>
            <a:endParaRPr lang="en-IN" sz="2800" dirty="0" smtClean="0">
              <a:solidFill>
                <a:schemeClr val="accent4"/>
              </a:solidFill>
            </a:endParaRPr>
          </a:p>
          <a:p>
            <a:pPr>
              <a:buFont typeface="Wingdings" panose="05000000000000000000" charset="0"/>
              <a:buChar char="Ø"/>
            </a:pPr>
            <a:r>
              <a:rPr lang="en-US" altLang="en-IN" sz="2800" dirty="0" smtClean="0">
                <a:solidFill>
                  <a:schemeClr val="accent4"/>
                </a:solidFill>
              </a:rPr>
              <a:t> Problem definition</a:t>
            </a:r>
            <a:endParaRPr lang="en-US" altLang="en-IN" sz="2800" dirty="0" smtClean="0">
              <a:solidFill>
                <a:schemeClr val="accent4"/>
              </a:solidFill>
            </a:endParaRPr>
          </a:p>
          <a:p>
            <a:pPr>
              <a:buFont typeface="Wingdings" panose="05000000000000000000" charset="0"/>
              <a:buChar char="Ø"/>
            </a:pPr>
            <a:r>
              <a:rPr lang="en-US" altLang="en-IN" sz="2800" dirty="0" smtClean="0">
                <a:solidFill>
                  <a:schemeClr val="accent4"/>
                </a:solidFill>
              </a:rPr>
              <a:t> Dataset Overview</a:t>
            </a:r>
            <a:endParaRPr lang="en-US" altLang="en-IN" sz="2800" dirty="0" smtClean="0">
              <a:solidFill>
                <a:schemeClr val="accent4"/>
              </a:solidFill>
            </a:endParaRPr>
          </a:p>
          <a:p>
            <a:pPr>
              <a:buFont typeface="Wingdings" panose="05000000000000000000" charset="0"/>
              <a:buChar char="Ø"/>
            </a:pPr>
            <a:r>
              <a:rPr lang="en-US" sz="2800">
                <a:sym typeface="+mn-ea"/>
              </a:rPr>
              <a:t> Data Preprocessing &amp; Vectorization</a:t>
            </a:r>
            <a:endParaRPr lang="en-US" sz="2800">
              <a:sym typeface="+mn-ea"/>
            </a:endParaRPr>
          </a:p>
          <a:p>
            <a:pPr>
              <a:buFont typeface="Wingdings" panose="05000000000000000000" charset="0"/>
              <a:buChar char="Ø"/>
            </a:pPr>
            <a:r>
              <a:rPr lang="en-US" altLang="en-IN" sz="2800" dirty="0" smtClean="0">
                <a:solidFill>
                  <a:schemeClr val="accent4"/>
                </a:solidFill>
              </a:rPr>
              <a:t> Machine Learning Algorithms</a:t>
            </a:r>
            <a:endParaRPr lang="en-IN" sz="2800" dirty="0" smtClean="0">
              <a:solidFill>
                <a:schemeClr val="accent4"/>
              </a:solidFill>
            </a:endParaRPr>
          </a:p>
          <a:p>
            <a:pPr>
              <a:buFont typeface="Wingdings" panose="05000000000000000000" charset="0"/>
              <a:buChar char="Ø"/>
            </a:pPr>
            <a:r>
              <a:rPr lang="en-US" altLang="en-IN" sz="2800" dirty="0" smtClean="0">
                <a:solidFill>
                  <a:schemeClr val="accent4"/>
                </a:solidFill>
              </a:rPr>
              <a:t> Proposed System</a:t>
            </a:r>
            <a:endParaRPr lang="en-IN" sz="2800" dirty="0" smtClean="0">
              <a:solidFill>
                <a:schemeClr val="accent4"/>
              </a:solidFill>
            </a:endParaRPr>
          </a:p>
          <a:p>
            <a:pPr>
              <a:buFont typeface="Wingdings" panose="05000000000000000000" charset="0"/>
              <a:buChar char="Ø"/>
            </a:pPr>
            <a:r>
              <a:rPr lang="en-US" altLang="en-IN" sz="2800" dirty="0" smtClean="0">
                <a:solidFill>
                  <a:schemeClr val="accent4"/>
                </a:solidFill>
              </a:rPr>
              <a:t> </a:t>
            </a:r>
            <a:r>
              <a:rPr lang="en-IN" sz="2800" dirty="0" smtClean="0">
                <a:solidFill>
                  <a:schemeClr val="accent4"/>
                </a:solidFill>
              </a:rPr>
              <a:t>Conclusion</a:t>
            </a:r>
            <a:endParaRPr lang="en-IN" sz="2800" dirty="0" smtClean="0">
              <a:solidFill>
                <a:schemeClr val="accent4"/>
              </a:solidFill>
            </a:endParaRPr>
          </a:p>
          <a:p>
            <a:pPr>
              <a:buFont typeface="Wingdings" panose="05000000000000000000" charset="0"/>
              <a:buChar char="Ø"/>
            </a:pPr>
            <a:endParaRPr lang="en-IN" sz="2800" dirty="0" smtClean="0">
              <a:solidFill>
                <a:schemeClr val="accent4"/>
              </a:solidFill>
            </a:endParaRPr>
          </a:p>
          <a:p>
            <a:pPr marL="651510" indent="-514350" algn="ctr">
              <a:buFont typeface="+mj-lt"/>
              <a:buAutoNum type="arabicPeriod"/>
            </a:pPr>
            <a:endParaRPr lang="en-IN" sz="2800" dirty="0" smtClean="0">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190500"/>
            <a:ext cx="8232775" cy="1666240"/>
          </a:xfrm>
        </p:spPr>
        <p:txBody>
          <a:bodyPr/>
          <a:lstStyle/>
          <a:p>
            <a:r>
              <a:rPr lang="en-IN" b="1" dirty="0" smtClean="0"/>
              <a:t>INTRODUCTION</a:t>
            </a:r>
            <a:endParaRPr lang="en-IN" b="1" dirty="0"/>
          </a:p>
        </p:txBody>
      </p:sp>
      <p:sp>
        <p:nvSpPr>
          <p:cNvPr id="3" name="Content Placeholder 2"/>
          <p:cNvSpPr>
            <a:spLocks noGrp="1"/>
          </p:cNvSpPr>
          <p:nvPr>
            <p:ph idx="1"/>
          </p:nvPr>
        </p:nvSpPr>
        <p:spPr>
          <a:xfrm>
            <a:off x="946785" y="1878965"/>
            <a:ext cx="7740015" cy="4248785"/>
          </a:xfrm>
        </p:spPr>
        <p:txBody>
          <a:bodyPr/>
          <a:lstStyle/>
          <a:p>
            <a:pPr>
              <a:buFont typeface="Wingdings" panose="05000000000000000000" charset="0"/>
              <a:buChar char="Ø"/>
            </a:pPr>
            <a:r>
              <a:rPr lang="en-US" altLang="en-IN" dirty="0"/>
              <a:t>  </a:t>
            </a:r>
            <a:r>
              <a:rPr lang="en-IN" sz="2800" dirty="0"/>
              <a:t>Spam emails also referred to as spam </a:t>
            </a:r>
            <a:r>
              <a:rPr lang="en-US" altLang="en-IN" sz="2800" dirty="0"/>
              <a:t>    </a:t>
            </a:r>
            <a:r>
              <a:rPr lang="en-IN" sz="2800" dirty="0"/>
              <a:t>are junk emails. They are sent in bulk for commercial purposes. Spam emails can also be dangerous. It can include malicious links that can infect your computer with malware or phishing attacks</a:t>
            </a:r>
            <a:r>
              <a:rPr lang="en-US" altLang="en-IN" sz="2800" dirty="0"/>
              <a:t>.</a:t>
            </a:r>
            <a:endParaRPr lang="en-US" alt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1334770"/>
          </a:xfrm>
        </p:spPr>
        <p:txBody>
          <a:bodyPr/>
          <a:lstStyle/>
          <a:p>
            <a:r>
              <a:rPr lang="en-US" altLang="en-IN" b="1" dirty="0"/>
              <a:t>PROBLEM DEFINITION</a:t>
            </a:r>
            <a:endParaRPr lang="en-US" altLang="en-IN" b="1" dirty="0"/>
          </a:p>
        </p:txBody>
      </p:sp>
      <p:sp>
        <p:nvSpPr>
          <p:cNvPr id="3" name="Content Placeholder 2"/>
          <p:cNvSpPr>
            <a:spLocks noGrp="1"/>
          </p:cNvSpPr>
          <p:nvPr>
            <p:ph idx="1"/>
          </p:nvPr>
        </p:nvSpPr>
        <p:spPr>
          <a:xfrm>
            <a:off x="957580" y="1602105"/>
            <a:ext cx="7729220" cy="4965700"/>
          </a:xfrm>
        </p:spPr>
        <p:txBody>
          <a:bodyPr/>
          <a:lstStyle/>
          <a:p>
            <a:pPr>
              <a:buFont typeface="Wingdings" panose="05000000000000000000" charset="0"/>
              <a:buChar char="Ø"/>
            </a:pPr>
            <a:r>
              <a:rPr lang="en-IN" sz="2800" dirty="0"/>
              <a:t>Each email provider has their own filtering system or technique, but most of them don't work to their full capacity.</a:t>
            </a:r>
            <a:endParaRPr lang="en-IN" sz="2800" dirty="0"/>
          </a:p>
          <a:p>
            <a:pPr>
              <a:buFont typeface="Wingdings" panose="05000000000000000000" charset="0"/>
              <a:buChar char="Ø"/>
            </a:pPr>
            <a:r>
              <a:rPr lang="en-IN" sz="2800" dirty="0"/>
              <a:t>The cyberpunks use emails to obtain valuable credentials.</a:t>
            </a:r>
            <a:endParaRPr lang="en-IN" sz="2800" dirty="0"/>
          </a:p>
          <a:p>
            <a:pPr>
              <a:buFont typeface="Wingdings" panose="05000000000000000000" charset="0"/>
              <a:buChar char="Ø"/>
            </a:pPr>
            <a:r>
              <a:rPr lang="en-IN" sz="2800" dirty="0"/>
              <a:t>There is no integrated approach for classifying and filtering a mail as a spam or a legitimate</a:t>
            </a:r>
            <a:r>
              <a:rPr lang="en-US" altLang="en-IN" sz="2800" dirty="0"/>
              <a:t>.</a:t>
            </a:r>
            <a:endParaRPr lang="en-IN" sz="2800" dirty="0"/>
          </a:p>
          <a:p>
            <a:pPr>
              <a:buFont typeface="Wingdings" panose="05000000000000000000" charset="0"/>
              <a:buChar char="Ø"/>
            </a:pPr>
            <a:r>
              <a:rPr lang="en-IN" sz="2800" dirty="0"/>
              <a:t>Data intergration is a preprocessing technique that involves combining data</a:t>
            </a:r>
            <a:r>
              <a:rPr lang="en-US" altLang="en-IN" sz="2800" dirty="0"/>
              <a:t>.</a:t>
            </a:r>
            <a:endParaRPr lang="en-US" alt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643890"/>
            <a:ext cx="8229600" cy="1372235"/>
          </a:xfrm>
        </p:spPr>
        <p:txBody>
          <a:bodyPr/>
          <a:p>
            <a:pPr algn="l"/>
            <a:r>
              <a:rPr lang="en-US" b="1">
                <a:sym typeface="+mn-ea"/>
              </a:rPr>
              <a:t>Data Oveview</a:t>
            </a:r>
            <a:endParaRPr lang="en-US" b="1"/>
          </a:p>
        </p:txBody>
      </p:sp>
      <p:sp>
        <p:nvSpPr>
          <p:cNvPr id="5" name="Content Placeholder 4"/>
          <p:cNvSpPr>
            <a:spLocks noGrp="1"/>
          </p:cNvSpPr>
          <p:nvPr>
            <p:ph idx="1"/>
          </p:nvPr>
        </p:nvSpPr>
        <p:spPr>
          <a:xfrm>
            <a:off x="1073150" y="2080895"/>
            <a:ext cx="7613650" cy="4046855"/>
          </a:xfrm>
        </p:spPr>
        <p:txBody>
          <a:bodyPr/>
          <a:p>
            <a:pPr>
              <a:buFont typeface="Wingdings" panose="05000000000000000000" charset="0"/>
              <a:buChar char="Ø"/>
            </a:pPr>
            <a:r>
              <a:rPr lang="en-US" sz="2800">
                <a:sym typeface="+mn-ea"/>
              </a:rPr>
              <a:t>spam ham dataset.csv' dataset used in the code.</a:t>
            </a:r>
            <a:endParaRPr lang="en-US" sz="2800"/>
          </a:p>
          <a:p>
            <a:pPr>
              <a:buFont typeface="Wingdings" panose="05000000000000000000" charset="0"/>
              <a:buChar char="Ø"/>
            </a:pPr>
            <a:r>
              <a:rPr lang="en-US" sz="2800">
                <a:sym typeface="+mn-ea"/>
              </a:rPr>
              <a:t>Contains labeled examples of spam and ham emails.</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170180"/>
            <a:ext cx="8229600" cy="1510665"/>
          </a:xfrm>
        </p:spPr>
        <p:txBody>
          <a:bodyPr/>
          <a:p>
            <a:pPr algn="l"/>
            <a:r>
              <a:rPr lang="en-US" sz="3200" b="1"/>
              <a:t>DATA PREPROCESSING &amp; VECTORIZATION</a:t>
            </a:r>
            <a:endParaRPr lang="en-US" sz="3200" b="1"/>
          </a:p>
        </p:txBody>
      </p:sp>
      <p:sp>
        <p:nvSpPr>
          <p:cNvPr id="5" name="Content Placeholder 4"/>
          <p:cNvSpPr>
            <a:spLocks noGrp="1"/>
          </p:cNvSpPr>
          <p:nvPr>
            <p:ph idx="1"/>
          </p:nvPr>
        </p:nvSpPr>
        <p:spPr>
          <a:xfrm>
            <a:off x="457200" y="1684655"/>
            <a:ext cx="8229600" cy="4443095"/>
          </a:xfrm>
        </p:spPr>
        <p:txBody>
          <a:bodyPr/>
          <a:p>
            <a:pPr marL="0" indent="0">
              <a:buFont typeface="Wingdings" panose="05000000000000000000" charset="0"/>
              <a:buNone/>
            </a:pPr>
            <a:r>
              <a:rPr lang="en-US" sz="2800">
                <a:sym typeface="+mn-ea"/>
              </a:rPr>
              <a:t>Data Splitting:</a:t>
            </a:r>
            <a:endParaRPr lang="en-US" sz="2800"/>
          </a:p>
          <a:p>
            <a:pPr>
              <a:buFont typeface="Arial" panose="020B0604020202020204" pitchFamily="34" charset="0"/>
              <a:buChar char="•"/>
            </a:pPr>
            <a:r>
              <a:rPr lang="en-US" sz="2800">
                <a:sym typeface="+mn-ea"/>
              </a:rPr>
              <a:t>Dataset split into 80% training and 20% testing sets.</a:t>
            </a:r>
            <a:endParaRPr lang="en-US" sz="2800"/>
          </a:p>
          <a:p>
            <a:pPr>
              <a:buFont typeface="Arial" panose="020B0604020202020204" pitchFamily="34" charset="0"/>
              <a:buChar char="•"/>
            </a:pPr>
            <a:r>
              <a:rPr lang="en-US" sz="2800">
                <a:sym typeface="+mn-ea"/>
              </a:rPr>
              <a:t>Random state 42 for reproducibility.</a:t>
            </a:r>
            <a:endParaRPr lang="en-US" sz="2800"/>
          </a:p>
          <a:p>
            <a:pPr marL="0" indent="0">
              <a:buNone/>
            </a:pPr>
            <a:r>
              <a:rPr lang="en-US" sz="2800">
                <a:sym typeface="+mn-ea"/>
              </a:rPr>
              <a:t>Vectorization:</a:t>
            </a:r>
            <a:endParaRPr lang="en-US" sz="2800"/>
          </a:p>
          <a:p>
            <a:r>
              <a:rPr lang="en-US" sz="2800">
                <a:sym typeface="+mn-ea"/>
              </a:rPr>
              <a:t>Count Vectorizer converts text data. into numerical feature vectors.</a:t>
            </a:r>
            <a:endParaRPr lang="en-US" sz="2800"/>
          </a:p>
          <a:p>
            <a:r>
              <a:rPr lang="en-US" sz="2800">
                <a:sym typeface="+mn-ea"/>
              </a:rPr>
              <a:t>Training and testing data transformed using CountVectorizer.</a:t>
            </a:r>
            <a:endParaRPr lang="en-US" sz="2800"/>
          </a:p>
        </p:txBody>
      </p:sp>
      <p:sp>
        <p:nvSpPr>
          <p:cNvPr id="6" name="Text Box 5"/>
          <p:cNvSpPr txBox="1"/>
          <p:nvPr/>
        </p:nvSpPr>
        <p:spPr>
          <a:xfrm>
            <a:off x="5283835" y="2548255"/>
            <a:ext cx="3048000" cy="368300"/>
          </a:xfrm>
          <a:prstGeom prst="rect">
            <a:avLst/>
          </a:prstGeom>
          <a:noFill/>
        </p:spPr>
        <p:txBody>
          <a:bodyPr wrap="square" rtlCol="0">
            <a:sp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rcRect l="11310" t="14105" r="6996" b="15707"/>
          <a:stretch>
            <a:fillRect/>
          </a:stretch>
        </p:blipFill>
        <p:spPr>
          <a:xfrm>
            <a:off x="251460" y="1052830"/>
            <a:ext cx="7642225" cy="42799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294005"/>
            <a:ext cx="8229600" cy="1434465"/>
          </a:xfrm>
        </p:spPr>
        <p:txBody>
          <a:bodyPr/>
          <a:p>
            <a:r>
              <a:rPr lang="en-IN" sz="3200" b="1" dirty="0" smtClean="0">
                <a:sym typeface="+mn-ea"/>
              </a:rPr>
              <a:t>MACHINE LEARNING ALGORITHMS</a:t>
            </a:r>
            <a:endParaRPr lang="en-US" sz="3200" b="1"/>
          </a:p>
        </p:txBody>
      </p:sp>
      <p:sp>
        <p:nvSpPr>
          <p:cNvPr id="5" name="Content Placeholder 4"/>
          <p:cNvSpPr>
            <a:spLocks noGrp="1"/>
          </p:cNvSpPr>
          <p:nvPr>
            <p:ph idx="1"/>
          </p:nvPr>
        </p:nvSpPr>
        <p:spPr>
          <a:xfrm>
            <a:off x="923925" y="1607185"/>
            <a:ext cx="7762875" cy="2972435"/>
          </a:xfrm>
        </p:spPr>
        <p:txBody>
          <a:bodyPr/>
          <a:p>
            <a:pPr>
              <a:buFont typeface="Wingdings" panose="05000000000000000000" charset="0"/>
              <a:buChar char="Ø"/>
            </a:pPr>
            <a:r>
              <a:rPr lang="en-US" sz="2800" dirty="0">
                <a:sym typeface="+mn-ea"/>
              </a:rPr>
              <a:t>Explore the power of machine learning </a:t>
            </a:r>
            <a:r>
              <a:rPr lang="en-US" sz="2800" dirty="0" smtClean="0">
                <a:sym typeface="+mn-ea"/>
              </a:rPr>
              <a:t>in identifying </a:t>
            </a:r>
            <a:r>
              <a:rPr lang="en-US" sz="2800" dirty="0">
                <a:sym typeface="+mn-ea"/>
              </a:rPr>
              <a:t>email spam. Understand the role </a:t>
            </a:r>
            <a:r>
              <a:rPr lang="en-US" sz="2800" dirty="0" smtClean="0">
                <a:sym typeface="+mn-ea"/>
              </a:rPr>
              <a:t>of algorithms </a:t>
            </a:r>
            <a:r>
              <a:rPr lang="en-US" sz="2800" dirty="0">
                <a:sym typeface="+mn-ea"/>
              </a:rPr>
              <a:t>in automated classification </a:t>
            </a:r>
            <a:r>
              <a:rPr lang="en-US" sz="2800" dirty="0" smtClean="0">
                <a:sym typeface="+mn-ea"/>
              </a:rPr>
              <a:t>and their </a:t>
            </a:r>
            <a:r>
              <a:rPr lang="en-US" sz="2800" dirty="0">
                <a:sym typeface="+mn-ea"/>
              </a:rPr>
              <a:t>impact on </a:t>
            </a:r>
            <a:r>
              <a:rPr lang="en-US" sz="2800" dirty="0" smtClean="0">
                <a:sym typeface="+mn-ea"/>
              </a:rPr>
              <a:t>efficiency.</a:t>
            </a:r>
            <a:endParaRPr lang="en-IN" sz="2800" dirty="0"/>
          </a:p>
          <a:p>
            <a:pPr>
              <a:buFont typeface="Wingdings" panose="05000000000000000000" charset="0"/>
              <a:buChar char="Ø"/>
            </a:pPr>
            <a:endParaRPr lang="en-US" sz="28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0</TotalTime>
  <Words>3096</Words>
  <Application>WPS Presentation</Application>
  <PresentationFormat>On-screen Show (4:3)</PresentationFormat>
  <Paragraphs>87</Paragraphs>
  <Slides>17</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Wingdings 2</vt:lpstr>
      <vt:lpstr>Wingdings</vt:lpstr>
      <vt:lpstr>Wingdings 3</vt:lpstr>
      <vt:lpstr>Calibri</vt:lpstr>
      <vt:lpstr>Book Antiqua</vt:lpstr>
      <vt:lpstr>Microsoft YaHei</vt:lpstr>
      <vt:lpstr>Arial Unicode MS</vt:lpstr>
      <vt:lpstr>Lucida Sans</vt:lpstr>
      <vt:lpstr>Wingdings</vt:lpstr>
      <vt:lpstr>Blue Waves</vt:lpstr>
      <vt:lpstr>Email Spam Classifier USING MACHINE LEARNING</vt:lpstr>
      <vt:lpstr>PROJECT TITLE</vt:lpstr>
      <vt:lpstr>AGENDA</vt:lpstr>
      <vt:lpstr>INTRODUCTION</vt:lpstr>
      <vt:lpstr>EMAIL EFFICIENCY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Classifier</dc:title>
  <dc:creator>ELCOT</dc:creator>
  <cp:lastModifiedBy>preet</cp:lastModifiedBy>
  <cp:revision>15</cp:revision>
  <dcterms:created xsi:type="dcterms:W3CDTF">2024-04-03T05:44:00Z</dcterms:created>
  <dcterms:modified xsi:type="dcterms:W3CDTF">2024-04-04T18:53:56Z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8D497CFBC9D0437794E47712C3CE6891_12</vt:lpwstr>
  </property>
  <property fmtid="{D5CDD505-2E9C-101B-9397-08002B2CF9AE}" pid="3" name="KSOProductBuildVer">
    <vt:lpwstr>1033-12.2.0.13489</vt:lpwstr>
  </property>
</Properties>
</file>