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60" r:id="rId3"/>
    <p:sldId id="262" r:id="rId4"/>
    <p:sldId id="263" r:id="rId5"/>
    <p:sldId id="264" r:id="rId6"/>
    <p:sldId id="274" r:id="rId7"/>
    <p:sldId id="275" r:id="rId8"/>
    <p:sldId id="277" r:id="rId9"/>
    <p:sldId id="276" r:id="rId10"/>
    <p:sldId id="261" r:id="rId11"/>
    <p:sldId id="266" r:id="rId12"/>
    <p:sldId id="271" r:id="rId13"/>
    <p:sldId id="268" r:id="rId14"/>
    <p:sldId id="25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B7B0E-B7AF-43F6-9141-054580CD415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D372C57-6897-4950-B737-A81B75290276}">
      <dgm:prSet phldrT="[Text]"/>
      <dgm:spPr/>
      <dgm:t>
        <a:bodyPr/>
        <a:lstStyle/>
        <a:p>
          <a:r>
            <a:rPr lang="en-IN" dirty="0" err="1" smtClean="0"/>
            <a:t>bosch</a:t>
          </a:r>
          <a:endParaRPr lang="en-IN" dirty="0"/>
        </a:p>
      </dgm:t>
    </dgm:pt>
    <dgm:pt modelId="{314BBE60-B0D9-473A-8AAB-A4F54A29F513}" type="parTrans" cxnId="{56C2DA6A-4658-4FF0-8FCB-35ABCA0CC6F4}">
      <dgm:prSet/>
      <dgm:spPr/>
      <dgm:t>
        <a:bodyPr/>
        <a:lstStyle/>
        <a:p>
          <a:endParaRPr lang="en-IN"/>
        </a:p>
      </dgm:t>
    </dgm:pt>
    <dgm:pt modelId="{73C89604-DB60-4066-9D30-BF07F62F079F}" type="sibTrans" cxnId="{56C2DA6A-4658-4FF0-8FCB-35ABCA0CC6F4}">
      <dgm:prSet/>
      <dgm:spPr/>
      <dgm:t>
        <a:bodyPr/>
        <a:lstStyle/>
        <a:p>
          <a:endParaRPr lang="en-IN"/>
        </a:p>
      </dgm:t>
    </dgm:pt>
    <dgm:pt modelId="{2252F081-FE48-48DB-94F9-ABA836B3D404}">
      <dgm:prSet phldrT="[Text]"/>
      <dgm:spPr/>
      <dgm:t>
        <a:bodyPr/>
        <a:lstStyle/>
        <a:p>
          <a:r>
            <a:rPr lang="en-US" dirty="0" smtClean="0"/>
            <a:t>Key=(0-1023):29</a:t>
          </a:r>
          <a:endParaRPr lang="en-IN" dirty="0"/>
        </a:p>
      </dgm:t>
    </dgm:pt>
    <dgm:pt modelId="{065B73A4-82D9-4EFB-865F-8EE4A4804EB2}" type="parTrans" cxnId="{837662E6-8E45-40BC-92DB-C959EC926CE1}">
      <dgm:prSet/>
      <dgm:spPr/>
      <dgm:t>
        <a:bodyPr/>
        <a:lstStyle/>
        <a:p>
          <a:endParaRPr lang="en-IN"/>
        </a:p>
      </dgm:t>
    </dgm:pt>
    <dgm:pt modelId="{33062AD4-C165-43DF-84F0-E6B2C7744950}" type="sibTrans" cxnId="{837662E6-8E45-40BC-92DB-C959EC926CE1}">
      <dgm:prSet/>
      <dgm:spPr/>
      <dgm:t>
        <a:bodyPr/>
        <a:lstStyle/>
        <a:p>
          <a:endParaRPr lang="en-IN"/>
        </a:p>
      </dgm:t>
    </dgm:pt>
    <dgm:pt modelId="{63DC055E-179B-46FC-A098-2BEF0952A662}">
      <dgm:prSet phldrT="[Text]"/>
      <dgm:spPr/>
      <dgm:t>
        <a:bodyPr/>
        <a:lstStyle/>
        <a:p>
          <a:r>
            <a:rPr lang="en-IN" dirty="0" smtClean="0"/>
            <a:t>@</a:t>
          </a:r>
          <a:r>
            <a:rPr lang="en-IN" dirty="0" err="1" smtClean="0"/>
            <a:t>ðÌã</a:t>
          </a:r>
          <a:endParaRPr lang="en-IN" dirty="0"/>
        </a:p>
      </dgm:t>
    </dgm:pt>
    <dgm:pt modelId="{FD1775E0-9E88-414C-8EAF-6559AFF4C74C}" type="parTrans" cxnId="{6CBF95BD-27BA-4C77-B427-D367060FBC58}">
      <dgm:prSet/>
      <dgm:spPr/>
      <dgm:t>
        <a:bodyPr/>
        <a:lstStyle/>
        <a:p>
          <a:endParaRPr lang="en-IN"/>
        </a:p>
      </dgm:t>
    </dgm:pt>
    <dgm:pt modelId="{E1818039-5D65-4FD9-8836-3DB32203C604}" type="sibTrans" cxnId="{6CBF95BD-27BA-4C77-B427-D367060FBC58}">
      <dgm:prSet/>
      <dgm:spPr/>
      <dgm:t>
        <a:bodyPr/>
        <a:lstStyle/>
        <a:p>
          <a:endParaRPr lang="en-IN"/>
        </a:p>
      </dgm:t>
    </dgm:pt>
    <dgm:pt modelId="{85B668E7-549C-4BBD-9640-EB9B5BC39D44}" type="pres">
      <dgm:prSet presAssocID="{0BAB7B0E-B7AF-43F6-9141-054580CD4152}" presName="linearFlow" presStyleCnt="0">
        <dgm:presLayoutVars>
          <dgm:resizeHandles val="exact"/>
        </dgm:presLayoutVars>
      </dgm:prSet>
      <dgm:spPr/>
    </dgm:pt>
    <dgm:pt modelId="{385C8C8C-96F4-46A8-B704-7A2F1676E054}" type="pres">
      <dgm:prSet presAssocID="{ED372C57-6897-4950-B737-A81B752902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A107BE-FBF1-4A6D-A04C-D99278EEB6C2}" type="pres">
      <dgm:prSet presAssocID="{73C89604-DB60-4066-9D30-BF07F62F079F}" presName="sibTrans" presStyleLbl="sibTrans2D1" presStyleIdx="0" presStyleCnt="2"/>
      <dgm:spPr/>
      <dgm:t>
        <a:bodyPr/>
        <a:lstStyle/>
        <a:p>
          <a:endParaRPr lang="en-IN"/>
        </a:p>
      </dgm:t>
    </dgm:pt>
    <dgm:pt modelId="{359F88D1-71C5-43A7-AC92-E87744CE0422}" type="pres">
      <dgm:prSet presAssocID="{73C89604-DB60-4066-9D30-BF07F62F079F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D8517E0E-B4AF-48F2-851B-C2AF6FF8066E}" type="pres">
      <dgm:prSet presAssocID="{2252F081-FE48-48DB-94F9-ABA836B3D40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8953C2-0108-4F5A-9A65-8F377714BD63}" type="pres">
      <dgm:prSet presAssocID="{33062AD4-C165-43DF-84F0-E6B2C7744950}" presName="sibTrans" presStyleLbl="sibTrans2D1" presStyleIdx="1" presStyleCnt="2"/>
      <dgm:spPr/>
      <dgm:t>
        <a:bodyPr/>
        <a:lstStyle/>
        <a:p>
          <a:endParaRPr lang="en-IN"/>
        </a:p>
      </dgm:t>
    </dgm:pt>
    <dgm:pt modelId="{887CE72A-171E-44D2-A5F8-51B4D9BDFECD}" type="pres">
      <dgm:prSet presAssocID="{33062AD4-C165-43DF-84F0-E6B2C7744950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01146A1A-3B57-448D-A99F-5E75C1B8FF23}" type="pres">
      <dgm:prSet presAssocID="{63DC055E-179B-46FC-A098-2BEF0952A6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CBF95BD-27BA-4C77-B427-D367060FBC58}" srcId="{0BAB7B0E-B7AF-43F6-9141-054580CD4152}" destId="{63DC055E-179B-46FC-A098-2BEF0952A662}" srcOrd="2" destOrd="0" parTransId="{FD1775E0-9E88-414C-8EAF-6559AFF4C74C}" sibTransId="{E1818039-5D65-4FD9-8836-3DB32203C604}"/>
    <dgm:cxn modelId="{0CA7A65F-5DC9-4338-AE50-C0DCA477F191}" type="presOf" srcId="{33062AD4-C165-43DF-84F0-E6B2C7744950}" destId="{C38953C2-0108-4F5A-9A65-8F377714BD63}" srcOrd="0" destOrd="0" presId="urn:microsoft.com/office/officeart/2005/8/layout/process2"/>
    <dgm:cxn modelId="{FBFAD784-5B1B-42B0-A075-AD328029F2AB}" type="presOf" srcId="{33062AD4-C165-43DF-84F0-E6B2C7744950}" destId="{887CE72A-171E-44D2-A5F8-51B4D9BDFECD}" srcOrd="1" destOrd="0" presId="urn:microsoft.com/office/officeart/2005/8/layout/process2"/>
    <dgm:cxn modelId="{F9DFC168-CF38-473F-83B4-64A30B8649BC}" type="presOf" srcId="{ED372C57-6897-4950-B737-A81B75290276}" destId="{385C8C8C-96F4-46A8-B704-7A2F1676E054}" srcOrd="0" destOrd="0" presId="urn:microsoft.com/office/officeart/2005/8/layout/process2"/>
    <dgm:cxn modelId="{19CD8876-0228-427F-9A66-46E62DE4E714}" type="presOf" srcId="{73C89604-DB60-4066-9D30-BF07F62F079F}" destId="{359F88D1-71C5-43A7-AC92-E87744CE0422}" srcOrd="1" destOrd="0" presId="urn:microsoft.com/office/officeart/2005/8/layout/process2"/>
    <dgm:cxn modelId="{22F3E272-1305-4C0C-9C2E-EF0F98E8BC27}" type="presOf" srcId="{2252F081-FE48-48DB-94F9-ABA836B3D404}" destId="{D8517E0E-B4AF-48F2-851B-C2AF6FF8066E}" srcOrd="0" destOrd="0" presId="urn:microsoft.com/office/officeart/2005/8/layout/process2"/>
    <dgm:cxn modelId="{D5829941-4AB8-4326-99EC-DF2853718AA1}" type="presOf" srcId="{73C89604-DB60-4066-9D30-BF07F62F079F}" destId="{9FA107BE-FBF1-4A6D-A04C-D99278EEB6C2}" srcOrd="0" destOrd="0" presId="urn:microsoft.com/office/officeart/2005/8/layout/process2"/>
    <dgm:cxn modelId="{837662E6-8E45-40BC-92DB-C959EC926CE1}" srcId="{0BAB7B0E-B7AF-43F6-9141-054580CD4152}" destId="{2252F081-FE48-48DB-94F9-ABA836B3D404}" srcOrd="1" destOrd="0" parTransId="{065B73A4-82D9-4EFB-865F-8EE4A4804EB2}" sibTransId="{33062AD4-C165-43DF-84F0-E6B2C7744950}"/>
    <dgm:cxn modelId="{1442D74F-8D0E-43F8-A6E2-3FF4C5736A44}" type="presOf" srcId="{0BAB7B0E-B7AF-43F6-9141-054580CD4152}" destId="{85B668E7-549C-4BBD-9640-EB9B5BC39D44}" srcOrd="0" destOrd="0" presId="urn:microsoft.com/office/officeart/2005/8/layout/process2"/>
    <dgm:cxn modelId="{49BA6D31-C6F1-4542-9E13-A53099B0D595}" type="presOf" srcId="{63DC055E-179B-46FC-A098-2BEF0952A662}" destId="{01146A1A-3B57-448D-A99F-5E75C1B8FF23}" srcOrd="0" destOrd="0" presId="urn:microsoft.com/office/officeart/2005/8/layout/process2"/>
    <dgm:cxn modelId="{56C2DA6A-4658-4FF0-8FCB-35ABCA0CC6F4}" srcId="{0BAB7B0E-B7AF-43F6-9141-054580CD4152}" destId="{ED372C57-6897-4950-B737-A81B75290276}" srcOrd="0" destOrd="0" parTransId="{314BBE60-B0D9-473A-8AAB-A4F54A29F513}" sibTransId="{73C89604-DB60-4066-9D30-BF07F62F079F}"/>
    <dgm:cxn modelId="{5CEE5C88-AF4C-4E54-B07D-BADB2D2E7F6E}" type="presParOf" srcId="{85B668E7-549C-4BBD-9640-EB9B5BC39D44}" destId="{385C8C8C-96F4-46A8-B704-7A2F1676E054}" srcOrd="0" destOrd="0" presId="urn:microsoft.com/office/officeart/2005/8/layout/process2"/>
    <dgm:cxn modelId="{39B939BE-3271-4CDA-978A-3C8143CFE83D}" type="presParOf" srcId="{85B668E7-549C-4BBD-9640-EB9B5BC39D44}" destId="{9FA107BE-FBF1-4A6D-A04C-D99278EEB6C2}" srcOrd="1" destOrd="0" presId="urn:microsoft.com/office/officeart/2005/8/layout/process2"/>
    <dgm:cxn modelId="{5480A6EE-EC31-4992-8EBF-E125DADD1D18}" type="presParOf" srcId="{9FA107BE-FBF1-4A6D-A04C-D99278EEB6C2}" destId="{359F88D1-71C5-43A7-AC92-E87744CE0422}" srcOrd="0" destOrd="0" presId="urn:microsoft.com/office/officeart/2005/8/layout/process2"/>
    <dgm:cxn modelId="{DF8B7DC2-DAB1-40DE-AEA3-0A7DA91B0248}" type="presParOf" srcId="{85B668E7-549C-4BBD-9640-EB9B5BC39D44}" destId="{D8517E0E-B4AF-48F2-851B-C2AF6FF8066E}" srcOrd="2" destOrd="0" presId="urn:microsoft.com/office/officeart/2005/8/layout/process2"/>
    <dgm:cxn modelId="{A47D1253-03E5-45ED-B460-DC81525DA4AC}" type="presParOf" srcId="{85B668E7-549C-4BBD-9640-EB9B5BC39D44}" destId="{C38953C2-0108-4F5A-9A65-8F377714BD63}" srcOrd="3" destOrd="0" presId="urn:microsoft.com/office/officeart/2005/8/layout/process2"/>
    <dgm:cxn modelId="{E779C4C0-D56B-4034-BA05-B3C99AB32F90}" type="presParOf" srcId="{C38953C2-0108-4F5A-9A65-8F377714BD63}" destId="{887CE72A-171E-44D2-A5F8-51B4D9BDFECD}" srcOrd="0" destOrd="0" presId="urn:microsoft.com/office/officeart/2005/8/layout/process2"/>
    <dgm:cxn modelId="{C45648A6-3DB6-4C09-8EC1-723A7B47CE97}" type="presParOf" srcId="{85B668E7-549C-4BBD-9640-EB9B5BC39D44}" destId="{01146A1A-3B57-448D-A99F-5E75C1B8FF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5C8C8C-96F4-46A8-B704-7A2F1676E054}">
      <dsp:nvSpPr>
        <dsp:cNvPr id="0" name=""/>
        <dsp:cNvSpPr/>
      </dsp:nvSpPr>
      <dsp:spPr>
        <a:xfrm>
          <a:off x="2676525" y="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err="1" smtClean="0"/>
            <a:t>bosch</a:t>
          </a:r>
          <a:endParaRPr lang="en-IN" sz="3900" kern="1200" dirty="0"/>
        </a:p>
      </dsp:txBody>
      <dsp:txXfrm>
        <a:off x="2676525" y="0"/>
        <a:ext cx="2571750" cy="1428750"/>
      </dsp:txXfrm>
    </dsp:sp>
    <dsp:sp modelId="{9FA107BE-FBF1-4A6D-A04C-D99278EEB6C2}">
      <dsp:nvSpPr>
        <dsp:cNvPr id="0" name=""/>
        <dsp:cNvSpPr/>
      </dsp:nvSpPr>
      <dsp:spPr>
        <a:xfrm rot="5400000">
          <a:off x="3694509" y="1464468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 rot="5400000">
        <a:off x="3694509" y="1464468"/>
        <a:ext cx="535781" cy="642937"/>
      </dsp:txXfrm>
    </dsp:sp>
    <dsp:sp modelId="{D8517E0E-B4AF-48F2-851B-C2AF6FF8066E}">
      <dsp:nvSpPr>
        <dsp:cNvPr id="0" name=""/>
        <dsp:cNvSpPr/>
      </dsp:nvSpPr>
      <dsp:spPr>
        <a:xfrm>
          <a:off x="2676525" y="2143125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Key=(0-1023):29</a:t>
          </a:r>
          <a:endParaRPr lang="en-IN" sz="3900" kern="1200" dirty="0"/>
        </a:p>
      </dsp:txBody>
      <dsp:txXfrm>
        <a:off x="2676525" y="2143125"/>
        <a:ext cx="2571750" cy="1428750"/>
      </dsp:txXfrm>
    </dsp:sp>
    <dsp:sp modelId="{C38953C2-0108-4F5A-9A65-8F377714BD63}">
      <dsp:nvSpPr>
        <dsp:cNvPr id="0" name=""/>
        <dsp:cNvSpPr/>
      </dsp:nvSpPr>
      <dsp:spPr>
        <a:xfrm rot="5400000">
          <a:off x="3694509" y="3607593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 rot="5400000">
        <a:off x="3694509" y="3607593"/>
        <a:ext cx="535781" cy="642937"/>
      </dsp:txXfrm>
    </dsp:sp>
    <dsp:sp modelId="{01146A1A-3B57-448D-A99F-5E75C1B8FF23}">
      <dsp:nvSpPr>
        <dsp:cNvPr id="0" name=""/>
        <dsp:cNvSpPr/>
      </dsp:nvSpPr>
      <dsp:spPr>
        <a:xfrm>
          <a:off x="2676525" y="428625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@</a:t>
          </a:r>
          <a:r>
            <a:rPr lang="en-IN" sz="3900" kern="1200" dirty="0" err="1" smtClean="0"/>
            <a:t>ðÌã</a:t>
          </a:r>
          <a:endParaRPr lang="en-IN" sz="3900" kern="1200" dirty="0"/>
        </a:p>
      </dsp:txBody>
      <dsp:txXfrm>
        <a:off x="2676525" y="4286250"/>
        <a:ext cx="2571750" cy="142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27D1-313A-4BF4-ABBE-65F46C526483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13687-7134-465F-97A4-19E7F5AE1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0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D88229-A1E9-4C52-8D41-C8F4DA01E3C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AA2F8-CF91-4564-AF63-130E55A3453F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03011E-F8A8-4B17-A0EB-D6E54E7930B5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93DCD0-5C12-48D6-8710-F654BD4C8F26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60E85-03C9-4CEE-B57D-81B8F2747AE0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0AAA7-DF20-4F99-8213-CE9A1F98A48A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C864D-A0B4-482C-BD54-0901DD472ADB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ACEAD6-F26E-4F6C-A8DE-9FC94BB9784F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8CCFF7-7984-472E-945C-D3FDBCDE34A2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66F9A-4664-45B0-828F-5EA3C4BF7062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835CFB-71A2-46A6-87CE-97AEEC51C5C6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910CA4-8202-49C8-9B1A-4025636C4E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381000"/>
            <a:ext cx="8470900" cy="2286000"/>
          </a:xfrm>
          <a:effectLst/>
        </p:spPr>
        <p:txBody>
          <a:bodyPr>
            <a:noAutofit/>
          </a:bodyPr>
          <a:lstStyle/>
          <a:p>
            <a:pPr marL="18288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SECURING PATIENT INFORMATION THROUGH WAVELET BASED STEGANOGRAPY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FC6-7CF4-49EB-A712-E2D8FE94D295}" type="datetime1">
              <a:rPr lang="en-US" smtClean="0"/>
              <a:pPr/>
              <a:t>10/11/2013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8153400" cy="3810000"/>
          </a:xfrm>
        </p:spPr>
        <p:txBody>
          <a:bodyPr>
            <a:normAutofit lnSpcReduction="10000"/>
          </a:bodyPr>
          <a:lstStyle/>
          <a:p>
            <a:endParaRPr lang="es-UY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. A. ARAVINDAN@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SIVAKUMAR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eaLnBrk="1" hangingPunct="1"/>
            <a:endParaRPr lang="es-U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</a:t>
            </a:r>
            <a:endParaRPr lang="en-US" sz="2400" dirty="0" smtClean="0"/>
          </a:p>
          <a:p>
            <a:r>
              <a:rPr lang="en-US" sz="2400" dirty="0" smtClean="0"/>
              <a:t>                    BOOSHAN.M (10T06308)</a:t>
            </a:r>
          </a:p>
          <a:p>
            <a:r>
              <a:rPr lang="en-US" sz="2400" dirty="0" smtClean="0"/>
              <a:t>                    PREMARASSAN.M(10T06348)</a:t>
            </a:r>
          </a:p>
          <a:p>
            <a:r>
              <a:rPr lang="en-US" sz="2400" dirty="0" smtClean="0"/>
              <a:t>                     VENUGOBAL.M  (10T06375)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1793896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2914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F:\dASSA PROJECT\Project biomed\Encrypted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971800"/>
            <a:ext cx="3921978" cy="3419475"/>
          </a:xfrm>
          <a:prstGeom prst="rect">
            <a:avLst/>
          </a:prstGeom>
          <a:noFill/>
        </p:spPr>
      </p:pic>
      <p:pic>
        <p:nvPicPr>
          <p:cNvPr id="3075" name="Picture 3" descr="F:\dASSA PROJECT\Project biomed\eye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3733800" cy="3133725"/>
          </a:xfrm>
          <a:prstGeom prst="rect">
            <a:avLst/>
          </a:prstGeom>
          <a:noFill/>
        </p:spPr>
      </p:pic>
      <p:sp>
        <p:nvSpPr>
          <p:cNvPr id="11" name="Bent-Up Arrow 10"/>
          <p:cNvSpPr/>
          <p:nvPr/>
        </p:nvSpPr>
        <p:spPr>
          <a:xfrm rot="5400000">
            <a:off x="2362200" y="3352800"/>
            <a:ext cx="2209800" cy="3276600"/>
          </a:xfrm>
          <a:prstGeom prst="bentUpArrow">
            <a:avLst>
              <a:gd name="adj1" fmla="val 192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286000" y="4495800"/>
            <a:ext cx="19050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Encrypted  image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3147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49808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ENCRYPTION PROCESS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219200" y="1143000"/>
          <a:ext cx="7924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33600" y="14478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PLAIN TEXT</a:t>
            </a:r>
            <a:r>
              <a:rPr lang="en-US" sz="2400" b="1" dirty="0" smtClean="0">
                <a:sym typeface="Wingdings" pitchFamily="2" charset="2"/>
              </a:rPr>
              <a:t>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5715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CIPHER  TEXT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3147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775192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CONLUSION FOR PHASE I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96200" cy="480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Thus the ECG signal and other patient information is collected  and the data is converted into cipher text and it is ready  to transmit over public network 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 PLAN OF PHASE II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7848600" cy="4800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transmitted patient information is embedded inside the ECG host  signal and it can be decrypted  with high security protection through steganography.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80772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[1] </a:t>
            </a:r>
            <a:r>
              <a:rPr lang="en-US" sz="2000" dirty="0" err="1" smtClean="0"/>
              <a:t>Ayman</a:t>
            </a:r>
            <a:r>
              <a:rPr lang="en-US" sz="2000" dirty="0" smtClean="0"/>
              <a:t> </a:t>
            </a:r>
            <a:r>
              <a:rPr lang="en-US" sz="2000" dirty="0" err="1" smtClean="0"/>
              <a:t>Ibaida</a:t>
            </a:r>
            <a:r>
              <a:rPr lang="en-US" sz="2000" dirty="0" smtClean="0"/>
              <a:t>, Ibrahim </a:t>
            </a:r>
            <a:r>
              <a:rPr lang="en-US" sz="2000" dirty="0" err="1" smtClean="0"/>
              <a:t>Khalil</a:t>
            </a:r>
            <a:r>
              <a:rPr lang="en-US" sz="2000" dirty="0" smtClean="0"/>
              <a:t>,” Wavelet Based ECG Steganography for Protecting Patient Confidential Information in Point-of-Care </a:t>
            </a:r>
            <a:r>
              <a:rPr lang="en-US" sz="2000" dirty="0" err="1" smtClean="0"/>
              <a:t>Systems,”IEEE</a:t>
            </a:r>
            <a:r>
              <a:rPr lang="en-US" sz="2000" dirty="0" smtClean="0"/>
              <a:t> </a:t>
            </a:r>
            <a:r>
              <a:rPr lang="en-US" sz="2000" dirty="0" err="1" smtClean="0"/>
              <a:t>Transacions</a:t>
            </a:r>
            <a:r>
              <a:rPr lang="en-US" sz="2000" dirty="0" smtClean="0"/>
              <a:t> on biomed eng . may 21,2013.</a:t>
            </a:r>
          </a:p>
          <a:p>
            <a:r>
              <a:rPr lang="en-US" sz="2000" dirty="0" smtClean="0"/>
              <a:t>[2] Y. Lin, I. Jan, P. Ko, Y. Chen, J. Wong, and G. Jan, “A wireless PDA-based physiological monitoring system for patient transport,” </a:t>
            </a:r>
            <a:r>
              <a:rPr lang="en-US" sz="2000" i="1" dirty="0" smtClean="0"/>
              <a:t>IEEE Transactions on information technology in biomedicine, vol. 8, no. 4,</a:t>
            </a:r>
            <a:r>
              <a:rPr lang="en-US" sz="2000" dirty="0" smtClean="0"/>
              <a:t>pp. 439–447, 2004.</a:t>
            </a:r>
          </a:p>
          <a:p>
            <a:r>
              <a:rPr lang="en-US" sz="2000" dirty="0" smtClean="0"/>
              <a:t>[3] F. </a:t>
            </a:r>
            <a:r>
              <a:rPr lang="en-US" sz="2000" dirty="0" err="1" smtClean="0"/>
              <a:t>Hu</a:t>
            </a:r>
            <a:r>
              <a:rPr lang="en-US" sz="2000" dirty="0" smtClean="0"/>
              <a:t>, M. Jiang, M. Wagner, and D. Dong, “Privacy-preserving </a:t>
            </a:r>
            <a:r>
              <a:rPr lang="en-US" sz="2000" dirty="0" err="1" smtClean="0"/>
              <a:t>telecardiology</a:t>
            </a:r>
            <a:r>
              <a:rPr lang="en-US" sz="2000" dirty="0" smtClean="0"/>
              <a:t> sensor networks: toward a low-cost portable wireless hardware/ software </a:t>
            </a:r>
            <a:r>
              <a:rPr lang="en-US" sz="2000" dirty="0" err="1" smtClean="0"/>
              <a:t>codesign</a:t>
            </a:r>
            <a:r>
              <a:rPr lang="en-US" sz="2000" dirty="0" smtClean="0"/>
              <a:t>,” </a:t>
            </a:r>
            <a:r>
              <a:rPr lang="en-US" sz="2000" i="1" dirty="0" smtClean="0"/>
              <a:t>IEEE Transactions on Information Technology </a:t>
            </a:r>
            <a:r>
              <a:rPr lang="it-IT" sz="2000" i="1" dirty="0" smtClean="0"/>
              <a:t>in Biomedicine,, vol. 11, no. 6, pp. 619–627, 2007.</a:t>
            </a:r>
          </a:p>
          <a:p>
            <a:r>
              <a:rPr lang="en-US" sz="2000" dirty="0" smtClean="0"/>
              <a:t>[4] A. </a:t>
            </a:r>
            <a:r>
              <a:rPr lang="en-US" sz="2000" dirty="0" err="1" smtClean="0"/>
              <a:t>Ibaida</a:t>
            </a:r>
            <a:r>
              <a:rPr lang="en-US" sz="2000" dirty="0" smtClean="0"/>
              <a:t>, I. </a:t>
            </a:r>
            <a:r>
              <a:rPr lang="en-US" sz="2000" dirty="0" err="1" smtClean="0"/>
              <a:t>Khalil</a:t>
            </a:r>
            <a:r>
              <a:rPr lang="en-US" sz="2000" dirty="0" smtClean="0"/>
              <a:t>, and F. Sufi, “Cardiac abnormalities detection from compressed ECG in wireless telemonitoring using principal components analysis (PCA),” in </a:t>
            </a:r>
            <a:r>
              <a:rPr lang="en-US" sz="2000" i="1" dirty="0" smtClean="0"/>
              <a:t>5th International Conference on Intelligent </a:t>
            </a:r>
            <a:r>
              <a:rPr lang="en-US" sz="2000" i="1" dirty="0" err="1" smtClean="0"/>
              <a:t>Sensors,Sensor</a:t>
            </a:r>
            <a:r>
              <a:rPr lang="en-US" sz="2000" i="1" dirty="0" smtClean="0"/>
              <a:t> Networks and Information Processing (ISSNIP), 2009. IEEE,</a:t>
            </a:r>
            <a:r>
              <a:rPr lang="en-US" sz="2000" dirty="0" smtClean="0"/>
              <a:t>2010, pp. 207–212.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1650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2286000"/>
            <a:ext cx="7848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0070C0"/>
                </a:solidFill>
                <a:latin typeface="Chiller" pitchFamily="82" charset="0"/>
              </a:rPr>
              <a:t>THANK YOU</a:t>
            </a:r>
            <a:endParaRPr lang="en-US" sz="11500" b="1" dirty="0">
              <a:solidFill>
                <a:srgbClr val="0070C0"/>
              </a:solidFill>
              <a:latin typeface="Chiller" pitchFamily="82" charset="0"/>
            </a:endParaRPr>
          </a:p>
        </p:txBody>
      </p:sp>
      <p:pic>
        <p:nvPicPr>
          <p:cNvPr id="1026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343400"/>
            <a:ext cx="3316288" cy="23383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54913" cy="952500"/>
          </a:xfrm>
        </p:spPr>
        <p:txBody>
          <a:bodyPr anchor="t"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1" y="1371600"/>
            <a:ext cx="7848600" cy="478155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Full description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Phase I output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Conclusion for Phase 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Working Plan For Phase II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5709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82296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 increase the protection for transmitting the patient report and decrease the distortion of the data to less than 1%.</a:t>
            </a:r>
          </a:p>
          <a:p>
            <a:pPr algn="just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772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present environment ,patients are suffering from an unsecured confidential medical information.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patients information is transmitted in a secured way through ECG based wavelet steganography.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effectiveness of this technique on ECG signal has  two distortion measurement metrics have been used ,the percentage residual difference (PRD) &amp; the Wavelet weighted PRD.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BLOCK DIAGRAM FOR PHASE -I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5562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secret data consists of patient report such as Iris scanning, Ecg signal, patient details is transmitted.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patient information is encrypted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 encrypted message can be decrypted by using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same secret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Cntd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using Wavelet Decomposition  Method  the ECG signal is decomposed to 32 sub bands.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shared key will be known for the sender and receiver in order to protect the data with high security.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information data of the patient can be encrypted by using a permutation cipher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8001000" cy="11890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WAVELET DECOMPOSTION OF ECG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8077200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152400"/>
            <a:ext cx="5388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 I -OUTUPUT</a:t>
            </a:r>
            <a:endParaRPr lang="en-IN" sz="4400" b="1" i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87B8-B5DB-4135-B500-A8DFE5ECF96E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0CA4-8202-49C8-9B1A-4025636C4E9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52400"/>
            <a:ext cx="2514600" cy="2089291"/>
          </a:xfrm>
          <a:prstGeom prst="rect">
            <a:avLst/>
          </a:prstGeom>
        </p:spPr>
      </p:pic>
      <p:pic>
        <p:nvPicPr>
          <p:cNvPr id="7" name="Picture 6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228600"/>
            <a:ext cx="2824163" cy="2114347"/>
          </a:xfrm>
          <a:prstGeom prst="rect">
            <a:avLst/>
          </a:prstGeom>
        </p:spPr>
      </p:pic>
      <p:pic>
        <p:nvPicPr>
          <p:cNvPr id="8" name="Picture 7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438400"/>
            <a:ext cx="2743200" cy="2053733"/>
          </a:xfrm>
          <a:prstGeom prst="rect">
            <a:avLst/>
          </a:prstGeom>
        </p:spPr>
      </p:pic>
      <p:pic>
        <p:nvPicPr>
          <p:cNvPr id="9" name="Picture 8" descr="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2362200"/>
            <a:ext cx="2849880" cy="2133600"/>
          </a:xfrm>
          <a:prstGeom prst="rect">
            <a:avLst/>
          </a:prstGeom>
        </p:spPr>
      </p:pic>
      <p:pic>
        <p:nvPicPr>
          <p:cNvPr id="10" name="Picture 9" descr="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62400" y="4572000"/>
            <a:ext cx="2819400" cy="2110781"/>
          </a:xfrm>
          <a:prstGeom prst="rect">
            <a:avLst/>
          </a:prstGeom>
        </p:spPr>
      </p:pic>
      <p:pic>
        <p:nvPicPr>
          <p:cNvPr id="11" name="Picture 10" descr="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000" y="4572000"/>
            <a:ext cx="2819400" cy="2110780"/>
          </a:xfrm>
          <a:prstGeom prst="rect">
            <a:avLst/>
          </a:prstGeom>
        </p:spPr>
      </p:pic>
      <p:pic>
        <p:nvPicPr>
          <p:cNvPr id="12" name="Picture 11" descr="1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53200" y="1219200"/>
            <a:ext cx="2590800" cy="2133600"/>
          </a:xfrm>
          <a:prstGeom prst="rect">
            <a:avLst/>
          </a:prstGeom>
        </p:spPr>
      </p:pic>
      <p:pic>
        <p:nvPicPr>
          <p:cNvPr id="13" name="Picture 12" descr="1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46037" y="3886200"/>
            <a:ext cx="2597963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779</TotalTime>
  <Words>556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SECURING PATIENT INFORMATION THROUGH WAVELET BASED STEGANOGRAPY</vt:lpstr>
      <vt:lpstr>OVERVIEW</vt:lpstr>
      <vt:lpstr>OBJECTIVE</vt:lpstr>
      <vt:lpstr>INTRODUCTION</vt:lpstr>
      <vt:lpstr>BLOCK DIAGRAM FOR PHASE -I</vt:lpstr>
      <vt:lpstr>DESCRIPTION</vt:lpstr>
      <vt:lpstr>Cntd</vt:lpstr>
      <vt:lpstr>WAVELET DECOMPOSTION OF ECG </vt:lpstr>
      <vt:lpstr>Slide 9</vt:lpstr>
      <vt:lpstr>Slide 10</vt:lpstr>
      <vt:lpstr>ENCRYPTION PROCESS</vt:lpstr>
      <vt:lpstr>CONLUSION FOR PHASE I</vt:lpstr>
      <vt:lpstr>WORK PLAN OF PHASE II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</dc:title>
  <dc:creator>durai.anna</dc:creator>
  <cp:lastModifiedBy>augusteen raj</cp:lastModifiedBy>
  <cp:revision>107</cp:revision>
  <dcterms:created xsi:type="dcterms:W3CDTF">2013-08-06T13:44:42Z</dcterms:created>
  <dcterms:modified xsi:type="dcterms:W3CDTF">2013-10-11T09:00:21Z</dcterms:modified>
</cp:coreProperties>
</file>