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8" d="100"/>
          <a:sy n="108" d="100"/>
        </p:scale>
        <p:origin x="738"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10986" y="1030514"/>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35555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1" dirty="0">
                <a:solidFill>
                  <a:schemeClr val="tx1"/>
                </a:solidFill>
              </a:rPr>
              <a:t>Prem Kumar B</a:t>
            </a:r>
            <a:endParaRPr lang="en-US" sz="1100" b="1"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1" i="0" u="none" strike="noStrike" cap="none" dirty="0">
                <a:solidFill>
                  <a:schemeClr val="tx1"/>
                </a:solidFill>
                <a:latin typeface="Arial"/>
                <a:ea typeface="Arial"/>
                <a:cs typeface="Arial"/>
                <a:sym typeface="Arial"/>
              </a:rPr>
              <a:t>au951221104032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JP College Of Engineering</a:t>
            </a:r>
            <a:endParaRPr lang="en-US" sz="1100" dirty="0">
              <a:solidFill>
                <a:schemeClr val="tx1"/>
              </a:solidFil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br>
              <a:rPr lang="en-IN" sz="2000" b="1" dirty="0">
                <a:solidFill>
                  <a:srgbClr val="213163"/>
                </a:solidFill>
              </a:rPr>
            </a:br>
            <a:r>
              <a:rPr lang="en-IN" sz="2000" b="1" dirty="0">
                <a:solidFill>
                  <a:srgbClr val="213163"/>
                </a:solidFill>
              </a:rPr>
              <a:t>                       </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5DFC7D9-4EA2-DEB3-0D9F-54FC3D9F2AF2}"/>
              </a:ext>
            </a:extLst>
          </p:cNvPr>
          <p:cNvSpPr txBox="1"/>
          <p:nvPr/>
        </p:nvSpPr>
        <p:spPr>
          <a:xfrm>
            <a:off x="429494" y="1334112"/>
            <a:ext cx="8427535" cy="3001334"/>
          </a:xfrm>
          <a:prstGeom prst="rect">
            <a:avLst/>
          </a:prstGeom>
          <a:noFill/>
        </p:spPr>
        <p:txBody>
          <a:bodyPr wrap="square">
            <a:spAutoFit/>
          </a:bodyPr>
          <a:lstStyle/>
          <a:p>
            <a:pPr>
              <a:lnSpc>
                <a:spcPct val="150000"/>
              </a:lnSpc>
              <a:buFont typeface="Arial" panose="020B0604020202020204" pitchFamily="34" charset="0"/>
              <a:buChar char="•"/>
            </a:pPr>
            <a:r>
              <a:rPr lang="en-US" sz="1600" dirty="0"/>
              <a:t>Data Modelling: Employ Django's ORM to structure data efficiently, optimizing storage and retrieval of user, poll, and voting data.</a:t>
            </a:r>
          </a:p>
          <a:p>
            <a:pPr>
              <a:lnSpc>
                <a:spcPct val="150000"/>
              </a:lnSpc>
              <a:buFont typeface="Arial" panose="020B0604020202020204" pitchFamily="34" charset="0"/>
              <a:buChar char="•"/>
            </a:pPr>
            <a:r>
              <a:rPr lang="en-US" sz="1600" dirty="0"/>
              <a:t>Algorithm Implementation: Develop algorithms for vote processing and result calculation, ensuring accuracy and responsiveness in displaying real-time outcomes.</a:t>
            </a:r>
          </a:p>
          <a:p>
            <a:pPr>
              <a:lnSpc>
                <a:spcPct val="150000"/>
              </a:lnSpc>
              <a:buFont typeface="Arial" panose="020B0604020202020204" pitchFamily="34" charset="0"/>
              <a:buChar char="•"/>
            </a:pPr>
            <a:r>
              <a:rPr lang="en-US" sz="1600" dirty="0"/>
              <a:t>Validation and Testing: Conduct thorough testing to validate model functionality and algorithm accuracy, addressing any discrepancies or errors to maintain data integrity.</a:t>
            </a:r>
          </a:p>
          <a:p>
            <a:pPr>
              <a:lnSpc>
                <a:spcPct val="150000"/>
              </a:lnSpc>
              <a:buFont typeface="Arial" panose="020B0604020202020204" pitchFamily="34" charset="0"/>
              <a:buChar char="•"/>
            </a:pPr>
            <a:r>
              <a:rPr lang="en-US" sz="1600" dirty="0"/>
              <a:t>Continuous Monitoring: Deploy monitoring tools to track system performance and user interactions, facilitating ongoing analysis for improvements and optimizations.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03701" cy="3525300"/>
          </a:xfrm>
        </p:spPr>
        <p:txBody>
          <a:bodyPr/>
          <a:lstStyle/>
          <a:p>
            <a:pPr marL="152396" indent="0">
              <a:buNone/>
            </a:pPr>
            <a:r>
              <a:rPr lang="en-US" dirty="0"/>
              <a:t> </a:t>
            </a:r>
          </a:p>
        </p:txBody>
      </p:sp>
      <p:pic>
        <p:nvPicPr>
          <p:cNvPr id="4" name="Picture 3">
            <a:extLst>
              <a:ext uri="{FF2B5EF4-FFF2-40B4-BE49-F238E27FC236}">
                <a16:creationId xmlns:a16="http://schemas.microsoft.com/office/drawing/2014/main" id="{0ED560AC-75B8-E5A9-BB37-BD8E6EE46E19}"/>
              </a:ext>
            </a:extLst>
          </p:cNvPr>
          <p:cNvPicPr>
            <a:picLocks noChangeAspect="1"/>
          </p:cNvPicPr>
          <p:nvPr/>
        </p:nvPicPr>
        <p:blipFill>
          <a:blip r:embed="rId2"/>
          <a:stretch>
            <a:fillRect/>
          </a:stretch>
        </p:blipFill>
        <p:spPr>
          <a:xfrm>
            <a:off x="796151" y="1131156"/>
            <a:ext cx="7634796" cy="31041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Polling questions page</a:t>
            </a:r>
          </a:p>
        </p:txBody>
      </p:sp>
      <p:pic>
        <p:nvPicPr>
          <p:cNvPr id="5" name="Picture 4">
            <a:extLst>
              <a:ext uri="{FF2B5EF4-FFF2-40B4-BE49-F238E27FC236}">
                <a16:creationId xmlns:a16="http://schemas.microsoft.com/office/drawing/2014/main" id="{A5CD6276-B8A4-5DB5-BE55-529BD5D8BD84}"/>
              </a:ext>
            </a:extLst>
          </p:cNvPr>
          <p:cNvPicPr>
            <a:picLocks noChangeAspect="1"/>
          </p:cNvPicPr>
          <p:nvPr/>
        </p:nvPicPr>
        <p:blipFill>
          <a:blip r:embed="rId2"/>
          <a:stretch>
            <a:fillRect/>
          </a:stretch>
        </p:blipFill>
        <p:spPr>
          <a:xfrm>
            <a:off x="1087289" y="1267649"/>
            <a:ext cx="6968971" cy="27479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398068"/>
            <a:ext cx="7886430" cy="993870"/>
          </a:xfrm>
        </p:spPr>
        <p:txBody>
          <a:bodyPr anchor="ctr">
            <a:normAutofit/>
          </a:bodyPr>
          <a:lstStyle/>
          <a:p>
            <a:pPr algn="ctr"/>
            <a:r>
              <a:rPr lang="en-US" sz="2000" b="1" dirty="0"/>
              <a:t>Voting page</a:t>
            </a:r>
          </a:p>
        </p:txBody>
      </p:sp>
      <p:sp>
        <p:nvSpPr>
          <p:cNvPr id="9" name="Subtitle 2">
            <a:extLst>
              <a:ext uri="{FF2B5EF4-FFF2-40B4-BE49-F238E27FC236}">
                <a16:creationId xmlns:a16="http://schemas.microsoft.com/office/drawing/2014/main" id="{43B7CBA8-8C43-FF85-EB08-2C10D2C7F421}"/>
              </a:ext>
            </a:extLst>
          </p:cNvPr>
          <p:cNvSpPr>
            <a:spLocks noGrp="1"/>
          </p:cNvSpPr>
          <p:nvPr>
            <p:ph type="subTitle"/>
          </p:nvPr>
        </p:nvSpPr>
        <p:spPr>
          <a:xfrm>
            <a:off x="1516380" y="1775460"/>
            <a:ext cx="5524500" cy="2057400"/>
          </a:xfrm>
        </p:spPr>
        <p:txBody>
          <a:bodyPr/>
          <a:lstStyle/>
          <a:p>
            <a:endParaRPr lang="en-US" b="1" dirty="0"/>
          </a:p>
        </p:txBody>
      </p:sp>
      <p:pic>
        <p:nvPicPr>
          <p:cNvPr id="6" name="Picture 5">
            <a:extLst>
              <a:ext uri="{FF2B5EF4-FFF2-40B4-BE49-F238E27FC236}">
                <a16:creationId xmlns:a16="http://schemas.microsoft.com/office/drawing/2014/main" id="{5C48230C-CC41-FF4D-5405-D5BD03D1F60A}"/>
              </a:ext>
            </a:extLst>
          </p:cNvPr>
          <p:cNvPicPr>
            <a:picLocks noChangeAspect="1"/>
          </p:cNvPicPr>
          <p:nvPr/>
        </p:nvPicPr>
        <p:blipFill>
          <a:blip r:embed="rId2"/>
          <a:stretch>
            <a:fillRect/>
          </a:stretch>
        </p:blipFill>
        <p:spPr>
          <a:xfrm>
            <a:off x="488048" y="1267650"/>
            <a:ext cx="7655828" cy="32107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2000" b="1" dirty="0">
                <a:solidFill>
                  <a:srgbClr val="213163"/>
                </a:solidFill>
                <a:latin typeface="+mj-lt"/>
              </a:rPr>
              <a:t>Future </a:t>
            </a:r>
            <a:r>
              <a:rPr lang="en-US" sz="2000" b="1" dirty="0">
                <a:solidFill>
                  <a:srgbClr val="213163"/>
                </a:solidFill>
                <a:latin typeface="+mj-lt"/>
              </a:rPr>
              <a:t>Enhancements</a:t>
            </a:r>
            <a:r>
              <a:rPr lang="en-US" sz="2000" b="1" dirty="0">
                <a:solidFill>
                  <a:srgbClr val="374151"/>
                </a:solidFill>
                <a:latin typeface="+mj-lt"/>
                <a:cs typeface="Times New Roman" panose="02020603050405020304" pitchFamily="18" charset="0"/>
              </a:rPr>
              <a:t>:</a:t>
            </a:r>
            <a:br>
              <a:rPr lang="en-US" sz="2000" b="0" i="0" dirty="0">
                <a:solidFill>
                  <a:srgbClr val="374151"/>
                </a:solidFill>
                <a:effectLst/>
                <a:latin typeface="Söhne"/>
              </a:rPr>
            </a:br>
            <a:endParaRPr lang="en-US" sz="2000" dirty="0"/>
          </a:p>
        </p:txBody>
      </p:sp>
      <p:sp>
        <p:nvSpPr>
          <p:cNvPr id="4" name="TextBox 3">
            <a:extLst>
              <a:ext uri="{FF2B5EF4-FFF2-40B4-BE49-F238E27FC236}">
                <a16:creationId xmlns:a16="http://schemas.microsoft.com/office/drawing/2014/main" id="{9F8BEC68-596F-A18E-55F8-BEEC8DA5498E}"/>
              </a:ext>
            </a:extLst>
          </p:cNvPr>
          <p:cNvSpPr txBox="1"/>
          <p:nvPr/>
        </p:nvSpPr>
        <p:spPr>
          <a:xfrm>
            <a:off x="612560" y="1119250"/>
            <a:ext cx="7543628" cy="263771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a:t>
            </a:r>
            <a:r>
              <a:rPr lang="en-US" b="1" dirty="0"/>
              <a:t>Integration of Blockchain: </a:t>
            </a:r>
            <a:r>
              <a:rPr lang="en-US" dirty="0"/>
              <a:t>Explore incorporating blockchain technology for enhanced security and transparency in the voting process.</a:t>
            </a:r>
          </a:p>
          <a:p>
            <a:pPr marL="285750" indent="-285750">
              <a:lnSpc>
                <a:spcPct val="150000"/>
              </a:lnSpc>
              <a:buFont typeface="Arial" panose="020B0604020202020204" pitchFamily="34" charset="0"/>
              <a:buChar char="•"/>
            </a:pPr>
            <a:r>
              <a:rPr lang="en-US" b="1" dirty="0"/>
              <a:t>    AI-Powered Personalization: </a:t>
            </a:r>
            <a:r>
              <a:rPr lang="en-US" dirty="0"/>
              <a:t>Implement AI algorithms to tailor user experiences, offering personalized recommendations and notifications.</a:t>
            </a:r>
          </a:p>
          <a:p>
            <a:pPr marL="285750" indent="-285750">
              <a:lnSpc>
                <a:spcPct val="150000"/>
              </a:lnSpc>
              <a:buFont typeface="Arial" panose="020B0604020202020204" pitchFamily="34" charset="0"/>
              <a:buChar char="•"/>
            </a:pPr>
            <a:r>
              <a:rPr lang="en-US" dirty="0"/>
              <a:t>    </a:t>
            </a:r>
            <a:r>
              <a:rPr lang="en-US" b="1" dirty="0"/>
              <a:t>Mobile Application Development: </a:t>
            </a:r>
            <a:r>
              <a:rPr lang="en-US" dirty="0"/>
              <a:t>Expand accessibility by developing dedicated mobile applications for seamless voting on smartphones and tablets.</a:t>
            </a:r>
          </a:p>
          <a:p>
            <a:pPr marL="285750" indent="-285750">
              <a:lnSpc>
                <a:spcPct val="150000"/>
              </a:lnSpc>
              <a:buFont typeface="Arial" panose="020B0604020202020204" pitchFamily="34" charset="0"/>
              <a:buChar char="•"/>
            </a:pPr>
            <a:r>
              <a:rPr lang="en-US" dirty="0"/>
              <a:t>    </a:t>
            </a:r>
            <a:r>
              <a:rPr lang="en-US" b="1" dirty="0"/>
              <a:t>Gamification Elements: </a:t>
            </a:r>
            <a:r>
              <a:rPr lang="en-US" dirty="0"/>
              <a:t>Introduce gamification features to incentivize participation and foster community engagement in the voting platform.</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F57B8798-22F0-8C78-AE14-0113EA68044A}"/>
              </a:ext>
            </a:extLst>
          </p:cNvPr>
          <p:cNvSpPr txBox="1"/>
          <p:nvPr/>
        </p:nvSpPr>
        <p:spPr>
          <a:xfrm>
            <a:off x="912728" y="1378533"/>
            <a:ext cx="7666278" cy="2960875"/>
          </a:xfrm>
          <a:prstGeom prst="rect">
            <a:avLst/>
          </a:prstGeom>
          <a:noFill/>
        </p:spPr>
        <p:txBody>
          <a:bodyPr wrap="square">
            <a:spAutoFit/>
          </a:bodyPr>
          <a:lstStyle/>
          <a:p>
            <a:pPr>
              <a:lnSpc>
                <a:spcPct val="150000"/>
              </a:lnSpc>
            </a:pPr>
            <a:r>
              <a:rPr lang="en-US" dirty="0"/>
              <a:t>In conclusion, the development of a voting web application using the Django framework presents a promising avenue for modernizing electoral processes. By prioritizing accessibility, security, and transparency, we aim to empower citizens to actively participate in democratic decision-making. While challenges such as technical complexities and regulatory compliance must be navigated, the potential benefits of increased engagement and trust in governance are substantial. Continued refinement through testing, monitoring, and iterative improvements will be essential to ensure the effectiveness and reliability of the platform. Ultimately, by embracing innovation and leveraging technology responsibly, we can advance the democratic ideals of inclusivity, accountability, and civic empowerment in the digital age.</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400" b="1" dirty="0">
                <a:solidFill>
                  <a:srgbClr val="213163"/>
                </a:solidFill>
              </a:rPr>
              <a:t>Abstract</a:t>
            </a:r>
            <a:endParaRPr lang="en-IN" sz="24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800D7B0-45E5-4FE2-F95E-5DDE9DB148F4}"/>
              </a:ext>
            </a:extLst>
          </p:cNvPr>
          <p:cNvSpPr txBox="1"/>
          <p:nvPr/>
        </p:nvSpPr>
        <p:spPr>
          <a:xfrm>
            <a:off x="845820" y="1544448"/>
            <a:ext cx="7529376" cy="1991379"/>
          </a:xfrm>
          <a:prstGeom prst="rect">
            <a:avLst/>
          </a:prstGeom>
          <a:noFill/>
        </p:spPr>
        <p:txBody>
          <a:bodyPr wrap="square">
            <a:spAutoFit/>
          </a:bodyPr>
          <a:lstStyle/>
          <a:p>
            <a:pPr>
              <a:lnSpc>
                <a:spcPct val="150000"/>
              </a:lnSpc>
            </a:pPr>
            <a:r>
              <a:rPr lang="en-US" dirty="0"/>
              <a:t>Developed on Django, our voting web app simplifies democratic engagement. Users easily register, browse polls, and cast votes securely. Django's robust framework ensures scalability and data integrity, maintaining user privacy. With intuitive UI/UX design, navigating the platform is effortless, enhancing user experience. Real-time updates and result displays foster transparency, promoting trust in the electoral process. Empowering civic participation, our app revolutionizes digital democracy.</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2567563" cy="5296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08C8ED-B9F3-CAC6-FDA7-7CBF4FD3EAE7}"/>
              </a:ext>
            </a:extLst>
          </p:cNvPr>
          <p:cNvSpPr txBox="1"/>
          <p:nvPr/>
        </p:nvSpPr>
        <p:spPr>
          <a:xfrm>
            <a:off x="845820" y="1248958"/>
            <a:ext cx="6824546" cy="263771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Current voting systems lack accessibility and user-friendliness, deterring participation.</a:t>
            </a:r>
          </a:p>
          <a:p>
            <a:pPr marL="285750" indent="-285750">
              <a:lnSpc>
                <a:spcPct val="150000"/>
              </a:lnSpc>
              <a:buFont typeface="Arial" panose="020B0604020202020204" pitchFamily="34" charset="0"/>
              <a:buChar char="•"/>
            </a:pPr>
            <a:r>
              <a:rPr lang="en-US" dirty="0"/>
              <a:t>    Concerns regarding the integrity and security of online voting platforms persist.</a:t>
            </a:r>
          </a:p>
          <a:p>
            <a:pPr marL="285750" indent="-285750">
              <a:lnSpc>
                <a:spcPct val="150000"/>
              </a:lnSpc>
              <a:buFont typeface="Arial" panose="020B0604020202020204" pitchFamily="34" charset="0"/>
              <a:buChar char="•"/>
            </a:pPr>
            <a:r>
              <a:rPr lang="en-US" dirty="0"/>
              <a:t>    Absence of real-time updates and transparency undermines trust in electoral outcomes.</a:t>
            </a:r>
          </a:p>
          <a:p>
            <a:pPr marL="285750" indent="-285750">
              <a:lnSpc>
                <a:spcPct val="150000"/>
              </a:lnSpc>
              <a:buFont typeface="Arial" panose="020B0604020202020204" pitchFamily="34" charset="0"/>
              <a:buChar char="•"/>
            </a:pPr>
            <a:r>
              <a:rPr lang="en-US" dirty="0"/>
              <a:t>    Limited scalability and adaptability of existing solutions hinder widespread adoption and effectiveness.</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2011" y="70443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31AB11B2-4A1C-6A94-515E-31FA57758CCF}"/>
              </a:ext>
            </a:extLst>
          </p:cNvPr>
          <p:cNvSpPr txBox="1"/>
          <p:nvPr/>
        </p:nvSpPr>
        <p:spPr>
          <a:xfrm>
            <a:off x="931769" y="1330524"/>
            <a:ext cx="7149148" cy="2893100"/>
          </a:xfrm>
          <a:prstGeom prst="rect">
            <a:avLst/>
          </a:prstGeom>
          <a:noFill/>
        </p:spPr>
        <p:txBody>
          <a:bodyPr wrap="square">
            <a:spAutoFit/>
          </a:bodyPr>
          <a:lstStyle/>
          <a:p>
            <a:pPr marL="285750" indent="-285750">
              <a:buFont typeface="Arial" panose="020B0604020202020204" pitchFamily="34" charset="0"/>
              <a:buChar char="•"/>
            </a:pPr>
            <a:r>
              <a:rPr lang="en-US" dirty="0"/>
              <a:t>The project aims to develop a secure and user-friendly platform for conducting online voting and surveys, utilizing the Django framework.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Key features include user authentication, intuitive interfaces for administrators and participants, real-time result updates, and data visualization.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project leverages Django's robust features for backend development, HTML/CSS/JavaScript for frontend design, and possibly additional libraries or frameworks for enhanced functionality.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Upon completion, the project will deliver a scalable and reliable voting solution, prioritizing security, usability, and accessibility, suitable for various use cases such as elections, opinion polls, or feedback collection</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Proposed Solution</a:t>
            </a:r>
            <a:endParaRPr lang="en-IN" sz="20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867BF95-1312-044E-EBE3-1140D022082A}"/>
              </a:ext>
            </a:extLst>
          </p:cNvPr>
          <p:cNvSpPr txBox="1"/>
          <p:nvPr/>
        </p:nvSpPr>
        <p:spPr>
          <a:xfrm>
            <a:off x="1051561" y="1332194"/>
            <a:ext cx="6718554" cy="2637710"/>
          </a:xfrm>
          <a:prstGeom prst="rect">
            <a:avLst/>
          </a:prstGeom>
          <a:noFill/>
        </p:spPr>
        <p:txBody>
          <a:bodyPr wrap="square">
            <a:spAutoFit/>
          </a:bodyPr>
          <a:lstStyle/>
          <a:p>
            <a:pPr>
              <a:lnSpc>
                <a:spcPct val="150000"/>
              </a:lnSpc>
              <a:buFont typeface="+mj-lt"/>
              <a:buAutoNum type="arabicPeriod"/>
            </a:pPr>
            <a:r>
              <a:rPr lang="en-US" dirty="0"/>
              <a:t> Develop a user-centric voting web application leveraging Django framework for robustness and scalability.</a:t>
            </a:r>
          </a:p>
          <a:p>
            <a:pPr>
              <a:lnSpc>
                <a:spcPct val="150000"/>
              </a:lnSpc>
              <a:buFont typeface="+mj-lt"/>
              <a:buAutoNum type="arabicPeriod"/>
            </a:pPr>
            <a:r>
              <a:rPr lang="en-US" dirty="0"/>
              <a:t>    Implement encryption and secure authentication protocols to ensure the integrity and privacy of voter data.</a:t>
            </a:r>
          </a:p>
          <a:p>
            <a:pPr>
              <a:lnSpc>
                <a:spcPct val="150000"/>
              </a:lnSpc>
              <a:buFont typeface="+mj-lt"/>
              <a:buAutoNum type="arabicPeriod"/>
            </a:pPr>
            <a:r>
              <a:rPr lang="en-US" dirty="0"/>
              <a:t>    Integrate real-time result tracking and transparent reporting mechanisms to enhance trust and accountability.</a:t>
            </a:r>
          </a:p>
          <a:p>
            <a:pPr>
              <a:lnSpc>
                <a:spcPct val="150000"/>
              </a:lnSpc>
              <a:buFont typeface="+mj-lt"/>
              <a:buAutoNum type="arabicPeriod"/>
            </a:pPr>
            <a:r>
              <a:rPr lang="en-US" dirty="0"/>
              <a:t>    Employ responsive design principles for cross-device compatibility, promoting widespread accessibility and engagement.</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307290" y="1469328"/>
            <a:ext cx="8017933" cy="2274149"/>
          </a:xfrm>
          <a:prstGeom prst="rect">
            <a:avLst/>
          </a:prstGeom>
          <a:noFill/>
        </p:spPr>
        <p:txBody>
          <a:bodyPr wrap="square">
            <a:spAutoFit/>
          </a:bodyPr>
          <a:lstStyle/>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Increased Participation: Accessibility from any internet-connected device facilitates broader engagement in the voting process.</a:t>
            </a:r>
          </a:p>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Efficient Development: Leveraging Django framework expedites development cycles, optimizing resource utilization.</a:t>
            </a:r>
          </a:p>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Robust Security: Integration of encryption and authentication protocols ensures the protection of voter data, mitigating risks of tampering or intrusion.</a:t>
            </a:r>
          </a:p>
          <a:p>
            <a:pPr marL="628650" lvl="1" indent="-171450" algn="l">
              <a:lnSpc>
                <a:spcPct val="150000"/>
              </a:lnSpc>
              <a:buFont typeface="Arial" panose="020B0604020202020204" pitchFamily="34" charset="0"/>
              <a:buChar char="•"/>
            </a:pPr>
            <a:r>
              <a:rPr lang="en-US" sz="1200" dirty="0">
                <a:solidFill>
                  <a:schemeClr val="tx1"/>
                </a:solidFill>
                <a:latin typeface="+mn-lt"/>
                <a:cs typeface="Times New Roman" panose="02020603050405020304" pitchFamily="18" charset="0"/>
              </a:rPr>
              <a:t>    Trustworthy Governance: Real-time result tracking and transparent reporting cultivate trust in electoral procedures, bolstering confidence in democratic practices.</a:t>
            </a:r>
            <a:endParaRPr lang="en-GB" sz="1200" dirty="0">
              <a:solidFill>
                <a:schemeClr val="tx1"/>
              </a:solidFill>
              <a:latin typeface="+mn-lt"/>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35511" y="46404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03141" y="467760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B8E5BC2D-BA19-A3C2-EDBD-756317D0975D}"/>
              </a:ext>
            </a:extLst>
          </p:cNvPr>
          <p:cNvSpPr txBox="1"/>
          <p:nvPr/>
        </p:nvSpPr>
        <p:spPr>
          <a:xfrm>
            <a:off x="456725" y="822023"/>
            <a:ext cx="4580878" cy="307777"/>
          </a:xfrm>
          <a:prstGeom prst="rect">
            <a:avLst/>
          </a:prstGeom>
          <a:noFill/>
        </p:spPr>
        <p:txBody>
          <a:bodyPr wrap="square">
            <a:spAutoFit/>
          </a:bodyPr>
          <a:lstStyle/>
          <a:p>
            <a:r>
              <a:rPr lang="en-US" b="1" dirty="0"/>
              <a:t>Advantages</a:t>
            </a:r>
            <a:endParaRPr lang="en-IN" b="1"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92236" y="1473161"/>
            <a:ext cx="8017933" cy="2960875"/>
          </a:xfrm>
          <a:prstGeom prst="rect">
            <a:avLst/>
          </a:prstGeom>
          <a:noFill/>
        </p:spPr>
        <p:txBody>
          <a:bodyPr wrap="square">
            <a:spAutoFit/>
          </a:bodyPr>
          <a:lstStyle/>
          <a:p>
            <a:pPr>
              <a:lnSpc>
                <a:spcPct val="150000"/>
              </a:lnSpc>
              <a:buFont typeface="+mj-lt"/>
              <a:buAutoNum type="arabicPeriod"/>
            </a:pPr>
            <a:r>
              <a:rPr lang="en-US" dirty="0"/>
              <a:t>Potential for Technical Glitches: Complexities in web application development may lead to bugs or system failures, disrupting voting processes and eroding user trust.</a:t>
            </a:r>
          </a:p>
          <a:p>
            <a:pPr>
              <a:lnSpc>
                <a:spcPct val="150000"/>
              </a:lnSpc>
              <a:buFont typeface="+mj-lt"/>
              <a:buAutoNum type="arabicPeriod"/>
            </a:pPr>
            <a:r>
              <a:rPr lang="en-US" dirty="0"/>
              <a:t>Vulnerabilities to Cyber Attacks: Despite security measures, online platforms remain susceptible to hacking or data breaches, compromising the integrity and confidentiality of voter information.</a:t>
            </a:r>
          </a:p>
          <a:p>
            <a:pPr>
              <a:lnSpc>
                <a:spcPct val="150000"/>
              </a:lnSpc>
              <a:buFont typeface="+mj-lt"/>
              <a:buAutoNum type="arabicPeriod"/>
            </a:pPr>
            <a:r>
              <a:rPr lang="en-US" dirty="0"/>
              <a:t>Digital Exclusion: Dependence on internet access excludes individuals without reliable connectivity or technological literacy, perpetuating disparities in democratic participation.</a:t>
            </a:r>
          </a:p>
          <a:p>
            <a:pPr>
              <a:lnSpc>
                <a:spcPct val="150000"/>
              </a:lnSpc>
              <a:buFont typeface="+mj-lt"/>
              <a:buAutoNum type="arabicPeriod"/>
            </a:pPr>
            <a:r>
              <a:rPr lang="en-US" dirty="0"/>
              <a:t>Legal and Regulatory Challenges: Compliance with diverse legal frameworks and electoral regulations poses logistical hurdles and may delay or impede the implementation of the voting web application.</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2AF5C3AD-7963-8052-CEA8-EF3254576D50}"/>
              </a:ext>
            </a:extLst>
          </p:cNvPr>
          <p:cNvSpPr txBox="1"/>
          <p:nvPr/>
        </p:nvSpPr>
        <p:spPr>
          <a:xfrm>
            <a:off x="373380" y="811025"/>
            <a:ext cx="4587240" cy="307777"/>
          </a:xfrm>
          <a:prstGeom prst="rect">
            <a:avLst/>
          </a:prstGeom>
          <a:noFill/>
        </p:spPr>
        <p:txBody>
          <a:bodyPr wrap="square">
            <a:spAutoFit/>
          </a:bodyPr>
          <a:lstStyle/>
          <a:p>
            <a:r>
              <a:rPr lang="en-US" b="1" dirty="0">
                <a:solidFill>
                  <a:srgbClr val="213163"/>
                </a:solidFill>
              </a:rPr>
              <a:t>D</a:t>
            </a:r>
            <a:r>
              <a:rPr lang="en-IN" b="1" dirty="0" err="1">
                <a:solidFill>
                  <a:srgbClr val="213163"/>
                </a:solidFill>
              </a:rPr>
              <a:t>isadvantages</a:t>
            </a:r>
            <a:endParaRPr lang="en-IN"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1215112389"/>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38554"/>
          </a:xfrm>
          <a:prstGeom prst="rect">
            <a:avLst/>
          </a:prstGeom>
          <a:noFill/>
        </p:spPr>
        <p:txBody>
          <a:bodyPr wrap="square" rtlCol="0">
            <a:spAutoFit/>
          </a:bodyPr>
          <a:lstStyle/>
          <a:p>
            <a:pPr algn="ctr"/>
            <a:r>
              <a:rPr lang="en-US" sz="1600" b="1" dirty="0"/>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38554"/>
          </a:xfrm>
          <a:prstGeom prst="rect">
            <a:avLst/>
          </a:prstGeom>
          <a:noFill/>
        </p:spPr>
        <p:txBody>
          <a:bodyPr wrap="square" rtlCol="0">
            <a:spAutoFit/>
          </a:bodyPr>
          <a:lstStyle/>
          <a:p>
            <a:pPr algn="ctr"/>
            <a:r>
              <a:rPr lang="en-US" sz="1600" b="1" dirty="0"/>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0" name="Picture 9">
            <a:extLst>
              <a:ext uri="{FF2B5EF4-FFF2-40B4-BE49-F238E27FC236}">
                <a16:creationId xmlns:a16="http://schemas.microsoft.com/office/drawing/2014/main" id="{919F193C-91AD-3A72-73FB-CDF55DD13900}"/>
              </a:ext>
            </a:extLst>
          </p:cNvPr>
          <p:cNvPicPr>
            <a:picLocks noChangeAspect="1"/>
          </p:cNvPicPr>
          <p:nvPr/>
        </p:nvPicPr>
        <p:blipFill>
          <a:blip r:embed="rId8"/>
          <a:stretch>
            <a:fillRect/>
          </a:stretch>
        </p:blipFill>
        <p:spPr>
          <a:xfrm>
            <a:off x="1199696" y="1876659"/>
            <a:ext cx="2386091" cy="2386091"/>
          </a:xfrm>
          <a:prstGeom prst="rect">
            <a:avLst/>
          </a:prstGeom>
        </p:spPr>
      </p:pic>
      <p:pic>
        <p:nvPicPr>
          <p:cNvPr id="14" name="Picture 13">
            <a:extLst>
              <a:ext uri="{FF2B5EF4-FFF2-40B4-BE49-F238E27FC236}">
                <a16:creationId xmlns:a16="http://schemas.microsoft.com/office/drawing/2014/main" id="{A390995B-B683-0B4A-D822-D90FE5564BD5}"/>
              </a:ext>
            </a:extLst>
          </p:cNvPr>
          <p:cNvPicPr>
            <a:picLocks noChangeAspect="1"/>
          </p:cNvPicPr>
          <p:nvPr/>
        </p:nvPicPr>
        <p:blipFill>
          <a:blip r:embed="rId9"/>
          <a:stretch>
            <a:fillRect/>
          </a:stretch>
        </p:blipFill>
        <p:spPr>
          <a:xfrm>
            <a:off x="5034026" y="1785145"/>
            <a:ext cx="2960113" cy="1983581"/>
          </a:xfrm>
          <a:prstGeom prst="rect">
            <a:avLst/>
          </a:prstGeom>
        </p:spPr>
      </p:pic>
      <p:pic>
        <p:nvPicPr>
          <p:cNvPr id="15" name="Picture 14">
            <a:extLst>
              <a:ext uri="{FF2B5EF4-FFF2-40B4-BE49-F238E27FC236}">
                <a16:creationId xmlns:a16="http://schemas.microsoft.com/office/drawing/2014/main" id="{BEE28A7F-B435-AB37-7EAA-CE1AB50FDF94}"/>
              </a:ext>
            </a:extLst>
          </p:cNvPr>
          <p:cNvPicPr>
            <a:picLocks noChangeAspect="1"/>
          </p:cNvPicPr>
          <p:nvPr/>
        </p:nvPicPr>
        <p:blipFill>
          <a:blip r:embed="rId10"/>
          <a:stretch>
            <a:fillRect/>
          </a:stretch>
        </p:blipFill>
        <p:spPr>
          <a:xfrm>
            <a:off x="5903651" y="3571313"/>
            <a:ext cx="1427484" cy="1071437"/>
          </a:xfrm>
          <a:prstGeom prst="rect">
            <a:avLst/>
          </a:prstGeom>
        </p:spPr>
      </p:pic>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302</TotalTime>
  <Words>888</Words>
  <Application>Microsoft Office PowerPoint</Application>
  <PresentationFormat>On-screen Show (16:9)</PresentationFormat>
  <Paragraphs>74</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                        </vt:lpstr>
      <vt:lpstr>Homepage</vt:lpstr>
      <vt:lpstr>Polling questions page</vt:lpstr>
      <vt:lpstr>Voting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17</cp:revision>
  <dcterms:modified xsi:type="dcterms:W3CDTF">2024-04-27T08:28:35Z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