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9" r:id="rId6"/>
    <p:sldId id="270" r:id="rId7"/>
    <p:sldId id="261" r:id="rId8"/>
    <p:sldId id="262" r:id="rId9"/>
    <p:sldId id="271" r:id="rId10"/>
    <p:sldId id="272" r:id="rId11"/>
    <p:sldId id="273" r:id="rId12"/>
    <p:sldId id="274" r:id="rId13"/>
    <p:sldId id="275" r:id="rId14"/>
    <p:sldId id="263" r:id="rId15"/>
    <p:sldId id="264" r:id="rId16"/>
    <p:sldId id="265" r:id="rId17"/>
    <p:sldId id="267" r:id="rId18"/>
    <p:sldId id="266" r:id="rId19"/>
    <p:sldId id="276" r:id="rId20"/>
    <p:sldId id="268" r:id="rId21"/>
    <p:sldId id="277" r:id="rId22"/>
    <p:sldId id="278" r:id="rId23"/>
    <p:sldId id="281" r:id="rId24"/>
    <p:sldId id="279" r:id="rId25"/>
    <p:sldId id="280" r:id="rId26"/>
    <p:sldId id="282" r:id="rId27"/>
    <p:sldId id="283" r:id="rId28"/>
    <p:sldId id="284" r:id="rId29"/>
    <p:sldId id="285" r:id="rId30"/>
    <p:sldId id="260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8" autoAdjust="0"/>
    <p:restoredTop sz="94660"/>
  </p:normalViewPr>
  <p:slideViewPr>
    <p:cSldViewPr snapToGrid="0">
      <p:cViewPr varScale="1">
        <p:scale>
          <a:sx n="87" d="100"/>
          <a:sy n="87" d="100"/>
        </p:scale>
        <p:origin x="48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7126F2-36B0-4B59-8E12-1D5693B0D7DA}" type="datetimeFigureOut">
              <a:rPr lang="en-US" smtClean="0"/>
              <a:t>12/20/2016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E7F40C-1D18-49B8-9D05-7059A97357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9012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7F40C-1D18-49B8-9D05-7059A973570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9657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63AD5-18CD-469E-BA37-D3FE90FCF1E1}" type="datetime1">
              <a:rPr lang="en-US" smtClean="0"/>
              <a:t>12/20/2016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Motion Estimator - San Franciso State University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Motion Estimator	</a:t>
            </a:r>
            <a:fld id="{ADD6BAEE-E395-45E9-8890-60F110209A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586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F7072-B56D-4749-9E2E-F95FCCCB6256}" type="datetime1">
              <a:rPr lang="en-US" smtClean="0"/>
              <a:t>12/20/2016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Motion Estimator - San Franciso State University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6BAEE-E395-45E9-8890-60F110209A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528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EDF16-72B4-4C84-B27E-A61419931F65}" type="datetime1">
              <a:rPr lang="en-US" smtClean="0"/>
              <a:t>12/20/2016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Motion Estimator - San Franciso State University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6BAEE-E395-45E9-8890-60F110209A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086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3C8B3-052B-4748-80A1-8C50B44181DD}" type="datetime1">
              <a:rPr lang="en-US" smtClean="0"/>
              <a:t>12/20/2016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Motion Estimator - San Franciso State University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6BAEE-E395-45E9-8890-60F110209A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369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B852C-5367-4CCB-9398-F4606E2D98DB}" type="datetime1">
              <a:rPr lang="en-US" smtClean="0"/>
              <a:t>12/20/2016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Motion Estimator - San Franciso State University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6BAEE-E395-45E9-8890-60F110209A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053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0420A-D0FB-4997-8A7E-9119444F8B21}" type="datetime1">
              <a:rPr lang="en-US" smtClean="0"/>
              <a:t>12/20/2016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Motion Estimator - San Franciso State University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6BAEE-E395-45E9-8890-60F110209A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131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1C320-B176-41C6-8E51-C97C1FC59552}" type="datetime1">
              <a:rPr lang="en-US" smtClean="0"/>
              <a:t>12/20/2016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Motion Estimator - San Franciso State University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6BAEE-E395-45E9-8890-60F110209A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489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D1E5C-7DE7-4072-9585-8BFDD4CF987C}" type="datetime1">
              <a:rPr lang="en-US" smtClean="0"/>
              <a:t>12/20/2016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Motion Estimator - San Franciso State University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6BAEE-E395-45E9-8890-60F110209A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964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AA694-662E-4919-9D98-8D7D2C715CDD}" type="datetime1">
              <a:rPr lang="en-US" smtClean="0"/>
              <a:t>12/20/2016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Motion Estimator - San Franciso State University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6BAEE-E395-45E9-8890-60F110209A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278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0133B-4C5A-4DB7-99AA-0809A7763196}" type="datetime1">
              <a:rPr lang="en-US" smtClean="0"/>
              <a:t>12/20/2016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Motion Estimator - San Franciso State University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6BAEE-E395-45E9-8890-60F110209A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954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3EEA5-A68E-40A4-A866-71BBDDA1CD83}" type="datetime1">
              <a:rPr lang="en-US" smtClean="0"/>
              <a:t>12/20/2016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Motion Estimator - San Franciso State University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6BAEE-E395-45E9-8890-60F110209A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374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A70FB0-3B61-4D43-9611-E3101EDC7165}" type="datetime1">
              <a:rPr lang="en-US" smtClean="0"/>
              <a:t>12/20/2016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Motion Estimator - San Franciso State University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D6BAEE-E395-45E9-8890-60F110209A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928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../Documents/KarunaMac2015Feb15/Karuna/SFSU/Spring2015/852-AdvDigitalDesign/Project/Docs/AddrGeneration.xlsx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Motion Estimator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Karuna</a:t>
            </a:r>
            <a:r>
              <a:rPr lang="en-US" dirty="0"/>
              <a:t> RC (915880893)</a:t>
            </a:r>
          </a:p>
          <a:p>
            <a:r>
              <a:rPr lang="en-US" dirty="0" err="1"/>
              <a:t>Premdeep</a:t>
            </a:r>
            <a:r>
              <a:rPr lang="en-US" dirty="0"/>
              <a:t> </a:t>
            </a:r>
            <a:r>
              <a:rPr lang="en-US" dirty="0" err="1"/>
              <a:t>Amudala</a:t>
            </a:r>
            <a:r>
              <a:rPr lang="en-US" dirty="0"/>
              <a:t> (913773112)</a:t>
            </a:r>
          </a:p>
        </p:txBody>
      </p:sp>
    </p:spTree>
    <p:extLst>
      <p:ext uri="{BB962C8B-B14F-4D97-AF65-F5344CB8AC3E}">
        <p14:creationId xmlns:p14="http://schemas.microsoft.com/office/powerpoint/2010/main" val="30926522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Controller: Waveform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Motion Estimator - San Franciso State University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6BAEE-E395-45E9-8890-60F110209AEA}" type="slidenum">
              <a:rPr lang="en-US" smtClean="0"/>
              <a:t>10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t="12068" b="22158"/>
          <a:stretch/>
        </p:blipFill>
        <p:spPr>
          <a:xfrm>
            <a:off x="1129602" y="1690688"/>
            <a:ext cx="9612086" cy="3898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6338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Comparator: Bugs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Compstart</a:t>
            </a:r>
            <a:r>
              <a:rPr lang="en-US" dirty="0"/>
              <a:t> logic</a:t>
            </a:r>
          </a:p>
          <a:p>
            <a:r>
              <a:rPr lang="en-US" dirty="0"/>
              <a:t>One hot encoding based PE data selection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Motion Estimator - San Franciso State University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6BAEE-E395-45E9-8890-60F110209AE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8480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Comparator: Waveform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Motion Estimator - San Franciso State University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6BAEE-E395-45E9-8890-60F110209AEA}" type="slidenum">
              <a:rPr lang="en-US" smtClean="0"/>
              <a:t>12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77" b="17440"/>
          <a:stretch/>
        </p:blipFill>
        <p:spPr>
          <a:xfrm>
            <a:off x="1066800" y="1929284"/>
            <a:ext cx="10058400" cy="3989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3055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Chip Test bench: Waveform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Motion Estimator - San Franciso State University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6BAEE-E395-45E9-8890-60F110209AEA}" type="slidenum">
              <a:rPr lang="en-US" smtClean="0"/>
              <a:t>13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t="13079" b="8905"/>
          <a:stretch/>
        </p:blipFill>
        <p:spPr>
          <a:xfrm>
            <a:off x="1315758" y="1690688"/>
            <a:ext cx="9074238" cy="4300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7091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System Verilog Test Bench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Motion Estimator - San Franciso State University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6BAEE-E395-45E9-8890-60F110209AE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3298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Motion Estimator - San Franciso State University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6BAEE-E395-45E9-8890-60F110209AEA}" type="slidenum">
              <a:rPr lang="en-US" smtClean="0"/>
              <a:t>15</a:t>
            </a:fld>
            <a:endParaRPr lang="en-US"/>
          </a:p>
        </p:txBody>
      </p:sp>
      <p:grpSp>
        <p:nvGrpSpPr>
          <p:cNvPr id="25" name="Group 24"/>
          <p:cNvGrpSpPr/>
          <p:nvPr/>
        </p:nvGrpSpPr>
        <p:grpSpPr>
          <a:xfrm>
            <a:off x="1612761" y="1703033"/>
            <a:ext cx="9366740" cy="3966053"/>
            <a:chOff x="2426678" y="1451824"/>
            <a:chExt cx="9366740" cy="3966053"/>
          </a:xfrm>
        </p:grpSpPr>
        <p:sp>
          <p:nvSpPr>
            <p:cNvPr id="6" name="Rounded Rectangle 5"/>
            <p:cNvSpPr/>
            <p:nvPr/>
          </p:nvSpPr>
          <p:spPr>
            <a:xfrm>
              <a:off x="6496421" y="4773108"/>
              <a:ext cx="2624438" cy="644769"/>
            </a:xfrm>
            <a:prstGeom prst="round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Clock and Start</a:t>
              </a: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5322277" y="3094892"/>
              <a:ext cx="1828800" cy="644769"/>
            </a:xfrm>
            <a:prstGeom prst="round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DUT</a:t>
              </a: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8206459" y="3117720"/>
              <a:ext cx="1828800" cy="644769"/>
            </a:xfrm>
            <a:prstGeom prst="round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Checker</a:t>
              </a: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426678" y="3094890"/>
              <a:ext cx="1828800" cy="644769"/>
            </a:xfrm>
            <a:prstGeom prst="round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Memory Driver</a:t>
              </a: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5322277" y="1451824"/>
              <a:ext cx="1828800" cy="644769"/>
            </a:xfrm>
            <a:prstGeom prst="round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Distortion and Vector Generator</a:t>
              </a: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8206460" y="1451824"/>
              <a:ext cx="1828800" cy="644769"/>
            </a:xfrm>
            <a:prstGeom prst="round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Scoreboard</a:t>
              </a: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2426678" y="1451825"/>
              <a:ext cx="1828800" cy="644769"/>
            </a:xfrm>
            <a:prstGeom prst="round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Memory</a:t>
              </a:r>
            </a:p>
          </p:txBody>
        </p:sp>
        <p:sp>
          <p:nvSpPr>
            <p:cNvPr id="14" name="Down Arrow 13"/>
            <p:cNvSpPr/>
            <p:nvPr/>
          </p:nvSpPr>
          <p:spPr>
            <a:xfrm>
              <a:off x="3130062" y="2096593"/>
              <a:ext cx="422031" cy="998297"/>
            </a:xfrm>
            <a:prstGeom prst="down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Down Arrow 14"/>
            <p:cNvSpPr/>
            <p:nvPr/>
          </p:nvSpPr>
          <p:spPr>
            <a:xfrm rot="16200000">
              <a:off x="4566446" y="1252224"/>
              <a:ext cx="422031" cy="1043966"/>
            </a:xfrm>
            <a:prstGeom prst="down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Down Arrow 15"/>
            <p:cNvSpPr/>
            <p:nvPr/>
          </p:nvSpPr>
          <p:spPr>
            <a:xfrm rot="16200000">
              <a:off x="7473461" y="1252224"/>
              <a:ext cx="422031" cy="1043966"/>
            </a:xfrm>
            <a:prstGeom prst="down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Down Arrow 16"/>
            <p:cNvSpPr/>
            <p:nvPr/>
          </p:nvSpPr>
          <p:spPr>
            <a:xfrm>
              <a:off x="8909844" y="2096593"/>
              <a:ext cx="422031" cy="998297"/>
            </a:xfrm>
            <a:prstGeom prst="down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Down Arrow 17"/>
            <p:cNvSpPr/>
            <p:nvPr/>
          </p:nvSpPr>
          <p:spPr>
            <a:xfrm rot="16200000">
              <a:off x="7462045" y="2886989"/>
              <a:ext cx="422031" cy="1043966"/>
            </a:xfrm>
            <a:prstGeom prst="down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Down Arrow 18"/>
            <p:cNvSpPr/>
            <p:nvPr/>
          </p:nvSpPr>
          <p:spPr>
            <a:xfrm rot="16200000">
              <a:off x="4566138" y="2895290"/>
              <a:ext cx="422031" cy="1043966"/>
            </a:xfrm>
            <a:prstGeom prst="down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Down Arrow 19"/>
            <p:cNvSpPr/>
            <p:nvPr/>
          </p:nvSpPr>
          <p:spPr>
            <a:xfrm flipV="1">
              <a:off x="6764828" y="3762489"/>
              <a:ext cx="422031" cy="998297"/>
            </a:xfrm>
            <a:prstGeom prst="down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Down Arrow 20"/>
            <p:cNvSpPr/>
            <p:nvPr/>
          </p:nvSpPr>
          <p:spPr>
            <a:xfrm rot="16200000">
              <a:off x="10586247" y="2555318"/>
              <a:ext cx="667599" cy="1746742"/>
            </a:xfrm>
            <a:prstGeom prst="down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Results</a:t>
              </a:r>
              <a:endParaRPr lang="en-US" dirty="0"/>
            </a:p>
          </p:txBody>
        </p:sp>
        <p:sp>
          <p:nvSpPr>
            <p:cNvPr id="22" name="Down Arrow 21"/>
            <p:cNvSpPr/>
            <p:nvPr/>
          </p:nvSpPr>
          <p:spPr>
            <a:xfrm flipV="1">
              <a:off x="8242241" y="3774811"/>
              <a:ext cx="422031" cy="998297"/>
            </a:xfrm>
            <a:prstGeom prst="down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292379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Flow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Motion Estimator - San Franciso State University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6BAEE-E395-45E9-8890-60F110209AEA}" type="slidenum">
              <a:rPr lang="en-US" smtClean="0"/>
              <a:t>16</a:t>
            </a:fld>
            <a:endParaRPr lang="en-US"/>
          </a:p>
        </p:txBody>
      </p:sp>
      <p:sp>
        <p:nvSpPr>
          <p:cNvPr id="6" name="Freeform 5"/>
          <p:cNvSpPr/>
          <p:nvPr/>
        </p:nvSpPr>
        <p:spPr>
          <a:xfrm rot="300000">
            <a:off x="4384431" y="1125416"/>
            <a:ext cx="269630" cy="1607467"/>
          </a:xfrm>
          <a:custGeom>
            <a:avLst/>
            <a:gdLst>
              <a:gd name="connsiteX0" fmla="*/ 0 w 269630"/>
              <a:gd name="connsiteY0" fmla="*/ 0 h 1607467"/>
              <a:gd name="connsiteX1" fmla="*/ 70338 w 269630"/>
              <a:gd name="connsiteY1" fmla="*/ 35169 h 1607467"/>
              <a:gd name="connsiteX2" fmla="*/ 105507 w 269630"/>
              <a:gd name="connsiteY2" fmla="*/ 105508 h 1607467"/>
              <a:gd name="connsiteX3" fmla="*/ 11723 w 269630"/>
              <a:gd name="connsiteY3" fmla="*/ 164123 h 1607467"/>
              <a:gd name="connsiteX4" fmla="*/ 0 w 269630"/>
              <a:gd name="connsiteY4" fmla="*/ 199292 h 1607467"/>
              <a:gd name="connsiteX5" fmla="*/ 35169 w 269630"/>
              <a:gd name="connsiteY5" fmla="*/ 222738 h 1607467"/>
              <a:gd name="connsiteX6" fmla="*/ 93784 w 269630"/>
              <a:gd name="connsiteY6" fmla="*/ 269631 h 1607467"/>
              <a:gd name="connsiteX7" fmla="*/ 117230 w 269630"/>
              <a:gd name="connsiteY7" fmla="*/ 304800 h 1607467"/>
              <a:gd name="connsiteX8" fmla="*/ 82061 w 269630"/>
              <a:gd name="connsiteY8" fmla="*/ 386861 h 1607467"/>
              <a:gd name="connsiteX9" fmla="*/ 70338 w 269630"/>
              <a:gd name="connsiteY9" fmla="*/ 433754 h 1607467"/>
              <a:gd name="connsiteX10" fmla="*/ 58615 w 269630"/>
              <a:gd name="connsiteY10" fmla="*/ 468923 h 1607467"/>
              <a:gd name="connsiteX11" fmla="*/ 117230 w 269630"/>
              <a:gd name="connsiteY11" fmla="*/ 527538 h 1607467"/>
              <a:gd name="connsiteX12" fmla="*/ 93784 w 269630"/>
              <a:gd name="connsiteY12" fmla="*/ 574431 h 1607467"/>
              <a:gd name="connsiteX13" fmla="*/ 58615 w 269630"/>
              <a:gd name="connsiteY13" fmla="*/ 586154 h 1607467"/>
              <a:gd name="connsiteX14" fmla="*/ 35169 w 269630"/>
              <a:gd name="connsiteY14" fmla="*/ 621323 h 1607467"/>
              <a:gd name="connsiteX15" fmla="*/ 70338 w 269630"/>
              <a:gd name="connsiteY15" fmla="*/ 644769 h 1607467"/>
              <a:gd name="connsiteX16" fmla="*/ 82061 w 269630"/>
              <a:gd name="connsiteY16" fmla="*/ 679938 h 1607467"/>
              <a:gd name="connsiteX17" fmla="*/ 128953 w 269630"/>
              <a:gd name="connsiteY17" fmla="*/ 691661 h 1607467"/>
              <a:gd name="connsiteX18" fmla="*/ 93784 w 269630"/>
              <a:gd name="connsiteY18" fmla="*/ 762000 h 1607467"/>
              <a:gd name="connsiteX19" fmla="*/ 105507 w 269630"/>
              <a:gd name="connsiteY19" fmla="*/ 797169 h 1607467"/>
              <a:gd name="connsiteX20" fmla="*/ 175846 w 269630"/>
              <a:gd name="connsiteY20" fmla="*/ 820615 h 1607467"/>
              <a:gd name="connsiteX21" fmla="*/ 164123 w 269630"/>
              <a:gd name="connsiteY21" fmla="*/ 867508 h 1607467"/>
              <a:gd name="connsiteX22" fmla="*/ 117230 w 269630"/>
              <a:gd name="connsiteY22" fmla="*/ 926123 h 1607467"/>
              <a:gd name="connsiteX23" fmla="*/ 152400 w 269630"/>
              <a:gd name="connsiteY23" fmla="*/ 937846 h 1607467"/>
              <a:gd name="connsiteX24" fmla="*/ 117230 w 269630"/>
              <a:gd name="connsiteY24" fmla="*/ 1008185 h 1607467"/>
              <a:gd name="connsiteX25" fmla="*/ 93784 w 269630"/>
              <a:gd name="connsiteY25" fmla="*/ 1043354 h 1607467"/>
              <a:gd name="connsiteX26" fmla="*/ 152400 w 269630"/>
              <a:gd name="connsiteY26" fmla="*/ 1055077 h 1607467"/>
              <a:gd name="connsiteX27" fmla="*/ 222738 w 269630"/>
              <a:gd name="connsiteY27" fmla="*/ 1066800 h 1607467"/>
              <a:gd name="connsiteX28" fmla="*/ 269630 w 269630"/>
              <a:gd name="connsiteY28" fmla="*/ 1090246 h 1607467"/>
              <a:gd name="connsiteX29" fmla="*/ 164123 w 269630"/>
              <a:gd name="connsiteY29" fmla="*/ 1125415 h 1607467"/>
              <a:gd name="connsiteX30" fmla="*/ 128953 w 269630"/>
              <a:gd name="connsiteY30" fmla="*/ 1137138 h 1607467"/>
              <a:gd name="connsiteX31" fmla="*/ 117230 w 269630"/>
              <a:gd name="connsiteY31" fmla="*/ 1172308 h 1607467"/>
              <a:gd name="connsiteX32" fmla="*/ 234461 w 269630"/>
              <a:gd name="connsiteY32" fmla="*/ 1207477 h 1607467"/>
              <a:gd name="connsiteX33" fmla="*/ 187569 w 269630"/>
              <a:gd name="connsiteY33" fmla="*/ 1277815 h 1607467"/>
              <a:gd name="connsiteX34" fmla="*/ 140676 w 269630"/>
              <a:gd name="connsiteY34" fmla="*/ 1348154 h 1607467"/>
              <a:gd name="connsiteX35" fmla="*/ 164123 w 269630"/>
              <a:gd name="connsiteY35" fmla="*/ 1383323 h 1607467"/>
              <a:gd name="connsiteX36" fmla="*/ 175846 w 269630"/>
              <a:gd name="connsiteY36" fmla="*/ 1453661 h 1607467"/>
              <a:gd name="connsiteX37" fmla="*/ 187569 w 269630"/>
              <a:gd name="connsiteY37" fmla="*/ 1512277 h 1607467"/>
              <a:gd name="connsiteX38" fmla="*/ 199292 w 269630"/>
              <a:gd name="connsiteY38" fmla="*/ 1547446 h 1607467"/>
              <a:gd name="connsiteX39" fmla="*/ 211015 w 269630"/>
              <a:gd name="connsiteY39" fmla="*/ 1606061 h 1607467"/>
              <a:gd name="connsiteX40" fmla="*/ 222738 w 269630"/>
              <a:gd name="connsiteY40" fmla="*/ 1582615 h 1607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269630" h="1607467">
                <a:moveTo>
                  <a:pt x="0" y="0"/>
                </a:moveTo>
                <a:cubicBezTo>
                  <a:pt x="23446" y="11723"/>
                  <a:pt x="49367" y="19441"/>
                  <a:pt x="70338" y="35169"/>
                </a:cubicBezTo>
                <a:cubicBezTo>
                  <a:pt x="90539" y="50320"/>
                  <a:pt x="98187" y="83548"/>
                  <a:pt x="105507" y="105508"/>
                </a:cubicBezTo>
                <a:cubicBezTo>
                  <a:pt x="41355" y="126892"/>
                  <a:pt x="37732" y="112106"/>
                  <a:pt x="11723" y="164123"/>
                </a:cubicBezTo>
                <a:cubicBezTo>
                  <a:pt x="6197" y="175176"/>
                  <a:pt x="3908" y="187569"/>
                  <a:pt x="0" y="199292"/>
                </a:cubicBezTo>
                <a:cubicBezTo>
                  <a:pt x="11723" y="207107"/>
                  <a:pt x="24167" y="213936"/>
                  <a:pt x="35169" y="222738"/>
                </a:cubicBezTo>
                <a:cubicBezTo>
                  <a:pt x="118690" y="289556"/>
                  <a:pt x="-14461" y="197467"/>
                  <a:pt x="93784" y="269631"/>
                </a:cubicBezTo>
                <a:cubicBezTo>
                  <a:pt x="101599" y="281354"/>
                  <a:pt x="114914" y="290902"/>
                  <a:pt x="117230" y="304800"/>
                </a:cubicBezTo>
                <a:cubicBezTo>
                  <a:pt x="119386" y="317737"/>
                  <a:pt x="83590" y="383803"/>
                  <a:pt x="82061" y="386861"/>
                </a:cubicBezTo>
                <a:cubicBezTo>
                  <a:pt x="78153" y="402492"/>
                  <a:pt x="74764" y="418262"/>
                  <a:pt x="70338" y="433754"/>
                </a:cubicBezTo>
                <a:cubicBezTo>
                  <a:pt x="66943" y="445636"/>
                  <a:pt x="56584" y="456734"/>
                  <a:pt x="58615" y="468923"/>
                </a:cubicBezTo>
                <a:cubicBezTo>
                  <a:pt x="63500" y="498230"/>
                  <a:pt x="96715" y="513861"/>
                  <a:pt x="117230" y="527538"/>
                </a:cubicBezTo>
                <a:cubicBezTo>
                  <a:pt x="109415" y="543169"/>
                  <a:pt x="106141" y="562074"/>
                  <a:pt x="93784" y="574431"/>
                </a:cubicBezTo>
                <a:cubicBezTo>
                  <a:pt x="85046" y="583169"/>
                  <a:pt x="68264" y="578435"/>
                  <a:pt x="58615" y="586154"/>
                </a:cubicBezTo>
                <a:cubicBezTo>
                  <a:pt x="47613" y="594956"/>
                  <a:pt x="42984" y="609600"/>
                  <a:pt x="35169" y="621323"/>
                </a:cubicBezTo>
                <a:cubicBezTo>
                  <a:pt x="46892" y="629138"/>
                  <a:pt x="61536" y="633767"/>
                  <a:pt x="70338" y="644769"/>
                </a:cubicBezTo>
                <a:cubicBezTo>
                  <a:pt x="78057" y="654418"/>
                  <a:pt x="72412" y="672219"/>
                  <a:pt x="82061" y="679938"/>
                </a:cubicBezTo>
                <a:cubicBezTo>
                  <a:pt x="94642" y="690003"/>
                  <a:pt x="113322" y="687753"/>
                  <a:pt x="128953" y="691661"/>
                </a:cubicBezTo>
                <a:cubicBezTo>
                  <a:pt x="155832" y="772300"/>
                  <a:pt x="136368" y="676833"/>
                  <a:pt x="93784" y="762000"/>
                </a:cubicBezTo>
                <a:cubicBezTo>
                  <a:pt x="88258" y="773053"/>
                  <a:pt x="95452" y="789987"/>
                  <a:pt x="105507" y="797169"/>
                </a:cubicBezTo>
                <a:cubicBezTo>
                  <a:pt x="125618" y="811534"/>
                  <a:pt x="175846" y="820615"/>
                  <a:pt x="175846" y="820615"/>
                </a:cubicBezTo>
                <a:cubicBezTo>
                  <a:pt x="171938" y="836246"/>
                  <a:pt x="173060" y="854102"/>
                  <a:pt x="164123" y="867508"/>
                </a:cubicBezTo>
                <a:cubicBezTo>
                  <a:pt x="93420" y="973562"/>
                  <a:pt x="155555" y="811149"/>
                  <a:pt x="117230" y="926123"/>
                </a:cubicBezTo>
                <a:cubicBezTo>
                  <a:pt x="128953" y="930031"/>
                  <a:pt x="143662" y="929108"/>
                  <a:pt x="152400" y="937846"/>
                </a:cubicBezTo>
                <a:cubicBezTo>
                  <a:pt x="192692" y="978138"/>
                  <a:pt x="138605" y="986810"/>
                  <a:pt x="117230" y="1008185"/>
                </a:cubicBezTo>
                <a:cubicBezTo>
                  <a:pt x="107267" y="1018148"/>
                  <a:pt x="101599" y="1031631"/>
                  <a:pt x="93784" y="1043354"/>
                </a:cubicBezTo>
                <a:lnTo>
                  <a:pt x="152400" y="1055077"/>
                </a:lnTo>
                <a:cubicBezTo>
                  <a:pt x="175786" y="1059329"/>
                  <a:pt x="199971" y="1059970"/>
                  <a:pt x="222738" y="1066800"/>
                </a:cubicBezTo>
                <a:cubicBezTo>
                  <a:pt x="239477" y="1071822"/>
                  <a:pt x="253999" y="1082431"/>
                  <a:pt x="269630" y="1090246"/>
                </a:cubicBezTo>
                <a:lnTo>
                  <a:pt x="164123" y="1125415"/>
                </a:lnTo>
                <a:lnTo>
                  <a:pt x="128953" y="1137138"/>
                </a:lnTo>
                <a:cubicBezTo>
                  <a:pt x="125045" y="1148861"/>
                  <a:pt x="109510" y="1162658"/>
                  <a:pt x="117230" y="1172308"/>
                </a:cubicBezTo>
                <a:cubicBezTo>
                  <a:pt x="131918" y="1190668"/>
                  <a:pt x="214321" y="1203449"/>
                  <a:pt x="234461" y="1207477"/>
                </a:cubicBezTo>
                <a:cubicBezTo>
                  <a:pt x="212041" y="1274737"/>
                  <a:pt x="238794" y="1211955"/>
                  <a:pt x="187569" y="1277815"/>
                </a:cubicBezTo>
                <a:cubicBezTo>
                  <a:pt x="170269" y="1300058"/>
                  <a:pt x="140676" y="1348154"/>
                  <a:pt x="140676" y="1348154"/>
                </a:cubicBezTo>
                <a:cubicBezTo>
                  <a:pt x="148492" y="1359877"/>
                  <a:pt x="152400" y="1375508"/>
                  <a:pt x="164123" y="1383323"/>
                </a:cubicBezTo>
                <a:cubicBezTo>
                  <a:pt x="220799" y="1421107"/>
                  <a:pt x="236728" y="1352190"/>
                  <a:pt x="175846" y="1453661"/>
                </a:cubicBezTo>
                <a:cubicBezTo>
                  <a:pt x="179754" y="1473200"/>
                  <a:pt x="182736" y="1492946"/>
                  <a:pt x="187569" y="1512277"/>
                </a:cubicBezTo>
                <a:cubicBezTo>
                  <a:pt x="190566" y="1524265"/>
                  <a:pt x="196295" y="1535458"/>
                  <a:pt x="199292" y="1547446"/>
                </a:cubicBezTo>
                <a:cubicBezTo>
                  <a:pt x="204125" y="1566776"/>
                  <a:pt x="199962" y="1589482"/>
                  <a:pt x="211015" y="1606061"/>
                </a:cubicBezTo>
                <a:cubicBezTo>
                  <a:pt x="215862" y="1613331"/>
                  <a:pt x="218830" y="1590430"/>
                  <a:pt x="222738" y="1582615"/>
                </a:cubicBezTo>
              </a:path>
            </a:pathLst>
          </a:cu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723598" y="1027906"/>
            <a:ext cx="367466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Memory Creation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Randomization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Distortions and Vector Generation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Spawn Threads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Assert Start</a:t>
            </a:r>
          </a:p>
        </p:txBody>
      </p:sp>
      <p:sp>
        <p:nvSpPr>
          <p:cNvPr id="8" name="Freeform 7"/>
          <p:cNvSpPr/>
          <p:nvPr/>
        </p:nvSpPr>
        <p:spPr>
          <a:xfrm rot="300000">
            <a:off x="907737" y="3154496"/>
            <a:ext cx="269630" cy="1607467"/>
          </a:xfrm>
          <a:custGeom>
            <a:avLst/>
            <a:gdLst>
              <a:gd name="connsiteX0" fmla="*/ 0 w 269630"/>
              <a:gd name="connsiteY0" fmla="*/ 0 h 1607467"/>
              <a:gd name="connsiteX1" fmla="*/ 70338 w 269630"/>
              <a:gd name="connsiteY1" fmla="*/ 35169 h 1607467"/>
              <a:gd name="connsiteX2" fmla="*/ 105507 w 269630"/>
              <a:gd name="connsiteY2" fmla="*/ 105508 h 1607467"/>
              <a:gd name="connsiteX3" fmla="*/ 11723 w 269630"/>
              <a:gd name="connsiteY3" fmla="*/ 164123 h 1607467"/>
              <a:gd name="connsiteX4" fmla="*/ 0 w 269630"/>
              <a:gd name="connsiteY4" fmla="*/ 199292 h 1607467"/>
              <a:gd name="connsiteX5" fmla="*/ 35169 w 269630"/>
              <a:gd name="connsiteY5" fmla="*/ 222738 h 1607467"/>
              <a:gd name="connsiteX6" fmla="*/ 93784 w 269630"/>
              <a:gd name="connsiteY6" fmla="*/ 269631 h 1607467"/>
              <a:gd name="connsiteX7" fmla="*/ 117230 w 269630"/>
              <a:gd name="connsiteY7" fmla="*/ 304800 h 1607467"/>
              <a:gd name="connsiteX8" fmla="*/ 82061 w 269630"/>
              <a:gd name="connsiteY8" fmla="*/ 386861 h 1607467"/>
              <a:gd name="connsiteX9" fmla="*/ 70338 w 269630"/>
              <a:gd name="connsiteY9" fmla="*/ 433754 h 1607467"/>
              <a:gd name="connsiteX10" fmla="*/ 58615 w 269630"/>
              <a:gd name="connsiteY10" fmla="*/ 468923 h 1607467"/>
              <a:gd name="connsiteX11" fmla="*/ 117230 w 269630"/>
              <a:gd name="connsiteY11" fmla="*/ 527538 h 1607467"/>
              <a:gd name="connsiteX12" fmla="*/ 93784 w 269630"/>
              <a:gd name="connsiteY12" fmla="*/ 574431 h 1607467"/>
              <a:gd name="connsiteX13" fmla="*/ 58615 w 269630"/>
              <a:gd name="connsiteY13" fmla="*/ 586154 h 1607467"/>
              <a:gd name="connsiteX14" fmla="*/ 35169 w 269630"/>
              <a:gd name="connsiteY14" fmla="*/ 621323 h 1607467"/>
              <a:gd name="connsiteX15" fmla="*/ 70338 w 269630"/>
              <a:gd name="connsiteY15" fmla="*/ 644769 h 1607467"/>
              <a:gd name="connsiteX16" fmla="*/ 82061 w 269630"/>
              <a:gd name="connsiteY16" fmla="*/ 679938 h 1607467"/>
              <a:gd name="connsiteX17" fmla="*/ 128953 w 269630"/>
              <a:gd name="connsiteY17" fmla="*/ 691661 h 1607467"/>
              <a:gd name="connsiteX18" fmla="*/ 93784 w 269630"/>
              <a:gd name="connsiteY18" fmla="*/ 762000 h 1607467"/>
              <a:gd name="connsiteX19" fmla="*/ 105507 w 269630"/>
              <a:gd name="connsiteY19" fmla="*/ 797169 h 1607467"/>
              <a:gd name="connsiteX20" fmla="*/ 175846 w 269630"/>
              <a:gd name="connsiteY20" fmla="*/ 820615 h 1607467"/>
              <a:gd name="connsiteX21" fmla="*/ 164123 w 269630"/>
              <a:gd name="connsiteY21" fmla="*/ 867508 h 1607467"/>
              <a:gd name="connsiteX22" fmla="*/ 117230 w 269630"/>
              <a:gd name="connsiteY22" fmla="*/ 926123 h 1607467"/>
              <a:gd name="connsiteX23" fmla="*/ 152400 w 269630"/>
              <a:gd name="connsiteY23" fmla="*/ 937846 h 1607467"/>
              <a:gd name="connsiteX24" fmla="*/ 117230 w 269630"/>
              <a:gd name="connsiteY24" fmla="*/ 1008185 h 1607467"/>
              <a:gd name="connsiteX25" fmla="*/ 93784 w 269630"/>
              <a:gd name="connsiteY25" fmla="*/ 1043354 h 1607467"/>
              <a:gd name="connsiteX26" fmla="*/ 152400 w 269630"/>
              <a:gd name="connsiteY26" fmla="*/ 1055077 h 1607467"/>
              <a:gd name="connsiteX27" fmla="*/ 222738 w 269630"/>
              <a:gd name="connsiteY27" fmla="*/ 1066800 h 1607467"/>
              <a:gd name="connsiteX28" fmla="*/ 269630 w 269630"/>
              <a:gd name="connsiteY28" fmla="*/ 1090246 h 1607467"/>
              <a:gd name="connsiteX29" fmla="*/ 164123 w 269630"/>
              <a:gd name="connsiteY29" fmla="*/ 1125415 h 1607467"/>
              <a:gd name="connsiteX30" fmla="*/ 128953 w 269630"/>
              <a:gd name="connsiteY30" fmla="*/ 1137138 h 1607467"/>
              <a:gd name="connsiteX31" fmla="*/ 117230 w 269630"/>
              <a:gd name="connsiteY31" fmla="*/ 1172308 h 1607467"/>
              <a:gd name="connsiteX32" fmla="*/ 234461 w 269630"/>
              <a:gd name="connsiteY32" fmla="*/ 1207477 h 1607467"/>
              <a:gd name="connsiteX33" fmla="*/ 187569 w 269630"/>
              <a:gd name="connsiteY33" fmla="*/ 1277815 h 1607467"/>
              <a:gd name="connsiteX34" fmla="*/ 140676 w 269630"/>
              <a:gd name="connsiteY34" fmla="*/ 1348154 h 1607467"/>
              <a:gd name="connsiteX35" fmla="*/ 164123 w 269630"/>
              <a:gd name="connsiteY35" fmla="*/ 1383323 h 1607467"/>
              <a:gd name="connsiteX36" fmla="*/ 175846 w 269630"/>
              <a:gd name="connsiteY36" fmla="*/ 1453661 h 1607467"/>
              <a:gd name="connsiteX37" fmla="*/ 187569 w 269630"/>
              <a:gd name="connsiteY37" fmla="*/ 1512277 h 1607467"/>
              <a:gd name="connsiteX38" fmla="*/ 199292 w 269630"/>
              <a:gd name="connsiteY38" fmla="*/ 1547446 h 1607467"/>
              <a:gd name="connsiteX39" fmla="*/ 211015 w 269630"/>
              <a:gd name="connsiteY39" fmla="*/ 1606061 h 1607467"/>
              <a:gd name="connsiteX40" fmla="*/ 222738 w 269630"/>
              <a:gd name="connsiteY40" fmla="*/ 1582615 h 1607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269630" h="1607467">
                <a:moveTo>
                  <a:pt x="0" y="0"/>
                </a:moveTo>
                <a:cubicBezTo>
                  <a:pt x="23446" y="11723"/>
                  <a:pt x="49367" y="19441"/>
                  <a:pt x="70338" y="35169"/>
                </a:cubicBezTo>
                <a:cubicBezTo>
                  <a:pt x="90539" y="50320"/>
                  <a:pt x="98187" y="83548"/>
                  <a:pt x="105507" y="105508"/>
                </a:cubicBezTo>
                <a:cubicBezTo>
                  <a:pt x="41355" y="126892"/>
                  <a:pt x="37732" y="112106"/>
                  <a:pt x="11723" y="164123"/>
                </a:cubicBezTo>
                <a:cubicBezTo>
                  <a:pt x="6197" y="175176"/>
                  <a:pt x="3908" y="187569"/>
                  <a:pt x="0" y="199292"/>
                </a:cubicBezTo>
                <a:cubicBezTo>
                  <a:pt x="11723" y="207107"/>
                  <a:pt x="24167" y="213936"/>
                  <a:pt x="35169" y="222738"/>
                </a:cubicBezTo>
                <a:cubicBezTo>
                  <a:pt x="118690" y="289556"/>
                  <a:pt x="-14461" y="197467"/>
                  <a:pt x="93784" y="269631"/>
                </a:cubicBezTo>
                <a:cubicBezTo>
                  <a:pt x="101599" y="281354"/>
                  <a:pt x="114914" y="290902"/>
                  <a:pt x="117230" y="304800"/>
                </a:cubicBezTo>
                <a:cubicBezTo>
                  <a:pt x="119386" y="317737"/>
                  <a:pt x="83590" y="383803"/>
                  <a:pt x="82061" y="386861"/>
                </a:cubicBezTo>
                <a:cubicBezTo>
                  <a:pt x="78153" y="402492"/>
                  <a:pt x="74764" y="418262"/>
                  <a:pt x="70338" y="433754"/>
                </a:cubicBezTo>
                <a:cubicBezTo>
                  <a:pt x="66943" y="445636"/>
                  <a:pt x="56584" y="456734"/>
                  <a:pt x="58615" y="468923"/>
                </a:cubicBezTo>
                <a:cubicBezTo>
                  <a:pt x="63500" y="498230"/>
                  <a:pt x="96715" y="513861"/>
                  <a:pt x="117230" y="527538"/>
                </a:cubicBezTo>
                <a:cubicBezTo>
                  <a:pt x="109415" y="543169"/>
                  <a:pt x="106141" y="562074"/>
                  <a:pt x="93784" y="574431"/>
                </a:cubicBezTo>
                <a:cubicBezTo>
                  <a:pt x="85046" y="583169"/>
                  <a:pt x="68264" y="578435"/>
                  <a:pt x="58615" y="586154"/>
                </a:cubicBezTo>
                <a:cubicBezTo>
                  <a:pt x="47613" y="594956"/>
                  <a:pt x="42984" y="609600"/>
                  <a:pt x="35169" y="621323"/>
                </a:cubicBezTo>
                <a:cubicBezTo>
                  <a:pt x="46892" y="629138"/>
                  <a:pt x="61536" y="633767"/>
                  <a:pt x="70338" y="644769"/>
                </a:cubicBezTo>
                <a:cubicBezTo>
                  <a:pt x="78057" y="654418"/>
                  <a:pt x="72412" y="672219"/>
                  <a:pt x="82061" y="679938"/>
                </a:cubicBezTo>
                <a:cubicBezTo>
                  <a:pt x="94642" y="690003"/>
                  <a:pt x="113322" y="687753"/>
                  <a:pt x="128953" y="691661"/>
                </a:cubicBezTo>
                <a:cubicBezTo>
                  <a:pt x="155832" y="772300"/>
                  <a:pt x="136368" y="676833"/>
                  <a:pt x="93784" y="762000"/>
                </a:cubicBezTo>
                <a:cubicBezTo>
                  <a:pt x="88258" y="773053"/>
                  <a:pt x="95452" y="789987"/>
                  <a:pt x="105507" y="797169"/>
                </a:cubicBezTo>
                <a:cubicBezTo>
                  <a:pt x="125618" y="811534"/>
                  <a:pt x="175846" y="820615"/>
                  <a:pt x="175846" y="820615"/>
                </a:cubicBezTo>
                <a:cubicBezTo>
                  <a:pt x="171938" y="836246"/>
                  <a:pt x="173060" y="854102"/>
                  <a:pt x="164123" y="867508"/>
                </a:cubicBezTo>
                <a:cubicBezTo>
                  <a:pt x="93420" y="973562"/>
                  <a:pt x="155555" y="811149"/>
                  <a:pt x="117230" y="926123"/>
                </a:cubicBezTo>
                <a:cubicBezTo>
                  <a:pt x="128953" y="930031"/>
                  <a:pt x="143662" y="929108"/>
                  <a:pt x="152400" y="937846"/>
                </a:cubicBezTo>
                <a:cubicBezTo>
                  <a:pt x="192692" y="978138"/>
                  <a:pt x="138605" y="986810"/>
                  <a:pt x="117230" y="1008185"/>
                </a:cubicBezTo>
                <a:cubicBezTo>
                  <a:pt x="107267" y="1018148"/>
                  <a:pt x="101599" y="1031631"/>
                  <a:pt x="93784" y="1043354"/>
                </a:cubicBezTo>
                <a:lnTo>
                  <a:pt x="152400" y="1055077"/>
                </a:lnTo>
                <a:cubicBezTo>
                  <a:pt x="175786" y="1059329"/>
                  <a:pt x="199971" y="1059970"/>
                  <a:pt x="222738" y="1066800"/>
                </a:cubicBezTo>
                <a:cubicBezTo>
                  <a:pt x="239477" y="1071822"/>
                  <a:pt x="253999" y="1082431"/>
                  <a:pt x="269630" y="1090246"/>
                </a:cubicBezTo>
                <a:lnTo>
                  <a:pt x="164123" y="1125415"/>
                </a:lnTo>
                <a:lnTo>
                  <a:pt x="128953" y="1137138"/>
                </a:lnTo>
                <a:cubicBezTo>
                  <a:pt x="125045" y="1148861"/>
                  <a:pt x="109510" y="1162658"/>
                  <a:pt x="117230" y="1172308"/>
                </a:cubicBezTo>
                <a:cubicBezTo>
                  <a:pt x="131918" y="1190668"/>
                  <a:pt x="214321" y="1203449"/>
                  <a:pt x="234461" y="1207477"/>
                </a:cubicBezTo>
                <a:cubicBezTo>
                  <a:pt x="212041" y="1274737"/>
                  <a:pt x="238794" y="1211955"/>
                  <a:pt x="187569" y="1277815"/>
                </a:cubicBezTo>
                <a:cubicBezTo>
                  <a:pt x="170269" y="1300058"/>
                  <a:pt x="140676" y="1348154"/>
                  <a:pt x="140676" y="1348154"/>
                </a:cubicBezTo>
                <a:cubicBezTo>
                  <a:pt x="148492" y="1359877"/>
                  <a:pt x="152400" y="1375508"/>
                  <a:pt x="164123" y="1383323"/>
                </a:cubicBezTo>
                <a:cubicBezTo>
                  <a:pt x="220799" y="1421107"/>
                  <a:pt x="236728" y="1352190"/>
                  <a:pt x="175846" y="1453661"/>
                </a:cubicBezTo>
                <a:cubicBezTo>
                  <a:pt x="179754" y="1473200"/>
                  <a:pt x="182736" y="1492946"/>
                  <a:pt x="187569" y="1512277"/>
                </a:cubicBezTo>
                <a:cubicBezTo>
                  <a:pt x="190566" y="1524265"/>
                  <a:pt x="196295" y="1535458"/>
                  <a:pt x="199292" y="1547446"/>
                </a:cubicBezTo>
                <a:cubicBezTo>
                  <a:pt x="204125" y="1566776"/>
                  <a:pt x="199962" y="1589482"/>
                  <a:pt x="211015" y="1606061"/>
                </a:cubicBezTo>
                <a:cubicBezTo>
                  <a:pt x="215862" y="1613331"/>
                  <a:pt x="218830" y="1590430"/>
                  <a:pt x="222738" y="1582615"/>
                </a:cubicBezTo>
              </a:path>
            </a:pathLst>
          </a:cu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 rot="300000">
            <a:off x="4400412" y="3157323"/>
            <a:ext cx="269630" cy="1607467"/>
          </a:xfrm>
          <a:custGeom>
            <a:avLst/>
            <a:gdLst>
              <a:gd name="connsiteX0" fmla="*/ 0 w 269630"/>
              <a:gd name="connsiteY0" fmla="*/ 0 h 1607467"/>
              <a:gd name="connsiteX1" fmla="*/ 70338 w 269630"/>
              <a:gd name="connsiteY1" fmla="*/ 35169 h 1607467"/>
              <a:gd name="connsiteX2" fmla="*/ 105507 w 269630"/>
              <a:gd name="connsiteY2" fmla="*/ 105508 h 1607467"/>
              <a:gd name="connsiteX3" fmla="*/ 11723 w 269630"/>
              <a:gd name="connsiteY3" fmla="*/ 164123 h 1607467"/>
              <a:gd name="connsiteX4" fmla="*/ 0 w 269630"/>
              <a:gd name="connsiteY4" fmla="*/ 199292 h 1607467"/>
              <a:gd name="connsiteX5" fmla="*/ 35169 w 269630"/>
              <a:gd name="connsiteY5" fmla="*/ 222738 h 1607467"/>
              <a:gd name="connsiteX6" fmla="*/ 93784 w 269630"/>
              <a:gd name="connsiteY6" fmla="*/ 269631 h 1607467"/>
              <a:gd name="connsiteX7" fmla="*/ 117230 w 269630"/>
              <a:gd name="connsiteY7" fmla="*/ 304800 h 1607467"/>
              <a:gd name="connsiteX8" fmla="*/ 82061 w 269630"/>
              <a:gd name="connsiteY8" fmla="*/ 386861 h 1607467"/>
              <a:gd name="connsiteX9" fmla="*/ 70338 w 269630"/>
              <a:gd name="connsiteY9" fmla="*/ 433754 h 1607467"/>
              <a:gd name="connsiteX10" fmla="*/ 58615 w 269630"/>
              <a:gd name="connsiteY10" fmla="*/ 468923 h 1607467"/>
              <a:gd name="connsiteX11" fmla="*/ 117230 w 269630"/>
              <a:gd name="connsiteY11" fmla="*/ 527538 h 1607467"/>
              <a:gd name="connsiteX12" fmla="*/ 93784 w 269630"/>
              <a:gd name="connsiteY12" fmla="*/ 574431 h 1607467"/>
              <a:gd name="connsiteX13" fmla="*/ 58615 w 269630"/>
              <a:gd name="connsiteY13" fmla="*/ 586154 h 1607467"/>
              <a:gd name="connsiteX14" fmla="*/ 35169 w 269630"/>
              <a:gd name="connsiteY14" fmla="*/ 621323 h 1607467"/>
              <a:gd name="connsiteX15" fmla="*/ 70338 w 269630"/>
              <a:gd name="connsiteY15" fmla="*/ 644769 h 1607467"/>
              <a:gd name="connsiteX16" fmla="*/ 82061 w 269630"/>
              <a:gd name="connsiteY16" fmla="*/ 679938 h 1607467"/>
              <a:gd name="connsiteX17" fmla="*/ 128953 w 269630"/>
              <a:gd name="connsiteY17" fmla="*/ 691661 h 1607467"/>
              <a:gd name="connsiteX18" fmla="*/ 93784 w 269630"/>
              <a:gd name="connsiteY18" fmla="*/ 762000 h 1607467"/>
              <a:gd name="connsiteX19" fmla="*/ 105507 w 269630"/>
              <a:gd name="connsiteY19" fmla="*/ 797169 h 1607467"/>
              <a:gd name="connsiteX20" fmla="*/ 175846 w 269630"/>
              <a:gd name="connsiteY20" fmla="*/ 820615 h 1607467"/>
              <a:gd name="connsiteX21" fmla="*/ 164123 w 269630"/>
              <a:gd name="connsiteY21" fmla="*/ 867508 h 1607467"/>
              <a:gd name="connsiteX22" fmla="*/ 117230 w 269630"/>
              <a:gd name="connsiteY22" fmla="*/ 926123 h 1607467"/>
              <a:gd name="connsiteX23" fmla="*/ 152400 w 269630"/>
              <a:gd name="connsiteY23" fmla="*/ 937846 h 1607467"/>
              <a:gd name="connsiteX24" fmla="*/ 117230 w 269630"/>
              <a:gd name="connsiteY24" fmla="*/ 1008185 h 1607467"/>
              <a:gd name="connsiteX25" fmla="*/ 93784 w 269630"/>
              <a:gd name="connsiteY25" fmla="*/ 1043354 h 1607467"/>
              <a:gd name="connsiteX26" fmla="*/ 152400 w 269630"/>
              <a:gd name="connsiteY26" fmla="*/ 1055077 h 1607467"/>
              <a:gd name="connsiteX27" fmla="*/ 222738 w 269630"/>
              <a:gd name="connsiteY27" fmla="*/ 1066800 h 1607467"/>
              <a:gd name="connsiteX28" fmla="*/ 269630 w 269630"/>
              <a:gd name="connsiteY28" fmla="*/ 1090246 h 1607467"/>
              <a:gd name="connsiteX29" fmla="*/ 164123 w 269630"/>
              <a:gd name="connsiteY29" fmla="*/ 1125415 h 1607467"/>
              <a:gd name="connsiteX30" fmla="*/ 128953 w 269630"/>
              <a:gd name="connsiteY30" fmla="*/ 1137138 h 1607467"/>
              <a:gd name="connsiteX31" fmla="*/ 117230 w 269630"/>
              <a:gd name="connsiteY31" fmla="*/ 1172308 h 1607467"/>
              <a:gd name="connsiteX32" fmla="*/ 234461 w 269630"/>
              <a:gd name="connsiteY32" fmla="*/ 1207477 h 1607467"/>
              <a:gd name="connsiteX33" fmla="*/ 187569 w 269630"/>
              <a:gd name="connsiteY33" fmla="*/ 1277815 h 1607467"/>
              <a:gd name="connsiteX34" fmla="*/ 140676 w 269630"/>
              <a:gd name="connsiteY34" fmla="*/ 1348154 h 1607467"/>
              <a:gd name="connsiteX35" fmla="*/ 164123 w 269630"/>
              <a:gd name="connsiteY35" fmla="*/ 1383323 h 1607467"/>
              <a:gd name="connsiteX36" fmla="*/ 175846 w 269630"/>
              <a:gd name="connsiteY36" fmla="*/ 1453661 h 1607467"/>
              <a:gd name="connsiteX37" fmla="*/ 187569 w 269630"/>
              <a:gd name="connsiteY37" fmla="*/ 1512277 h 1607467"/>
              <a:gd name="connsiteX38" fmla="*/ 199292 w 269630"/>
              <a:gd name="connsiteY38" fmla="*/ 1547446 h 1607467"/>
              <a:gd name="connsiteX39" fmla="*/ 211015 w 269630"/>
              <a:gd name="connsiteY39" fmla="*/ 1606061 h 1607467"/>
              <a:gd name="connsiteX40" fmla="*/ 222738 w 269630"/>
              <a:gd name="connsiteY40" fmla="*/ 1582615 h 1607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269630" h="1607467">
                <a:moveTo>
                  <a:pt x="0" y="0"/>
                </a:moveTo>
                <a:cubicBezTo>
                  <a:pt x="23446" y="11723"/>
                  <a:pt x="49367" y="19441"/>
                  <a:pt x="70338" y="35169"/>
                </a:cubicBezTo>
                <a:cubicBezTo>
                  <a:pt x="90539" y="50320"/>
                  <a:pt x="98187" y="83548"/>
                  <a:pt x="105507" y="105508"/>
                </a:cubicBezTo>
                <a:cubicBezTo>
                  <a:pt x="41355" y="126892"/>
                  <a:pt x="37732" y="112106"/>
                  <a:pt x="11723" y="164123"/>
                </a:cubicBezTo>
                <a:cubicBezTo>
                  <a:pt x="6197" y="175176"/>
                  <a:pt x="3908" y="187569"/>
                  <a:pt x="0" y="199292"/>
                </a:cubicBezTo>
                <a:cubicBezTo>
                  <a:pt x="11723" y="207107"/>
                  <a:pt x="24167" y="213936"/>
                  <a:pt x="35169" y="222738"/>
                </a:cubicBezTo>
                <a:cubicBezTo>
                  <a:pt x="118690" y="289556"/>
                  <a:pt x="-14461" y="197467"/>
                  <a:pt x="93784" y="269631"/>
                </a:cubicBezTo>
                <a:cubicBezTo>
                  <a:pt x="101599" y="281354"/>
                  <a:pt x="114914" y="290902"/>
                  <a:pt x="117230" y="304800"/>
                </a:cubicBezTo>
                <a:cubicBezTo>
                  <a:pt x="119386" y="317737"/>
                  <a:pt x="83590" y="383803"/>
                  <a:pt x="82061" y="386861"/>
                </a:cubicBezTo>
                <a:cubicBezTo>
                  <a:pt x="78153" y="402492"/>
                  <a:pt x="74764" y="418262"/>
                  <a:pt x="70338" y="433754"/>
                </a:cubicBezTo>
                <a:cubicBezTo>
                  <a:pt x="66943" y="445636"/>
                  <a:pt x="56584" y="456734"/>
                  <a:pt x="58615" y="468923"/>
                </a:cubicBezTo>
                <a:cubicBezTo>
                  <a:pt x="63500" y="498230"/>
                  <a:pt x="96715" y="513861"/>
                  <a:pt x="117230" y="527538"/>
                </a:cubicBezTo>
                <a:cubicBezTo>
                  <a:pt x="109415" y="543169"/>
                  <a:pt x="106141" y="562074"/>
                  <a:pt x="93784" y="574431"/>
                </a:cubicBezTo>
                <a:cubicBezTo>
                  <a:pt x="85046" y="583169"/>
                  <a:pt x="68264" y="578435"/>
                  <a:pt x="58615" y="586154"/>
                </a:cubicBezTo>
                <a:cubicBezTo>
                  <a:pt x="47613" y="594956"/>
                  <a:pt x="42984" y="609600"/>
                  <a:pt x="35169" y="621323"/>
                </a:cubicBezTo>
                <a:cubicBezTo>
                  <a:pt x="46892" y="629138"/>
                  <a:pt x="61536" y="633767"/>
                  <a:pt x="70338" y="644769"/>
                </a:cubicBezTo>
                <a:cubicBezTo>
                  <a:pt x="78057" y="654418"/>
                  <a:pt x="72412" y="672219"/>
                  <a:pt x="82061" y="679938"/>
                </a:cubicBezTo>
                <a:cubicBezTo>
                  <a:pt x="94642" y="690003"/>
                  <a:pt x="113322" y="687753"/>
                  <a:pt x="128953" y="691661"/>
                </a:cubicBezTo>
                <a:cubicBezTo>
                  <a:pt x="155832" y="772300"/>
                  <a:pt x="136368" y="676833"/>
                  <a:pt x="93784" y="762000"/>
                </a:cubicBezTo>
                <a:cubicBezTo>
                  <a:pt x="88258" y="773053"/>
                  <a:pt x="95452" y="789987"/>
                  <a:pt x="105507" y="797169"/>
                </a:cubicBezTo>
                <a:cubicBezTo>
                  <a:pt x="125618" y="811534"/>
                  <a:pt x="175846" y="820615"/>
                  <a:pt x="175846" y="820615"/>
                </a:cubicBezTo>
                <a:cubicBezTo>
                  <a:pt x="171938" y="836246"/>
                  <a:pt x="173060" y="854102"/>
                  <a:pt x="164123" y="867508"/>
                </a:cubicBezTo>
                <a:cubicBezTo>
                  <a:pt x="93420" y="973562"/>
                  <a:pt x="155555" y="811149"/>
                  <a:pt x="117230" y="926123"/>
                </a:cubicBezTo>
                <a:cubicBezTo>
                  <a:pt x="128953" y="930031"/>
                  <a:pt x="143662" y="929108"/>
                  <a:pt x="152400" y="937846"/>
                </a:cubicBezTo>
                <a:cubicBezTo>
                  <a:pt x="192692" y="978138"/>
                  <a:pt x="138605" y="986810"/>
                  <a:pt x="117230" y="1008185"/>
                </a:cubicBezTo>
                <a:cubicBezTo>
                  <a:pt x="107267" y="1018148"/>
                  <a:pt x="101599" y="1031631"/>
                  <a:pt x="93784" y="1043354"/>
                </a:cubicBezTo>
                <a:lnTo>
                  <a:pt x="152400" y="1055077"/>
                </a:lnTo>
                <a:cubicBezTo>
                  <a:pt x="175786" y="1059329"/>
                  <a:pt x="199971" y="1059970"/>
                  <a:pt x="222738" y="1066800"/>
                </a:cubicBezTo>
                <a:cubicBezTo>
                  <a:pt x="239477" y="1071822"/>
                  <a:pt x="253999" y="1082431"/>
                  <a:pt x="269630" y="1090246"/>
                </a:cubicBezTo>
                <a:lnTo>
                  <a:pt x="164123" y="1125415"/>
                </a:lnTo>
                <a:lnTo>
                  <a:pt x="128953" y="1137138"/>
                </a:lnTo>
                <a:cubicBezTo>
                  <a:pt x="125045" y="1148861"/>
                  <a:pt x="109510" y="1162658"/>
                  <a:pt x="117230" y="1172308"/>
                </a:cubicBezTo>
                <a:cubicBezTo>
                  <a:pt x="131918" y="1190668"/>
                  <a:pt x="214321" y="1203449"/>
                  <a:pt x="234461" y="1207477"/>
                </a:cubicBezTo>
                <a:cubicBezTo>
                  <a:pt x="212041" y="1274737"/>
                  <a:pt x="238794" y="1211955"/>
                  <a:pt x="187569" y="1277815"/>
                </a:cubicBezTo>
                <a:cubicBezTo>
                  <a:pt x="170269" y="1300058"/>
                  <a:pt x="140676" y="1348154"/>
                  <a:pt x="140676" y="1348154"/>
                </a:cubicBezTo>
                <a:cubicBezTo>
                  <a:pt x="148492" y="1359877"/>
                  <a:pt x="152400" y="1375508"/>
                  <a:pt x="164123" y="1383323"/>
                </a:cubicBezTo>
                <a:cubicBezTo>
                  <a:pt x="220799" y="1421107"/>
                  <a:pt x="236728" y="1352190"/>
                  <a:pt x="175846" y="1453661"/>
                </a:cubicBezTo>
                <a:cubicBezTo>
                  <a:pt x="179754" y="1473200"/>
                  <a:pt x="182736" y="1492946"/>
                  <a:pt x="187569" y="1512277"/>
                </a:cubicBezTo>
                <a:cubicBezTo>
                  <a:pt x="190566" y="1524265"/>
                  <a:pt x="196295" y="1535458"/>
                  <a:pt x="199292" y="1547446"/>
                </a:cubicBezTo>
                <a:cubicBezTo>
                  <a:pt x="204125" y="1566776"/>
                  <a:pt x="199962" y="1589482"/>
                  <a:pt x="211015" y="1606061"/>
                </a:cubicBezTo>
                <a:cubicBezTo>
                  <a:pt x="215862" y="1613331"/>
                  <a:pt x="218830" y="1590430"/>
                  <a:pt x="222738" y="1582615"/>
                </a:cubicBezTo>
              </a:path>
            </a:pathLst>
          </a:custGeom>
          <a:ln w="3810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 rot="300000">
            <a:off x="8265047" y="3151668"/>
            <a:ext cx="269630" cy="1607467"/>
          </a:xfrm>
          <a:custGeom>
            <a:avLst/>
            <a:gdLst>
              <a:gd name="connsiteX0" fmla="*/ 0 w 269630"/>
              <a:gd name="connsiteY0" fmla="*/ 0 h 1607467"/>
              <a:gd name="connsiteX1" fmla="*/ 70338 w 269630"/>
              <a:gd name="connsiteY1" fmla="*/ 35169 h 1607467"/>
              <a:gd name="connsiteX2" fmla="*/ 105507 w 269630"/>
              <a:gd name="connsiteY2" fmla="*/ 105508 h 1607467"/>
              <a:gd name="connsiteX3" fmla="*/ 11723 w 269630"/>
              <a:gd name="connsiteY3" fmla="*/ 164123 h 1607467"/>
              <a:gd name="connsiteX4" fmla="*/ 0 w 269630"/>
              <a:gd name="connsiteY4" fmla="*/ 199292 h 1607467"/>
              <a:gd name="connsiteX5" fmla="*/ 35169 w 269630"/>
              <a:gd name="connsiteY5" fmla="*/ 222738 h 1607467"/>
              <a:gd name="connsiteX6" fmla="*/ 93784 w 269630"/>
              <a:gd name="connsiteY6" fmla="*/ 269631 h 1607467"/>
              <a:gd name="connsiteX7" fmla="*/ 117230 w 269630"/>
              <a:gd name="connsiteY7" fmla="*/ 304800 h 1607467"/>
              <a:gd name="connsiteX8" fmla="*/ 82061 w 269630"/>
              <a:gd name="connsiteY8" fmla="*/ 386861 h 1607467"/>
              <a:gd name="connsiteX9" fmla="*/ 70338 w 269630"/>
              <a:gd name="connsiteY9" fmla="*/ 433754 h 1607467"/>
              <a:gd name="connsiteX10" fmla="*/ 58615 w 269630"/>
              <a:gd name="connsiteY10" fmla="*/ 468923 h 1607467"/>
              <a:gd name="connsiteX11" fmla="*/ 117230 w 269630"/>
              <a:gd name="connsiteY11" fmla="*/ 527538 h 1607467"/>
              <a:gd name="connsiteX12" fmla="*/ 93784 w 269630"/>
              <a:gd name="connsiteY12" fmla="*/ 574431 h 1607467"/>
              <a:gd name="connsiteX13" fmla="*/ 58615 w 269630"/>
              <a:gd name="connsiteY13" fmla="*/ 586154 h 1607467"/>
              <a:gd name="connsiteX14" fmla="*/ 35169 w 269630"/>
              <a:gd name="connsiteY14" fmla="*/ 621323 h 1607467"/>
              <a:gd name="connsiteX15" fmla="*/ 70338 w 269630"/>
              <a:gd name="connsiteY15" fmla="*/ 644769 h 1607467"/>
              <a:gd name="connsiteX16" fmla="*/ 82061 w 269630"/>
              <a:gd name="connsiteY16" fmla="*/ 679938 h 1607467"/>
              <a:gd name="connsiteX17" fmla="*/ 128953 w 269630"/>
              <a:gd name="connsiteY17" fmla="*/ 691661 h 1607467"/>
              <a:gd name="connsiteX18" fmla="*/ 93784 w 269630"/>
              <a:gd name="connsiteY18" fmla="*/ 762000 h 1607467"/>
              <a:gd name="connsiteX19" fmla="*/ 105507 w 269630"/>
              <a:gd name="connsiteY19" fmla="*/ 797169 h 1607467"/>
              <a:gd name="connsiteX20" fmla="*/ 175846 w 269630"/>
              <a:gd name="connsiteY20" fmla="*/ 820615 h 1607467"/>
              <a:gd name="connsiteX21" fmla="*/ 164123 w 269630"/>
              <a:gd name="connsiteY21" fmla="*/ 867508 h 1607467"/>
              <a:gd name="connsiteX22" fmla="*/ 117230 w 269630"/>
              <a:gd name="connsiteY22" fmla="*/ 926123 h 1607467"/>
              <a:gd name="connsiteX23" fmla="*/ 152400 w 269630"/>
              <a:gd name="connsiteY23" fmla="*/ 937846 h 1607467"/>
              <a:gd name="connsiteX24" fmla="*/ 117230 w 269630"/>
              <a:gd name="connsiteY24" fmla="*/ 1008185 h 1607467"/>
              <a:gd name="connsiteX25" fmla="*/ 93784 w 269630"/>
              <a:gd name="connsiteY25" fmla="*/ 1043354 h 1607467"/>
              <a:gd name="connsiteX26" fmla="*/ 152400 w 269630"/>
              <a:gd name="connsiteY26" fmla="*/ 1055077 h 1607467"/>
              <a:gd name="connsiteX27" fmla="*/ 222738 w 269630"/>
              <a:gd name="connsiteY27" fmla="*/ 1066800 h 1607467"/>
              <a:gd name="connsiteX28" fmla="*/ 269630 w 269630"/>
              <a:gd name="connsiteY28" fmla="*/ 1090246 h 1607467"/>
              <a:gd name="connsiteX29" fmla="*/ 164123 w 269630"/>
              <a:gd name="connsiteY29" fmla="*/ 1125415 h 1607467"/>
              <a:gd name="connsiteX30" fmla="*/ 128953 w 269630"/>
              <a:gd name="connsiteY30" fmla="*/ 1137138 h 1607467"/>
              <a:gd name="connsiteX31" fmla="*/ 117230 w 269630"/>
              <a:gd name="connsiteY31" fmla="*/ 1172308 h 1607467"/>
              <a:gd name="connsiteX32" fmla="*/ 234461 w 269630"/>
              <a:gd name="connsiteY32" fmla="*/ 1207477 h 1607467"/>
              <a:gd name="connsiteX33" fmla="*/ 187569 w 269630"/>
              <a:gd name="connsiteY33" fmla="*/ 1277815 h 1607467"/>
              <a:gd name="connsiteX34" fmla="*/ 140676 w 269630"/>
              <a:gd name="connsiteY34" fmla="*/ 1348154 h 1607467"/>
              <a:gd name="connsiteX35" fmla="*/ 164123 w 269630"/>
              <a:gd name="connsiteY35" fmla="*/ 1383323 h 1607467"/>
              <a:gd name="connsiteX36" fmla="*/ 175846 w 269630"/>
              <a:gd name="connsiteY36" fmla="*/ 1453661 h 1607467"/>
              <a:gd name="connsiteX37" fmla="*/ 187569 w 269630"/>
              <a:gd name="connsiteY37" fmla="*/ 1512277 h 1607467"/>
              <a:gd name="connsiteX38" fmla="*/ 199292 w 269630"/>
              <a:gd name="connsiteY38" fmla="*/ 1547446 h 1607467"/>
              <a:gd name="connsiteX39" fmla="*/ 211015 w 269630"/>
              <a:gd name="connsiteY39" fmla="*/ 1606061 h 1607467"/>
              <a:gd name="connsiteX40" fmla="*/ 222738 w 269630"/>
              <a:gd name="connsiteY40" fmla="*/ 1582615 h 1607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269630" h="1607467">
                <a:moveTo>
                  <a:pt x="0" y="0"/>
                </a:moveTo>
                <a:cubicBezTo>
                  <a:pt x="23446" y="11723"/>
                  <a:pt x="49367" y="19441"/>
                  <a:pt x="70338" y="35169"/>
                </a:cubicBezTo>
                <a:cubicBezTo>
                  <a:pt x="90539" y="50320"/>
                  <a:pt x="98187" y="83548"/>
                  <a:pt x="105507" y="105508"/>
                </a:cubicBezTo>
                <a:cubicBezTo>
                  <a:pt x="41355" y="126892"/>
                  <a:pt x="37732" y="112106"/>
                  <a:pt x="11723" y="164123"/>
                </a:cubicBezTo>
                <a:cubicBezTo>
                  <a:pt x="6197" y="175176"/>
                  <a:pt x="3908" y="187569"/>
                  <a:pt x="0" y="199292"/>
                </a:cubicBezTo>
                <a:cubicBezTo>
                  <a:pt x="11723" y="207107"/>
                  <a:pt x="24167" y="213936"/>
                  <a:pt x="35169" y="222738"/>
                </a:cubicBezTo>
                <a:cubicBezTo>
                  <a:pt x="118690" y="289556"/>
                  <a:pt x="-14461" y="197467"/>
                  <a:pt x="93784" y="269631"/>
                </a:cubicBezTo>
                <a:cubicBezTo>
                  <a:pt x="101599" y="281354"/>
                  <a:pt x="114914" y="290902"/>
                  <a:pt x="117230" y="304800"/>
                </a:cubicBezTo>
                <a:cubicBezTo>
                  <a:pt x="119386" y="317737"/>
                  <a:pt x="83590" y="383803"/>
                  <a:pt x="82061" y="386861"/>
                </a:cubicBezTo>
                <a:cubicBezTo>
                  <a:pt x="78153" y="402492"/>
                  <a:pt x="74764" y="418262"/>
                  <a:pt x="70338" y="433754"/>
                </a:cubicBezTo>
                <a:cubicBezTo>
                  <a:pt x="66943" y="445636"/>
                  <a:pt x="56584" y="456734"/>
                  <a:pt x="58615" y="468923"/>
                </a:cubicBezTo>
                <a:cubicBezTo>
                  <a:pt x="63500" y="498230"/>
                  <a:pt x="96715" y="513861"/>
                  <a:pt x="117230" y="527538"/>
                </a:cubicBezTo>
                <a:cubicBezTo>
                  <a:pt x="109415" y="543169"/>
                  <a:pt x="106141" y="562074"/>
                  <a:pt x="93784" y="574431"/>
                </a:cubicBezTo>
                <a:cubicBezTo>
                  <a:pt x="85046" y="583169"/>
                  <a:pt x="68264" y="578435"/>
                  <a:pt x="58615" y="586154"/>
                </a:cubicBezTo>
                <a:cubicBezTo>
                  <a:pt x="47613" y="594956"/>
                  <a:pt x="42984" y="609600"/>
                  <a:pt x="35169" y="621323"/>
                </a:cubicBezTo>
                <a:cubicBezTo>
                  <a:pt x="46892" y="629138"/>
                  <a:pt x="61536" y="633767"/>
                  <a:pt x="70338" y="644769"/>
                </a:cubicBezTo>
                <a:cubicBezTo>
                  <a:pt x="78057" y="654418"/>
                  <a:pt x="72412" y="672219"/>
                  <a:pt x="82061" y="679938"/>
                </a:cubicBezTo>
                <a:cubicBezTo>
                  <a:pt x="94642" y="690003"/>
                  <a:pt x="113322" y="687753"/>
                  <a:pt x="128953" y="691661"/>
                </a:cubicBezTo>
                <a:cubicBezTo>
                  <a:pt x="155832" y="772300"/>
                  <a:pt x="136368" y="676833"/>
                  <a:pt x="93784" y="762000"/>
                </a:cubicBezTo>
                <a:cubicBezTo>
                  <a:pt x="88258" y="773053"/>
                  <a:pt x="95452" y="789987"/>
                  <a:pt x="105507" y="797169"/>
                </a:cubicBezTo>
                <a:cubicBezTo>
                  <a:pt x="125618" y="811534"/>
                  <a:pt x="175846" y="820615"/>
                  <a:pt x="175846" y="820615"/>
                </a:cubicBezTo>
                <a:cubicBezTo>
                  <a:pt x="171938" y="836246"/>
                  <a:pt x="173060" y="854102"/>
                  <a:pt x="164123" y="867508"/>
                </a:cubicBezTo>
                <a:cubicBezTo>
                  <a:pt x="93420" y="973562"/>
                  <a:pt x="155555" y="811149"/>
                  <a:pt x="117230" y="926123"/>
                </a:cubicBezTo>
                <a:cubicBezTo>
                  <a:pt x="128953" y="930031"/>
                  <a:pt x="143662" y="929108"/>
                  <a:pt x="152400" y="937846"/>
                </a:cubicBezTo>
                <a:cubicBezTo>
                  <a:pt x="192692" y="978138"/>
                  <a:pt x="138605" y="986810"/>
                  <a:pt x="117230" y="1008185"/>
                </a:cubicBezTo>
                <a:cubicBezTo>
                  <a:pt x="107267" y="1018148"/>
                  <a:pt x="101599" y="1031631"/>
                  <a:pt x="93784" y="1043354"/>
                </a:cubicBezTo>
                <a:lnTo>
                  <a:pt x="152400" y="1055077"/>
                </a:lnTo>
                <a:cubicBezTo>
                  <a:pt x="175786" y="1059329"/>
                  <a:pt x="199971" y="1059970"/>
                  <a:pt x="222738" y="1066800"/>
                </a:cubicBezTo>
                <a:cubicBezTo>
                  <a:pt x="239477" y="1071822"/>
                  <a:pt x="253999" y="1082431"/>
                  <a:pt x="269630" y="1090246"/>
                </a:cubicBezTo>
                <a:lnTo>
                  <a:pt x="164123" y="1125415"/>
                </a:lnTo>
                <a:lnTo>
                  <a:pt x="128953" y="1137138"/>
                </a:lnTo>
                <a:cubicBezTo>
                  <a:pt x="125045" y="1148861"/>
                  <a:pt x="109510" y="1162658"/>
                  <a:pt x="117230" y="1172308"/>
                </a:cubicBezTo>
                <a:cubicBezTo>
                  <a:pt x="131918" y="1190668"/>
                  <a:pt x="214321" y="1203449"/>
                  <a:pt x="234461" y="1207477"/>
                </a:cubicBezTo>
                <a:cubicBezTo>
                  <a:pt x="212041" y="1274737"/>
                  <a:pt x="238794" y="1211955"/>
                  <a:pt x="187569" y="1277815"/>
                </a:cubicBezTo>
                <a:cubicBezTo>
                  <a:pt x="170269" y="1300058"/>
                  <a:pt x="140676" y="1348154"/>
                  <a:pt x="140676" y="1348154"/>
                </a:cubicBezTo>
                <a:cubicBezTo>
                  <a:pt x="148492" y="1359877"/>
                  <a:pt x="152400" y="1375508"/>
                  <a:pt x="164123" y="1383323"/>
                </a:cubicBezTo>
                <a:cubicBezTo>
                  <a:pt x="220799" y="1421107"/>
                  <a:pt x="236728" y="1352190"/>
                  <a:pt x="175846" y="1453661"/>
                </a:cubicBezTo>
                <a:cubicBezTo>
                  <a:pt x="179754" y="1473200"/>
                  <a:pt x="182736" y="1492946"/>
                  <a:pt x="187569" y="1512277"/>
                </a:cubicBezTo>
                <a:cubicBezTo>
                  <a:pt x="190566" y="1524265"/>
                  <a:pt x="196295" y="1535458"/>
                  <a:pt x="199292" y="1547446"/>
                </a:cubicBezTo>
                <a:cubicBezTo>
                  <a:pt x="204125" y="1566776"/>
                  <a:pt x="199962" y="1589482"/>
                  <a:pt x="211015" y="1606061"/>
                </a:cubicBezTo>
                <a:cubicBezTo>
                  <a:pt x="215862" y="1613331"/>
                  <a:pt x="218830" y="1590430"/>
                  <a:pt x="222738" y="1582615"/>
                </a:cubicBezTo>
              </a:path>
            </a:pathLst>
          </a:custGeom>
          <a:ln w="381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064919" y="3273556"/>
            <a:ext cx="1615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Memory Driver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775419" y="3273556"/>
            <a:ext cx="935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Checker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485919" y="3273556"/>
            <a:ext cx="941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Counter</a:t>
            </a:r>
          </a:p>
        </p:txBody>
      </p:sp>
      <p:sp>
        <p:nvSpPr>
          <p:cNvPr id="15" name="Freeform 14"/>
          <p:cNvSpPr/>
          <p:nvPr/>
        </p:nvSpPr>
        <p:spPr>
          <a:xfrm rot="300000">
            <a:off x="4436252" y="5105317"/>
            <a:ext cx="269630" cy="1607467"/>
          </a:xfrm>
          <a:custGeom>
            <a:avLst/>
            <a:gdLst>
              <a:gd name="connsiteX0" fmla="*/ 0 w 269630"/>
              <a:gd name="connsiteY0" fmla="*/ 0 h 1607467"/>
              <a:gd name="connsiteX1" fmla="*/ 70338 w 269630"/>
              <a:gd name="connsiteY1" fmla="*/ 35169 h 1607467"/>
              <a:gd name="connsiteX2" fmla="*/ 105507 w 269630"/>
              <a:gd name="connsiteY2" fmla="*/ 105508 h 1607467"/>
              <a:gd name="connsiteX3" fmla="*/ 11723 w 269630"/>
              <a:gd name="connsiteY3" fmla="*/ 164123 h 1607467"/>
              <a:gd name="connsiteX4" fmla="*/ 0 w 269630"/>
              <a:gd name="connsiteY4" fmla="*/ 199292 h 1607467"/>
              <a:gd name="connsiteX5" fmla="*/ 35169 w 269630"/>
              <a:gd name="connsiteY5" fmla="*/ 222738 h 1607467"/>
              <a:gd name="connsiteX6" fmla="*/ 93784 w 269630"/>
              <a:gd name="connsiteY6" fmla="*/ 269631 h 1607467"/>
              <a:gd name="connsiteX7" fmla="*/ 117230 w 269630"/>
              <a:gd name="connsiteY7" fmla="*/ 304800 h 1607467"/>
              <a:gd name="connsiteX8" fmla="*/ 82061 w 269630"/>
              <a:gd name="connsiteY8" fmla="*/ 386861 h 1607467"/>
              <a:gd name="connsiteX9" fmla="*/ 70338 w 269630"/>
              <a:gd name="connsiteY9" fmla="*/ 433754 h 1607467"/>
              <a:gd name="connsiteX10" fmla="*/ 58615 w 269630"/>
              <a:gd name="connsiteY10" fmla="*/ 468923 h 1607467"/>
              <a:gd name="connsiteX11" fmla="*/ 117230 w 269630"/>
              <a:gd name="connsiteY11" fmla="*/ 527538 h 1607467"/>
              <a:gd name="connsiteX12" fmla="*/ 93784 w 269630"/>
              <a:gd name="connsiteY12" fmla="*/ 574431 h 1607467"/>
              <a:gd name="connsiteX13" fmla="*/ 58615 w 269630"/>
              <a:gd name="connsiteY13" fmla="*/ 586154 h 1607467"/>
              <a:gd name="connsiteX14" fmla="*/ 35169 w 269630"/>
              <a:gd name="connsiteY14" fmla="*/ 621323 h 1607467"/>
              <a:gd name="connsiteX15" fmla="*/ 70338 w 269630"/>
              <a:gd name="connsiteY15" fmla="*/ 644769 h 1607467"/>
              <a:gd name="connsiteX16" fmla="*/ 82061 w 269630"/>
              <a:gd name="connsiteY16" fmla="*/ 679938 h 1607467"/>
              <a:gd name="connsiteX17" fmla="*/ 128953 w 269630"/>
              <a:gd name="connsiteY17" fmla="*/ 691661 h 1607467"/>
              <a:gd name="connsiteX18" fmla="*/ 93784 w 269630"/>
              <a:gd name="connsiteY18" fmla="*/ 762000 h 1607467"/>
              <a:gd name="connsiteX19" fmla="*/ 105507 w 269630"/>
              <a:gd name="connsiteY19" fmla="*/ 797169 h 1607467"/>
              <a:gd name="connsiteX20" fmla="*/ 175846 w 269630"/>
              <a:gd name="connsiteY20" fmla="*/ 820615 h 1607467"/>
              <a:gd name="connsiteX21" fmla="*/ 164123 w 269630"/>
              <a:gd name="connsiteY21" fmla="*/ 867508 h 1607467"/>
              <a:gd name="connsiteX22" fmla="*/ 117230 w 269630"/>
              <a:gd name="connsiteY22" fmla="*/ 926123 h 1607467"/>
              <a:gd name="connsiteX23" fmla="*/ 152400 w 269630"/>
              <a:gd name="connsiteY23" fmla="*/ 937846 h 1607467"/>
              <a:gd name="connsiteX24" fmla="*/ 117230 w 269630"/>
              <a:gd name="connsiteY24" fmla="*/ 1008185 h 1607467"/>
              <a:gd name="connsiteX25" fmla="*/ 93784 w 269630"/>
              <a:gd name="connsiteY25" fmla="*/ 1043354 h 1607467"/>
              <a:gd name="connsiteX26" fmla="*/ 152400 w 269630"/>
              <a:gd name="connsiteY26" fmla="*/ 1055077 h 1607467"/>
              <a:gd name="connsiteX27" fmla="*/ 222738 w 269630"/>
              <a:gd name="connsiteY27" fmla="*/ 1066800 h 1607467"/>
              <a:gd name="connsiteX28" fmla="*/ 269630 w 269630"/>
              <a:gd name="connsiteY28" fmla="*/ 1090246 h 1607467"/>
              <a:gd name="connsiteX29" fmla="*/ 164123 w 269630"/>
              <a:gd name="connsiteY29" fmla="*/ 1125415 h 1607467"/>
              <a:gd name="connsiteX30" fmla="*/ 128953 w 269630"/>
              <a:gd name="connsiteY30" fmla="*/ 1137138 h 1607467"/>
              <a:gd name="connsiteX31" fmla="*/ 117230 w 269630"/>
              <a:gd name="connsiteY31" fmla="*/ 1172308 h 1607467"/>
              <a:gd name="connsiteX32" fmla="*/ 234461 w 269630"/>
              <a:gd name="connsiteY32" fmla="*/ 1207477 h 1607467"/>
              <a:gd name="connsiteX33" fmla="*/ 187569 w 269630"/>
              <a:gd name="connsiteY33" fmla="*/ 1277815 h 1607467"/>
              <a:gd name="connsiteX34" fmla="*/ 140676 w 269630"/>
              <a:gd name="connsiteY34" fmla="*/ 1348154 h 1607467"/>
              <a:gd name="connsiteX35" fmla="*/ 164123 w 269630"/>
              <a:gd name="connsiteY35" fmla="*/ 1383323 h 1607467"/>
              <a:gd name="connsiteX36" fmla="*/ 175846 w 269630"/>
              <a:gd name="connsiteY36" fmla="*/ 1453661 h 1607467"/>
              <a:gd name="connsiteX37" fmla="*/ 187569 w 269630"/>
              <a:gd name="connsiteY37" fmla="*/ 1512277 h 1607467"/>
              <a:gd name="connsiteX38" fmla="*/ 199292 w 269630"/>
              <a:gd name="connsiteY38" fmla="*/ 1547446 h 1607467"/>
              <a:gd name="connsiteX39" fmla="*/ 211015 w 269630"/>
              <a:gd name="connsiteY39" fmla="*/ 1606061 h 1607467"/>
              <a:gd name="connsiteX40" fmla="*/ 222738 w 269630"/>
              <a:gd name="connsiteY40" fmla="*/ 1582615 h 1607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269630" h="1607467">
                <a:moveTo>
                  <a:pt x="0" y="0"/>
                </a:moveTo>
                <a:cubicBezTo>
                  <a:pt x="23446" y="11723"/>
                  <a:pt x="49367" y="19441"/>
                  <a:pt x="70338" y="35169"/>
                </a:cubicBezTo>
                <a:cubicBezTo>
                  <a:pt x="90539" y="50320"/>
                  <a:pt x="98187" y="83548"/>
                  <a:pt x="105507" y="105508"/>
                </a:cubicBezTo>
                <a:cubicBezTo>
                  <a:pt x="41355" y="126892"/>
                  <a:pt x="37732" y="112106"/>
                  <a:pt x="11723" y="164123"/>
                </a:cubicBezTo>
                <a:cubicBezTo>
                  <a:pt x="6197" y="175176"/>
                  <a:pt x="3908" y="187569"/>
                  <a:pt x="0" y="199292"/>
                </a:cubicBezTo>
                <a:cubicBezTo>
                  <a:pt x="11723" y="207107"/>
                  <a:pt x="24167" y="213936"/>
                  <a:pt x="35169" y="222738"/>
                </a:cubicBezTo>
                <a:cubicBezTo>
                  <a:pt x="118690" y="289556"/>
                  <a:pt x="-14461" y="197467"/>
                  <a:pt x="93784" y="269631"/>
                </a:cubicBezTo>
                <a:cubicBezTo>
                  <a:pt x="101599" y="281354"/>
                  <a:pt x="114914" y="290902"/>
                  <a:pt x="117230" y="304800"/>
                </a:cubicBezTo>
                <a:cubicBezTo>
                  <a:pt x="119386" y="317737"/>
                  <a:pt x="83590" y="383803"/>
                  <a:pt x="82061" y="386861"/>
                </a:cubicBezTo>
                <a:cubicBezTo>
                  <a:pt x="78153" y="402492"/>
                  <a:pt x="74764" y="418262"/>
                  <a:pt x="70338" y="433754"/>
                </a:cubicBezTo>
                <a:cubicBezTo>
                  <a:pt x="66943" y="445636"/>
                  <a:pt x="56584" y="456734"/>
                  <a:pt x="58615" y="468923"/>
                </a:cubicBezTo>
                <a:cubicBezTo>
                  <a:pt x="63500" y="498230"/>
                  <a:pt x="96715" y="513861"/>
                  <a:pt x="117230" y="527538"/>
                </a:cubicBezTo>
                <a:cubicBezTo>
                  <a:pt x="109415" y="543169"/>
                  <a:pt x="106141" y="562074"/>
                  <a:pt x="93784" y="574431"/>
                </a:cubicBezTo>
                <a:cubicBezTo>
                  <a:pt x="85046" y="583169"/>
                  <a:pt x="68264" y="578435"/>
                  <a:pt x="58615" y="586154"/>
                </a:cubicBezTo>
                <a:cubicBezTo>
                  <a:pt x="47613" y="594956"/>
                  <a:pt x="42984" y="609600"/>
                  <a:pt x="35169" y="621323"/>
                </a:cubicBezTo>
                <a:cubicBezTo>
                  <a:pt x="46892" y="629138"/>
                  <a:pt x="61536" y="633767"/>
                  <a:pt x="70338" y="644769"/>
                </a:cubicBezTo>
                <a:cubicBezTo>
                  <a:pt x="78057" y="654418"/>
                  <a:pt x="72412" y="672219"/>
                  <a:pt x="82061" y="679938"/>
                </a:cubicBezTo>
                <a:cubicBezTo>
                  <a:pt x="94642" y="690003"/>
                  <a:pt x="113322" y="687753"/>
                  <a:pt x="128953" y="691661"/>
                </a:cubicBezTo>
                <a:cubicBezTo>
                  <a:pt x="155832" y="772300"/>
                  <a:pt x="136368" y="676833"/>
                  <a:pt x="93784" y="762000"/>
                </a:cubicBezTo>
                <a:cubicBezTo>
                  <a:pt x="88258" y="773053"/>
                  <a:pt x="95452" y="789987"/>
                  <a:pt x="105507" y="797169"/>
                </a:cubicBezTo>
                <a:cubicBezTo>
                  <a:pt x="125618" y="811534"/>
                  <a:pt x="175846" y="820615"/>
                  <a:pt x="175846" y="820615"/>
                </a:cubicBezTo>
                <a:cubicBezTo>
                  <a:pt x="171938" y="836246"/>
                  <a:pt x="173060" y="854102"/>
                  <a:pt x="164123" y="867508"/>
                </a:cubicBezTo>
                <a:cubicBezTo>
                  <a:pt x="93420" y="973562"/>
                  <a:pt x="155555" y="811149"/>
                  <a:pt x="117230" y="926123"/>
                </a:cubicBezTo>
                <a:cubicBezTo>
                  <a:pt x="128953" y="930031"/>
                  <a:pt x="143662" y="929108"/>
                  <a:pt x="152400" y="937846"/>
                </a:cubicBezTo>
                <a:cubicBezTo>
                  <a:pt x="192692" y="978138"/>
                  <a:pt x="138605" y="986810"/>
                  <a:pt x="117230" y="1008185"/>
                </a:cubicBezTo>
                <a:cubicBezTo>
                  <a:pt x="107267" y="1018148"/>
                  <a:pt x="101599" y="1031631"/>
                  <a:pt x="93784" y="1043354"/>
                </a:cubicBezTo>
                <a:lnTo>
                  <a:pt x="152400" y="1055077"/>
                </a:lnTo>
                <a:cubicBezTo>
                  <a:pt x="175786" y="1059329"/>
                  <a:pt x="199971" y="1059970"/>
                  <a:pt x="222738" y="1066800"/>
                </a:cubicBezTo>
                <a:cubicBezTo>
                  <a:pt x="239477" y="1071822"/>
                  <a:pt x="253999" y="1082431"/>
                  <a:pt x="269630" y="1090246"/>
                </a:cubicBezTo>
                <a:lnTo>
                  <a:pt x="164123" y="1125415"/>
                </a:lnTo>
                <a:lnTo>
                  <a:pt x="128953" y="1137138"/>
                </a:lnTo>
                <a:cubicBezTo>
                  <a:pt x="125045" y="1148861"/>
                  <a:pt x="109510" y="1162658"/>
                  <a:pt x="117230" y="1172308"/>
                </a:cubicBezTo>
                <a:cubicBezTo>
                  <a:pt x="131918" y="1190668"/>
                  <a:pt x="214321" y="1203449"/>
                  <a:pt x="234461" y="1207477"/>
                </a:cubicBezTo>
                <a:cubicBezTo>
                  <a:pt x="212041" y="1274737"/>
                  <a:pt x="238794" y="1211955"/>
                  <a:pt x="187569" y="1277815"/>
                </a:cubicBezTo>
                <a:cubicBezTo>
                  <a:pt x="170269" y="1300058"/>
                  <a:pt x="140676" y="1348154"/>
                  <a:pt x="140676" y="1348154"/>
                </a:cubicBezTo>
                <a:cubicBezTo>
                  <a:pt x="148492" y="1359877"/>
                  <a:pt x="152400" y="1375508"/>
                  <a:pt x="164123" y="1383323"/>
                </a:cubicBezTo>
                <a:cubicBezTo>
                  <a:pt x="220799" y="1421107"/>
                  <a:pt x="236728" y="1352190"/>
                  <a:pt x="175846" y="1453661"/>
                </a:cubicBezTo>
                <a:cubicBezTo>
                  <a:pt x="179754" y="1473200"/>
                  <a:pt x="182736" y="1492946"/>
                  <a:pt x="187569" y="1512277"/>
                </a:cubicBezTo>
                <a:cubicBezTo>
                  <a:pt x="190566" y="1524265"/>
                  <a:pt x="196295" y="1535458"/>
                  <a:pt x="199292" y="1547446"/>
                </a:cubicBezTo>
                <a:cubicBezTo>
                  <a:pt x="204125" y="1566776"/>
                  <a:pt x="199962" y="1589482"/>
                  <a:pt x="211015" y="1606061"/>
                </a:cubicBezTo>
                <a:cubicBezTo>
                  <a:pt x="215862" y="1613331"/>
                  <a:pt x="218830" y="1590430"/>
                  <a:pt x="222738" y="1582615"/>
                </a:cubicBezTo>
              </a:path>
            </a:pathLst>
          </a:cu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627080" y="4987824"/>
            <a:ext cx="41062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Wait for Sync (all Threads to complete)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Finish</a:t>
            </a:r>
          </a:p>
        </p:txBody>
      </p:sp>
    </p:spTree>
    <p:extLst>
      <p:ext uri="{BB962C8B-B14F-4D97-AF65-F5344CB8AC3E}">
        <p14:creationId xmlns:p14="http://schemas.microsoft.com/office/powerpoint/2010/main" val="19050781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Wave dump: Single seed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Motion Estimator - San Franciso State University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6BAEE-E395-45E9-8890-60F110209AEA}" type="slidenum">
              <a:rPr lang="en-US" smtClean="0"/>
              <a:t>17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812156"/>
            <a:ext cx="12051067" cy="3428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0838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Wave dump: Multiple seeds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Motion Estimator - San Franciso State University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6BAEE-E395-45E9-8890-60F110209AEA}" type="slidenum">
              <a:rPr lang="en-US" smtClean="0"/>
              <a:t>18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0688"/>
            <a:ext cx="12143424" cy="3420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0474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1000 Seeds: Passed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Motion Estimator - San Franciso State University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6BAEE-E395-45E9-8890-60F110209AEA}" type="slidenum">
              <a:rPr lang="en-US" smtClean="0"/>
              <a:t>19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692" y="1690688"/>
            <a:ext cx="6562725" cy="21907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8" r="1"/>
          <a:stretch/>
        </p:blipFill>
        <p:spPr>
          <a:xfrm>
            <a:off x="4270548" y="2746375"/>
            <a:ext cx="6557805" cy="360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986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/>
              <a:t>16x16 Reference Block</a:t>
            </a:r>
            <a:endParaRPr lang="ko-KR" altLang="en-US" dirty="0"/>
          </a:p>
          <a:p>
            <a:r>
              <a:rPr lang="en-US" altLang="ko-KR" dirty="0"/>
              <a:t>31x31 Search Window</a:t>
            </a:r>
            <a:endParaRPr lang="ko-KR" altLang="en-US" dirty="0"/>
          </a:p>
          <a:p>
            <a:r>
              <a:rPr lang="en-US" altLang="ko-KR" dirty="0"/>
              <a:t>Search memory is two-read-ported memory</a:t>
            </a:r>
            <a:endParaRPr lang="ko-KR" altLang="en-US" dirty="0"/>
          </a:p>
          <a:p>
            <a:r>
              <a:rPr lang="en-US" altLang="ko-KR" dirty="0"/>
              <a:t>One memory per search</a:t>
            </a:r>
            <a:endParaRPr lang="ko-KR" altLang="en-US" dirty="0"/>
          </a:p>
          <a:p>
            <a:r>
              <a:rPr lang="en-US" altLang="ko-KR" dirty="0"/>
              <a:t>Grey-scale coded pixels (8 bits/block)</a:t>
            </a:r>
            <a:endParaRPr lang="ko-KR" altLang="en-US" dirty="0"/>
          </a:p>
          <a:p>
            <a:r>
              <a:rPr lang="en-US" altLang="ko-KR" dirty="0"/>
              <a:t>4096 reference blocks in a frame</a:t>
            </a:r>
            <a:endParaRPr lang="ko-KR" altLang="en-US" dirty="0"/>
          </a:p>
          <a:p>
            <a:r>
              <a:rPr lang="en-US" altLang="ko-KR" dirty="0"/>
              <a:t>Timing requirements:</a:t>
            </a:r>
          </a:p>
          <a:p>
            <a:pPr lvl="1"/>
            <a:r>
              <a:rPr lang="en-US" altLang="ko-KR" dirty="0"/>
              <a:t>search speed at 15 frames per second</a:t>
            </a:r>
            <a:endParaRPr lang="ko-KR" altLang="en-US" dirty="0"/>
          </a:p>
          <a:p>
            <a:pPr lvl="1"/>
            <a:r>
              <a:rPr lang="en-US" altLang="ko-KR" dirty="0"/>
              <a:t>Encoding is not in real time</a:t>
            </a:r>
            <a:endParaRPr lang="ko-KR" altLang="en-US" dirty="0"/>
          </a:p>
          <a:p>
            <a:pPr lvl="1"/>
            <a:r>
              <a:rPr lang="en-US" altLang="ko-KR" dirty="0"/>
              <a:t>Clock: 260 MHz</a:t>
            </a:r>
            <a:endParaRPr lang="ko-KR" altLang="en-US" dirty="0"/>
          </a:p>
          <a:p>
            <a:r>
              <a:rPr lang="en-US" altLang="ko-KR" dirty="0"/>
              <a:t>Target Library: 90 nm</a:t>
            </a:r>
            <a:r>
              <a:rPr lang="ko-KR" altLang="en-US" dirty="0"/>
              <a:t> </a:t>
            </a:r>
            <a:r>
              <a:rPr lang="en-US" altLang="ko-KR" dirty="0"/>
              <a:t>CMOS library (standard max </a:t>
            </a:r>
            <a:r>
              <a:rPr lang="en-US" altLang="ko-KR" dirty="0" err="1"/>
              <a:t>db</a:t>
            </a:r>
            <a:r>
              <a:rPr lang="en-US" altLang="ko-KR" dirty="0"/>
              <a:t>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Motion Estimator - San Franciso State University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6BAEE-E395-45E9-8890-60F110209AE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6352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Enhancements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Performance</a:t>
            </a:r>
          </a:p>
          <a:p>
            <a:pPr lvl="1"/>
            <a:r>
              <a:rPr lang="en-US" dirty="0"/>
              <a:t>Current enhancement of implementation of shift register to realize multiplication operations.</a:t>
            </a:r>
          </a:p>
          <a:p>
            <a:pPr lvl="1"/>
            <a:r>
              <a:rPr lang="en-US" dirty="0"/>
              <a:t>Eliminating Race Conditions</a:t>
            </a:r>
          </a:p>
          <a:p>
            <a:r>
              <a:rPr lang="en-US" dirty="0"/>
              <a:t>Power Management</a:t>
            </a:r>
          </a:p>
          <a:p>
            <a:pPr lvl="1"/>
            <a:r>
              <a:rPr lang="en-US" dirty="0"/>
              <a:t>Clock Gating of PE when the distortion reaches max value of FF</a:t>
            </a:r>
          </a:p>
          <a:p>
            <a:pPr lvl="1"/>
            <a:r>
              <a:rPr lang="en-US" dirty="0"/>
              <a:t>Stopping the search when perfect match is found</a:t>
            </a:r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Motion Estimator - San Franciso State University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6BAEE-E395-45E9-8890-60F110209AE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5283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Physical Design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Motion Estimator - San Franciso State University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6BAEE-E395-45E9-8890-60F110209AE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3769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Synthesis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71201"/>
          </a:xfrm>
        </p:spPr>
        <p:txBody>
          <a:bodyPr/>
          <a:lstStyle/>
          <a:p>
            <a:r>
              <a:rPr lang="en-US" dirty="0"/>
              <a:t>Target Clock: 260 MHz: Period: 3.846 ns</a:t>
            </a:r>
          </a:p>
          <a:p>
            <a:r>
              <a:rPr lang="en-US" dirty="0"/>
              <a:t>Target Library: saed90_max.db</a:t>
            </a:r>
          </a:p>
          <a:p>
            <a:r>
              <a:rPr lang="en-US" dirty="0"/>
              <a:t>Input and Output Delay: 0 ns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Motion Estimator - San Franciso State University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6BAEE-E395-45E9-8890-60F110209AEA}" type="slidenum">
              <a:rPr lang="en-US" smtClean="0"/>
              <a:t>22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737"/>
          <a:stretch/>
        </p:blipFill>
        <p:spPr>
          <a:xfrm>
            <a:off x="4643438" y="3305907"/>
            <a:ext cx="7477125" cy="3415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7024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Place and Route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452446" cy="4351338"/>
          </a:xfrm>
        </p:spPr>
        <p:txBody>
          <a:bodyPr/>
          <a:lstStyle/>
          <a:p>
            <a:r>
              <a:rPr lang="en-US" dirty="0"/>
              <a:t>Target Library: saed90_max.db</a:t>
            </a:r>
          </a:p>
          <a:p>
            <a:r>
              <a:rPr lang="en-US" dirty="0"/>
              <a:t>Clock: 3.864ns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Motion Estimator - San Franciso State University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6BAEE-E395-45E9-8890-60F110209AEA}" type="slidenum">
              <a:rPr lang="en-US" smtClean="0"/>
              <a:t>23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6420" y="481012"/>
            <a:ext cx="7219950" cy="605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0976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Place and Route: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060560" cy="4351338"/>
          </a:xfrm>
        </p:spPr>
        <p:txBody>
          <a:bodyPr/>
          <a:lstStyle/>
          <a:p>
            <a:r>
              <a:rPr lang="en-US" dirty="0"/>
              <a:t>Chip Area: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3940 Sites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Motion Estimator - San Franciso State University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6BAEE-E395-45E9-8890-60F110209AEA}" type="slidenum">
              <a:rPr lang="en-US" smtClean="0"/>
              <a:t>24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1420019"/>
            <a:ext cx="8410575" cy="516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9652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Place and Route: Results: Cont’d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Motion Estimator - San Franciso State University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6BAEE-E395-45E9-8890-60F110209AEA}" type="slidenum">
              <a:rPr lang="en-US" smtClean="0"/>
              <a:t>25</a:t>
            </a:fld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060560" cy="4351338"/>
          </a:xfrm>
        </p:spPr>
        <p:txBody>
          <a:bodyPr/>
          <a:lstStyle/>
          <a:p>
            <a:r>
              <a:rPr lang="en-US" dirty="0"/>
              <a:t>Chip Power: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66.8759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uW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dirty="0"/>
              <a:t>Leakage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: 8.9677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uW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1825625"/>
            <a:ext cx="7365338" cy="4257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5715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 Layout: Timing reports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200400" cy="4351338"/>
          </a:xfrm>
        </p:spPr>
        <p:txBody>
          <a:bodyPr/>
          <a:lstStyle/>
          <a:p>
            <a:r>
              <a:rPr lang="en-US" dirty="0"/>
              <a:t>Hold Timing (Min):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1.33</a:t>
            </a:r>
            <a:r>
              <a:rPr lang="en-US" dirty="0"/>
              <a:t>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Motion Estimator - San Franciso State University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6BAEE-E395-45E9-8890-60F110209AEA}" type="slidenum">
              <a:rPr lang="en-US" smtClean="0"/>
              <a:t>26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4654" y="1416818"/>
            <a:ext cx="7265505" cy="5200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6869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 Layout: Timing reports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200400" cy="4351338"/>
          </a:xfrm>
        </p:spPr>
        <p:txBody>
          <a:bodyPr/>
          <a:lstStyle/>
          <a:p>
            <a:r>
              <a:rPr lang="en-US" dirty="0"/>
              <a:t>Setup Timing (Max):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0.33</a:t>
            </a:r>
            <a:r>
              <a:rPr lang="en-US" dirty="0"/>
              <a:t>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Motion Estimator - San Franciso State University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6BAEE-E395-45E9-8890-60F110209AEA}" type="slidenum">
              <a:rPr lang="en-US" smtClean="0"/>
              <a:t>27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6260" y="1365757"/>
            <a:ext cx="5034279" cy="5173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0169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Deliverables: Achieved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Bug Free RTL - </a:t>
            </a:r>
            <a:r>
              <a:rPr lang="en-US" sz="2900" b="1" dirty="0">
                <a:solidFill>
                  <a:schemeClr val="accent6">
                    <a:lumMod val="75000"/>
                  </a:schemeClr>
                </a:solidFill>
              </a:rPr>
              <a:t>Done</a:t>
            </a:r>
          </a:p>
          <a:p>
            <a:pPr lvl="1"/>
            <a:r>
              <a:rPr lang="en-US" dirty="0"/>
              <a:t>Unit level testing</a:t>
            </a:r>
          </a:p>
          <a:p>
            <a:pPr lvl="1"/>
            <a:r>
              <a:rPr lang="en-US" dirty="0"/>
              <a:t>Full-chip testing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System Verilog test bench for random stimulus based verification -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Done</a:t>
            </a:r>
          </a:p>
          <a:p>
            <a:pPr lvl="1"/>
            <a:r>
              <a:rPr lang="en-US" dirty="0"/>
              <a:t>Verified for 1000 iterations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Synthesis - </a:t>
            </a:r>
            <a:r>
              <a:rPr lang="en-US" sz="2900" b="1" dirty="0">
                <a:solidFill>
                  <a:schemeClr val="accent6">
                    <a:lumMod val="75000"/>
                  </a:schemeClr>
                </a:solidFill>
              </a:rPr>
              <a:t>Done</a:t>
            </a:r>
          </a:p>
          <a:p>
            <a:pPr lvl="1"/>
            <a:r>
              <a:rPr lang="en-US" dirty="0"/>
              <a:t>Clock: 260MHz (3.846ns) – </a:t>
            </a:r>
            <a:r>
              <a:rPr lang="en-US" sz="2900" b="1" dirty="0">
                <a:solidFill>
                  <a:schemeClr val="accent6">
                    <a:lumMod val="75000"/>
                  </a:schemeClr>
                </a:solidFill>
              </a:rPr>
              <a:t>MET: 0.81</a:t>
            </a:r>
          </a:p>
          <a:p>
            <a:pPr lvl="1"/>
            <a:r>
              <a:rPr lang="en-US" dirty="0"/>
              <a:t>Input and Output Delays: Set at Zero</a:t>
            </a:r>
          </a:p>
          <a:p>
            <a:pPr lvl="1"/>
            <a:r>
              <a:rPr lang="en-US" dirty="0"/>
              <a:t>Min Area, Min Power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Place and Route</a:t>
            </a:r>
          </a:p>
          <a:p>
            <a:pPr lvl="1"/>
            <a:r>
              <a:rPr lang="en-US" dirty="0"/>
              <a:t>Chip Layout - </a:t>
            </a:r>
            <a:r>
              <a:rPr lang="en-US" sz="2900" b="1" dirty="0">
                <a:solidFill>
                  <a:schemeClr val="accent6">
                    <a:lumMod val="75000"/>
                  </a:schemeClr>
                </a:solidFill>
              </a:rPr>
              <a:t>Done</a:t>
            </a:r>
          </a:p>
          <a:p>
            <a:pPr lvl="1"/>
            <a:r>
              <a:rPr lang="en-US" dirty="0"/>
              <a:t>Chip Area: Done: </a:t>
            </a:r>
            <a:r>
              <a:rPr lang="en-US" sz="2900" b="1" dirty="0">
                <a:solidFill>
                  <a:schemeClr val="accent6">
                    <a:lumMod val="75000"/>
                  </a:schemeClr>
                </a:solidFill>
              </a:rPr>
              <a:t>3940 Sites</a:t>
            </a:r>
          </a:p>
          <a:p>
            <a:pPr lvl="1"/>
            <a:r>
              <a:rPr lang="en-US" dirty="0"/>
              <a:t>Chip Power: Done: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900" b="1" dirty="0">
                <a:solidFill>
                  <a:schemeClr val="accent6">
                    <a:lumMod val="75000"/>
                  </a:schemeClr>
                </a:solidFill>
              </a:rPr>
              <a:t>66.8759 </a:t>
            </a:r>
            <a:r>
              <a:rPr lang="en-US" sz="2900" b="1" dirty="0" err="1">
                <a:solidFill>
                  <a:schemeClr val="accent6">
                    <a:lumMod val="75000"/>
                  </a:schemeClr>
                </a:solidFill>
              </a:rPr>
              <a:t>uW</a:t>
            </a:r>
            <a:endParaRPr lang="en-US" sz="2900" b="1" dirty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Post-Layout Primetime</a:t>
            </a:r>
          </a:p>
          <a:p>
            <a:pPr lvl="1"/>
            <a:r>
              <a:rPr lang="en-US" dirty="0"/>
              <a:t>Positive Slack on: Hold and Setup timings: </a:t>
            </a:r>
            <a:r>
              <a:rPr lang="en-US" sz="2900" b="1" dirty="0">
                <a:solidFill>
                  <a:schemeClr val="accent6">
                    <a:lumMod val="75000"/>
                  </a:schemeClr>
                </a:solidFill>
              </a:rPr>
              <a:t>MET (Hold: 1.33, Setup: 0.33)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Motion Estimator - San Franciso State University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6BAEE-E395-45E9-8890-60F110209AEA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7495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Motion Estimator - San Franciso State University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6BAEE-E395-45E9-8890-60F110209AEA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463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Top Down Design</a:t>
            </a:r>
          </a:p>
          <a:p>
            <a:r>
              <a:rPr lang="en-US" dirty="0"/>
              <a:t>4096 blocks per 1/15 of a second</a:t>
            </a:r>
          </a:p>
          <a:p>
            <a:r>
              <a:rPr lang="en-US" dirty="0"/>
              <a:t>(31-15)x(31-15)=256 searches/block</a:t>
            </a:r>
          </a:p>
          <a:p>
            <a:r>
              <a:rPr lang="en-US" dirty="0"/>
              <a:t>16x16=256 add-accumulates per search</a:t>
            </a:r>
          </a:p>
          <a:p>
            <a:r>
              <a:rPr lang="en-US" dirty="0"/>
              <a:t>At 260 MHz At least 16 adders in parallel (4027/260=15.5)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Motion Estimator - San Franciso State University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6BAEE-E395-45E9-8890-60F110209AE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2951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Diagram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9715920" y="2672863"/>
            <a:ext cx="16378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Best Distortion and </a:t>
            </a:r>
          </a:p>
          <a:p>
            <a:pPr algn="ctr"/>
            <a:r>
              <a:rPr lang="en-US" dirty="0"/>
              <a:t>Motion (</a:t>
            </a:r>
            <a:r>
              <a:rPr lang="en-US" dirty="0" err="1"/>
              <a:t>x,y</a:t>
            </a:r>
            <a:r>
              <a:rPr lang="en-US" dirty="0"/>
              <a:t>)</a:t>
            </a: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Motion Estimator - San Franciso State University</a:t>
            </a:r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6BAEE-E395-45E9-8890-60F110209AEA}" type="slidenum">
              <a:rPr lang="en-US" smtClean="0"/>
              <a:t>30</a:t>
            </a:fld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1566705" y="1567543"/>
            <a:ext cx="8149215" cy="4491613"/>
            <a:chOff x="1566705" y="1567543"/>
            <a:chExt cx="8149215" cy="4491613"/>
          </a:xfrm>
        </p:grpSpPr>
        <p:sp>
          <p:nvSpPr>
            <p:cNvPr id="23" name="Rounded Rectangle 22"/>
            <p:cNvSpPr/>
            <p:nvPr/>
          </p:nvSpPr>
          <p:spPr>
            <a:xfrm>
              <a:off x="1838848" y="1567543"/>
              <a:ext cx="7259935" cy="4491613"/>
            </a:xfrm>
            <a:prstGeom prst="roundRect">
              <a:avLst>
                <a:gd name="adj" fmla="val 2573"/>
              </a:avLst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b" anchorCtr="0"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pPr algn="ctr"/>
              <a:r>
                <a:rPr lang="en-US" b="1" dirty="0">
                  <a:ln/>
                  <a:solidFill>
                    <a:schemeClr val="accent3"/>
                  </a:solidFill>
                </a:rPr>
                <a:t>Motion Estimator</a:t>
              </a: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2334567" y="2431701"/>
              <a:ext cx="2377273" cy="1547446"/>
            </a:xfrm>
            <a:prstGeom prst="roundRect">
              <a:avLst>
                <a:gd name="adj" fmla="val 4979"/>
              </a:avLst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Processing Unit</a:t>
              </a:r>
            </a:p>
            <a:p>
              <a:pPr algn="ctr"/>
              <a:r>
                <a:rPr lang="en-US" dirty="0"/>
                <a:t>(16 PEs)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6104373" y="2431701"/>
              <a:ext cx="2377273" cy="1547446"/>
            </a:xfrm>
            <a:prstGeom prst="roundRect">
              <a:avLst>
                <a:gd name="adj" fmla="val 4979"/>
              </a:avLst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Comparator</a:t>
              </a: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4028552" y="4511710"/>
              <a:ext cx="2925640" cy="713433"/>
            </a:xfrm>
            <a:prstGeom prst="roundRect">
              <a:avLst>
                <a:gd name="adj" fmla="val 4979"/>
              </a:avLst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Controller</a:t>
              </a:r>
            </a:p>
          </p:txBody>
        </p:sp>
        <p:sp>
          <p:nvSpPr>
            <p:cNvPr id="13" name="Right Arrow 12"/>
            <p:cNvSpPr/>
            <p:nvPr/>
          </p:nvSpPr>
          <p:spPr>
            <a:xfrm>
              <a:off x="4711840" y="3004457"/>
              <a:ext cx="1392533" cy="428887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Up Arrow 13"/>
            <p:cNvSpPr/>
            <p:nvPr/>
          </p:nvSpPr>
          <p:spPr>
            <a:xfrm>
              <a:off x="4247103" y="3979147"/>
              <a:ext cx="411982" cy="532563"/>
            </a:xfrm>
            <a:prstGeom prst="up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Up Arrow 14"/>
            <p:cNvSpPr/>
            <p:nvPr/>
          </p:nvSpPr>
          <p:spPr>
            <a:xfrm>
              <a:off x="6380182" y="3979147"/>
              <a:ext cx="411982" cy="532563"/>
            </a:xfrm>
            <a:prstGeom prst="up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ight Arrow 15"/>
            <p:cNvSpPr/>
            <p:nvPr/>
          </p:nvSpPr>
          <p:spPr>
            <a:xfrm>
              <a:off x="1566705" y="3004457"/>
              <a:ext cx="767862" cy="428887"/>
            </a:xfrm>
            <a:prstGeom prst="rightArrow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</a:t>
              </a:r>
            </a:p>
          </p:txBody>
        </p:sp>
        <p:sp>
          <p:nvSpPr>
            <p:cNvPr id="17" name="Right Arrow 16"/>
            <p:cNvSpPr/>
            <p:nvPr/>
          </p:nvSpPr>
          <p:spPr>
            <a:xfrm>
              <a:off x="8481646" y="2990980"/>
              <a:ext cx="1234274" cy="428887"/>
            </a:xfrm>
            <a:prstGeom prst="rightArrow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Output</a:t>
              </a:r>
            </a:p>
          </p:txBody>
        </p:sp>
        <p:sp>
          <p:nvSpPr>
            <p:cNvPr id="21" name="Right Arrow 20"/>
            <p:cNvSpPr/>
            <p:nvPr/>
          </p:nvSpPr>
          <p:spPr>
            <a:xfrm>
              <a:off x="1566705" y="4720160"/>
              <a:ext cx="2471895" cy="428887"/>
            </a:xfrm>
            <a:prstGeom prst="rightArrow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Clk</a:t>
              </a:r>
              <a:r>
                <a:rPr lang="en-US" dirty="0"/>
                <a:t> / Start</a:t>
              </a:r>
            </a:p>
          </p:txBody>
        </p:sp>
        <p:sp>
          <p:nvSpPr>
            <p:cNvPr id="22" name="Right Arrow 21"/>
            <p:cNvSpPr/>
            <p:nvPr/>
          </p:nvSpPr>
          <p:spPr>
            <a:xfrm>
              <a:off x="6954192" y="4653982"/>
              <a:ext cx="2761728" cy="428887"/>
            </a:xfrm>
            <a:prstGeom prst="rightArrow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Addr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789725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Elements in the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Processing Elements (PEs)</a:t>
            </a:r>
          </a:p>
          <a:p>
            <a:r>
              <a:rPr lang="en-US" dirty="0"/>
              <a:t>Controller</a:t>
            </a:r>
          </a:p>
          <a:p>
            <a:r>
              <a:rPr lang="en-US" dirty="0"/>
              <a:t>Comparator</a:t>
            </a:r>
          </a:p>
          <a:p>
            <a:r>
              <a:rPr lang="en-US" dirty="0"/>
              <a:t>Top Module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Motion Estimator - San Franciso State University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6BAEE-E395-45E9-8890-60F110209AE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369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Deliverables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Bug Free RTL</a:t>
            </a:r>
          </a:p>
          <a:p>
            <a:pPr lvl="1"/>
            <a:r>
              <a:rPr lang="en-US" dirty="0"/>
              <a:t>Unit level testing</a:t>
            </a:r>
          </a:p>
          <a:p>
            <a:pPr lvl="1"/>
            <a:r>
              <a:rPr lang="en-US" dirty="0"/>
              <a:t>Full-chip testing</a:t>
            </a:r>
          </a:p>
          <a:p>
            <a:r>
              <a:rPr lang="en-US" dirty="0"/>
              <a:t>System Verilog test bench for random stimulus based verification</a:t>
            </a:r>
          </a:p>
          <a:p>
            <a:pPr lvl="1"/>
            <a:r>
              <a:rPr lang="en-US" dirty="0"/>
              <a:t>Verified for 1000 iterations</a:t>
            </a:r>
          </a:p>
          <a:p>
            <a:r>
              <a:rPr lang="en-US" dirty="0"/>
              <a:t>Synthesis</a:t>
            </a:r>
          </a:p>
          <a:p>
            <a:pPr lvl="1"/>
            <a:r>
              <a:rPr lang="en-US" dirty="0"/>
              <a:t>Clock: 260MHz</a:t>
            </a:r>
          </a:p>
          <a:p>
            <a:pPr lvl="1"/>
            <a:r>
              <a:rPr lang="en-US" dirty="0"/>
              <a:t>Input and Output Delays: Set at Zero</a:t>
            </a:r>
          </a:p>
          <a:p>
            <a:pPr lvl="1"/>
            <a:r>
              <a:rPr lang="en-US" dirty="0"/>
              <a:t>Min Area, Min Power</a:t>
            </a:r>
          </a:p>
          <a:p>
            <a:r>
              <a:rPr lang="en-US" dirty="0"/>
              <a:t>Place and Route</a:t>
            </a:r>
          </a:p>
          <a:p>
            <a:pPr lvl="1"/>
            <a:r>
              <a:rPr lang="en-US" dirty="0"/>
              <a:t>Chip Layout</a:t>
            </a:r>
          </a:p>
          <a:p>
            <a:pPr lvl="1"/>
            <a:r>
              <a:rPr lang="en-US" dirty="0"/>
              <a:t>Chip Area</a:t>
            </a:r>
          </a:p>
          <a:p>
            <a:pPr lvl="1"/>
            <a:r>
              <a:rPr lang="en-US" dirty="0"/>
              <a:t>Chip Power</a:t>
            </a:r>
          </a:p>
          <a:p>
            <a:r>
              <a:rPr lang="en-US" dirty="0"/>
              <a:t>Post-Layout Primetime</a:t>
            </a:r>
          </a:p>
          <a:p>
            <a:pPr lvl="1"/>
            <a:r>
              <a:rPr lang="en-US" dirty="0"/>
              <a:t>Positive Slack on: Hold and Setup timings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Motion Estimator - San Franciso State University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6BAEE-E395-45E9-8890-60F110209AE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191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Motion Estimator - San Franciso State University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6BAEE-E395-45E9-8890-60F110209AEA}" type="slidenum">
              <a:rPr lang="en-US" smtClean="0"/>
              <a:t>6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2763" y="1027523"/>
            <a:ext cx="8966474" cy="5144599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703450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Processing Element: Bugs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Race Condition elimination due to temporary assignment to accumulator and registering this data to </a:t>
            </a:r>
            <a:r>
              <a:rPr lang="en-US" dirty="0" err="1"/>
              <a:t>accumulate_out</a:t>
            </a:r>
            <a:r>
              <a:rPr lang="en-US" dirty="0"/>
              <a:t> at clock</a:t>
            </a:r>
          </a:p>
          <a:p>
            <a:r>
              <a:rPr lang="en-US" dirty="0"/>
              <a:t>Computed absolute value, by using carry flag to identify the negative number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Motion Estimator - San Franciso State University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6BAEE-E395-45E9-8890-60F110209AE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260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 Waveform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292" y="1285620"/>
            <a:ext cx="10269415" cy="525329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Motion Estimator - San Franciso State University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6BAEE-E395-45E9-8890-60F110209AE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9650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 action="ppaction://hlinkfile"/>
              </a:rPr>
              <a:t>Address generation logic</a:t>
            </a:r>
            <a:endParaRPr lang="en-US" dirty="0"/>
          </a:p>
          <a:p>
            <a:r>
              <a:rPr lang="en-US" dirty="0"/>
              <a:t>Bugs Fixed</a:t>
            </a:r>
          </a:p>
          <a:p>
            <a:pPr lvl="1"/>
            <a:r>
              <a:rPr lang="en-US" dirty="0"/>
              <a:t>Address generation logic for search memory S2</a:t>
            </a:r>
          </a:p>
          <a:p>
            <a:pPr lvl="1"/>
            <a:r>
              <a:rPr lang="en-US" dirty="0" err="1"/>
              <a:t>Compstart</a:t>
            </a:r>
            <a:r>
              <a:rPr lang="en-US" dirty="0"/>
              <a:t> logic</a:t>
            </a:r>
          </a:p>
          <a:p>
            <a:pPr lvl="1"/>
            <a:r>
              <a:rPr lang="en-US" dirty="0" err="1"/>
              <a:t>MotionY</a:t>
            </a:r>
            <a:r>
              <a:rPr lang="en-US" dirty="0"/>
              <a:t> generation logic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Motion Estimator - San </a:t>
            </a:r>
            <a:r>
              <a:rPr lang="en-US" dirty="0" err="1"/>
              <a:t>Franciso</a:t>
            </a:r>
            <a:r>
              <a:rPr lang="en-US" dirty="0"/>
              <a:t> State University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6BAEE-E395-45E9-8890-60F110209AE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739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</TotalTime>
  <Words>794</Words>
  <Application>Microsoft Office PowerPoint</Application>
  <PresentationFormat>Widescreen</PresentationFormat>
  <Paragraphs>195</Paragraphs>
  <Slides>30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맑은 고딕</vt:lpstr>
      <vt:lpstr>Arial</vt:lpstr>
      <vt:lpstr>Calibri</vt:lpstr>
      <vt:lpstr>Calibri Light</vt:lpstr>
      <vt:lpstr>Wingdings</vt:lpstr>
      <vt:lpstr>Office Theme</vt:lpstr>
      <vt:lpstr>Motion Estimator</vt:lpstr>
      <vt:lpstr>Requirements</vt:lpstr>
      <vt:lpstr>Design</vt:lpstr>
      <vt:lpstr>Elements in the Design</vt:lpstr>
      <vt:lpstr>Project Deliverables</vt:lpstr>
      <vt:lpstr>PowerPoint Presentation</vt:lpstr>
      <vt:lpstr>Processing Element: Bugs</vt:lpstr>
      <vt:lpstr>PE Waveform</vt:lpstr>
      <vt:lpstr>Controller</vt:lpstr>
      <vt:lpstr>Controller: Waveform</vt:lpstr>
      <vt:lpstr>Comparator: Bugs</vt:lpstr>
      <vt:lpstr>Comparator: Waveform</vt:lpstr>
      <vt:lpstr>Full Chip Test bench: Waveform</vt:lpstr>
      <vt:lpstr>System Verilog Test Bench</vt:lpstr>
      <vt:lpstr>Design</vt:lpstr>
      <vt:lpstr>Test Flow</vt:lpstr>
      <vt:lpstr>Wave dump: Single seed</vt:lpstr>
      <vt:lpstr>Wave dump: Multiple seeds</vt:lpstr>
      <vt:lpstr>1000 Seeds: Passed</vt:lpstr>
      <vt:lpstr>Enhancements</vt:lpstr>
      <vt:lpstr>Physical Design</vt:lpstr>
      <vt:lpstr>Synthesis</vt:lpstr>
      <vt:lpstr>Place and Route</vt:lpstr>
      <vt:lpstr>Place and Route: Results</vt:lpstr>
      <vt:lpstr>Place and Route: Results: Cont’d</vt:lpstr>
      <vt:lpstr>Post Layout: Timing reports</vt:lpstr>
      <vt:lpstr>Post Layout: Timing reports</vt:lpstr>
      <vt:lpstr>Project Deliverables: Achieved</vt:lpstr>
      <vt:lpstr>Thank you</vt:lpstr>
      <vt:lpstr>Block Diagram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Motion Estimator</dc:title>
  <dc:creator>Karuna RC</dc:creator>
  <cp:lastModifiedBy>Premdeep Amudala</cp:lastModifiedBy>
  <cp:revision>57</cp:revision>
  <dcterms:created xsi:type="dcterms:W3CDTF">2015-05-20T20:54:05Z</dcterms:created>
  <dcterms:modified xsi:type="dcterms:W3CDTF">2016-12-20T22:07:41Z</dcterms:modified>
</cp:coreProperties>
</file>