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66" r:id="rId4"/>
    <p:sldId id="265" r:id="rId5"/>
    <p:sldId id="263" r:id="rId6"/>
    <p:sldId id="259" r:id="rId7"/>
    <p:sldId id="274" r:id="rId8"/>
    <p:sldId id="275" r:id="rId9"/>
    <p:sldId id="262" r:id="rId10"/>
    <p:sldId id="278" r:id="rId11"/>
    <p:sldId id="276" r:id="rId12"/>
    <p:sldId id="261" r:id="rId13"/>
    <p:sldId id="279" r:id="rId14"/>
    <p:sldId id="258" r:id="rId15"/>
    <p:sldId id="260" r:id="rId16"/>
    <p:sldId id="267" r:id="rId17"/>
    <p:sldId id="270" r:id="rId18"/>
    <p:sldId id="271"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63" d="100"/>
          <a:sy n="63"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75895-9A54-4613-8AC4-5F48F076DC5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8F4CB6F-6191-4B09-8300-4144878C6BF9}">
      <dgm:prSet/>
      <dgm:spPr/>
      <dgm:t>
        <a:bodyPr/>
        <a:lstStyle/>
        <a:p>
          <a:pPr>
            <a:defRPr b="1"/>
          </a:pPr>
          <a:r>
            <a:rPr lang="en-US" b="1" i="0" dirty="0"/>
            <a:t>Identifying the Optimal Truck Model</a:t>
          </a:r>
          <a:endParaRPr lang="en-US" dirty="0"/>
        </a:p>
      </dgm:t>
    </dgm:pt>
    <dgm:pt modelId="{1350C3C7-D734-485A-A898-E51EC10A6420}" type="parTrans" cxnId="{036464D3-4F68-48B5-867F-364F1D9E606D}">
      <dgm:prSet/>
      <dgm:spPr/>
      <dgm:t>
        <a:bodyPr/>
        <a:lstStyle/>
        <a:p>
          <a:endParaRPr lang="en-US"/>
        </a:p>
      </dgm:t>
    </dgm:pt>
    <dgm:pt modelId="{7E270698-BB00-4118-AD22-179AB650D2CC}" type="sibTrans" cxnId="{036464D3-4F68-48B5-867F-364F1D9E606D}">
      <dgm:prSet/>
      <dgm:spPr/>
      <dgm:t>
        <a:bodyPr/>
        <a:lstStyle/>
        <a:p>
          <a:endParaRPr lang="en-US"/>
        </a:p>
      </dgm:t>
    </dgm:pt>
    <dgm:pt modelId="{130FBF97-34C8-470E-B42D-DBCA1C17D3F8}">
      <dgm:prSet custT="1"/>
      <dgm:spPr/>
      <dgm:t>
        <a:bodyPr/>
        <a:lstStyle/>
        <a:p>
          <a:r>
            <a:rPr lang="en-US" sz="2000" b="0" i="0" dirty="0"/>
            <a:t>Historical MPG values analysis</a:t>
          </a:r>
          <a:endParaRPr lang="en-US" sz="2000" dirty="0"/>
        </a:p>
      </dgm:t>
    </dgm:pt>
    <dgm:pt modelId="{302DAEC6-35F9-41C3-B26B-061F2F91A314}" type="parTrans" cxnId="{CF3047BE-3423-4C38-AEA9-2D9586F0C55D}">
      <dgm:prSet/>
      <dgm:spPr/>
      <dgm:t>
        <a:bodyPr/>
        <a:lstStyle/>
        <a:p>
          <a:endParaRPr lang="en-US"/>
        </a:p>
      </dgm:t>
    </dgm:pt>
    <dgm:pt modelId="{2B42A137-29C7-4824-BE4B-956E697415D9}" type="sibTrans" cxnId="{CF3047BE-3423-4C38-AEA9-2D9586F0C55D}">
      <dgm:prSet/>
      <dgm:spPr/>
      <dgm:t>
        <a:bodyPr/>
        <a:lstStyle/>
        <a:p>
          <a:endParaRPr lang="en-US"/>
        </a:p>
      </dgm:t>
    </dgm:pt>
    <dgm:pt modelId="{17C5619A-9A9C-4298-9449-7484E2B04FE0}">
      <dgm:prSet custT="1"/>
      <dgm:spPr/>
      <dgm:t>
        <a:bodyPr/>
        <a:lstStyle/>
        <a:p>
          <a:r>
            <a:rPr lang="en-US" sz="2000" b="0" i="0" dirty="0"/>
            <a:t>Risk factor analysis for each truck model</a:t>
          </a:r>
          <a:endParaRPr lang="en-US" sz="2000" dirty="0"/>
        </a:p>
      </dgm:t>
    </dgm:pt>
    <dgm:pt modelId="{BA8FB6FE-E116-46B6-B033-FFC34E6B8946}" type="parTrans" cxnId="{7AE0F35B-0144-4411-AC61-C7103B6D6E15}">
      <dgm:prSet/>
      <dgm:spPr/>
      <dgm:t>
        <a:bodyPr/>
        <a:lstStyle/>
        <a:p>
          <a:endParaRPr lang="en-US"/>
        </a:p>
      </dgm:t>
    </dgm:pt>
    <dgm:pt modelId="{3BDB306B-1585-47C4-9BCB-FAA2D6630392}" type="sibTrans" cxnId="{7AE0F35B-0144-4411-AC61-C7103B6D6E15}">
      <dgm:prSet/>
      <dgm:spPr/>
      <dgm:t>
        <a:bodyPr/>
        <a:lstStyle/>
        <a:p>
          <a:endParaRPr lang="en-US"/>
        </a:p>
      </dgm:t>
    </dgm:pt>
    <dgm:pt modelId="{3AB50795-12CA-485F-9CCB-7717FC796E59}">
      <dgm:prSet custT="1"/>
      <dgm:spPr/>
      <dgm:t>
        <a:bodyPr/>
        <a:lstStyle/>
        <a:p>
          <a:r>
            <a:rPr lang="en-US" sz="2000" b="0" i="0" dirty="0"/>
            <a:t>Choosing the best truck model for expansion</a:t>
          </a:r>
          <a:endParaRPr lang="en-US" sz="2000" dirty="0"/>
        </a:p>
      </dgm:t>
    </dgm:pt>
    <dgm:pt modelId="{C2F1E5C1-46AD-41A9-AA58-3FB609B0A17E}" type="parTrans" cxnId="{7F6A6318-9EA3-4141-B0C7-1264CE727D95}">
      <dgm:prSet/>
      <dgm:spPr/>
      <dgm:t>
        <a:bodyPr/>
        <a:lstStyle/>
        <a:p>
          <a:endParaRPr lang="en-US"/>
        </a:p>
      </dgm:t>
    </dgm:pt>
    <dgm:pt modelId="{F89361C2-5410-4DEE-9CF3-23366643947B}" type="sibTrans" cxnId="{7F6A6318-9EA3-4141-B0C7-1264CE727D95}">
      <dgm:prSet/>
      <dgm:spPr/>
      <dgm:t>
        <a:bodyPr/>
        <a:lstStyle/>
        <a:p>
          <a:endParaRPr lang="en-US"/>
        </a:p>
      </dgm:t>
    </dgm:pt>
    <dgm:pt modelId="{5D473690-8CDF-4DB9-B60C-0A0B89C43A9C}">
      <dgm:prSet custT="1"/>
      <dgm:spPr/>
      <dgm:t>
        <a:bodyPr/>
        <a:lstStyle/>
        <a:p>
          <a:r>
            <a:rPr lang="en-US" sz="2000" b="0" i="0" dirty="0"/>
            <a:t>Benefits of partnering with the truck company for future purchases and maintenance operations</a:t>
          </a:r>
          <a:endParaRPr lang="en-US" sz="2000" dirty="0"/>
        </a:p>
      </dgm:t>
    </dgm:pt>
    <dgm:pt modelId="{C4299A18-CF0E-4B84-A472-0A122524B444}" type="parTrans" cxnId="{236C55EC-2119-40FB-B32E-2B17C2D25D83}">
      <dgm:prSet/>
      <dgm:spPr/>
      <dgm:t>
        <a:bodyPr/>
        <a:lstStyle/>
        <a:p>
          <a:endParaRPr lang="en-US"/>
        </a:p>
      </dgm:t>
    </dgm:pt>
    <dgm:pt modelId="{C03B449A-6990-43EF-B31E-30E5544BAA0C}" type="sibTrans" cxnId="{236C55EC-2119-40FB-B32E-2B17C2D25D83}">
      <dgm:prSet/>
      <dgm:spPr/>
      <dgm:t>
        <a:bodyPr/>
        <a:lstStyle/>
        <a:p>
          <a:endParaRPr lang="en-US"/>
        </a:p>
      </dgm:t>
    </dgm:pt>
    <dgm:pt modelId="{B67A2A60-10D3-4E27-9645-8B17C2DAA73F}">
      <dgm:prSet/>
      <dgm:spPr/>
      <dgm:t>
        <a:bodyPr/>
        <a:lstStyle/>
        <a:p>
          <a:pPr>
            <a:defRPr b="1"/>
          </a:pPr>
          <a:r>
            <a:rPr lang="en-US" b="1" i="0"/>
            <a:t>Identifying High-Risk Drivers</a:t>
          </a:r>
          <a:endParaRPr lang="en-US"/>
        </a:p>
      </dgm:t>
    </dgm:pt>
    <dgm:pt modelId="{8666E977-2596-4DB7-BB1E-0E9508B51801}" type="parTrans" cxnId="{BD50EC05-8306-426C-918A-3D137756243D}">
      <dgm:prSet/>
      <dgm:spPr/>
      <dgm:t>
        <a:bodyPr/>
        <a:lstStyle/>
        <a:p>
          <a:endParaRPr lang="en-US"/>
        </a:p>
      </dgm:t>
    </dgm:pt>
    <dgm:pt modelId="{D3DA217B-AAFF-4406-9301-05EC231B7E90}" type="sibTrans" cxnId="{BD50EC05-8306-426C-918A-3D137756243D}">
      <dgm:prSet/>
      <dgm:spPr/>
      <dgm:t>
        <a:bodyPr/>
        <a:lstStyle/>
        <a:p>
          <a:endParaRPr lang="en-US"/>
        </a:p>
      </dgm:t>
    </dgm:pt>
    <dgm:pt modelId="{2B70A336-8EE1-4115-B01F-50367AC9A50C}">
      <dgm:prSet custT="1"/>
      <dgm:spPr/>
      <dgm:t>
        <a:bodyPr/>
        <a:lstStyle/>
        <a:p>
          <a:r>
            <a:rPr lang="en-US" sz="2000" b="0" i="0" dirty="0"/>
            <a:t>Data analysis approach for driver risk identification</a:t>
          </a:r>
          <a:endParaRPr lang="en-US" sz="2000" dirty="0"/>
        </a:p>
      </dgm:t>
    </dgm:pt>
    <dgm:pt modelId="{92DEA8CD-CF00-40CD-8497-94F1D1D25A07}" type="parTrans" cxnId="{D3628585-1B7A-4EFE-B4CC-E78AFCC3A98D}">
      <dgm:prSet/>
      <dgm:spPr/>
      <dgm:t>
        <a:bodyPr/>
        <a:lstStyle/>
        <a:p>
          <a:endParaRPr lang="en-US"/>
        </a:p>
      </dgm:t>
    </dgm:pt>
    <dgm:pt modelId="{33A70B2E-B54F-442B-9C15-5A0335C88979}" type="sibTrans" cxnId="{D3628585-1B7A-4EFE-B4CC-E78AFCC3A98D}">
      <dgm:prSet/>
      <dgm:spPr/>
      <dgm:t>
        <a:bodyPr/>
        <a:lstStyle/>
        <a:p>
          <a:endParaRPr lang="en-US"/>
        </a:p>
      </dgm:t>
    </dgm:pt>
    <dgm:pt modelId="{E5F28A30-16EE-4E39-BE43-A28860877C7F}">
      <dgm:prSet custT="1"/>
      <dgm:spPr/>
      <dgm:t>
        <a:bodyPr/>
        <a:lstStyle/>
        <a:p>
          <a:r>
            <a:rPr lang="en-US" sz="2000" b="0" i="0" dirty="0"/>
            <a:t>Top 5 high-risk drivers and causal factors</a:t>
          </a:r>
          <a:endParaRPr lang="en-US" sz="2000" dirty="0"/>
        </a:p>
      </dgm:t>
    </dgm:pt>
    <dgm:pt modelId="{7C31D197-64BD-4A04-96F4-DAFFDE47F421}" type="parTrans" cxnId="{8B18373A-7B9D-465D-8C65-4F5F3106BBA2}">
      <dgm:prSet/>
      <dgm:spPr/>
      <dgm:t>
        <a:bodyPr/>
        <a:lstStyle/>
        <a:p>
          <a:endParaRPr lang="en-US"/>
        </a:p>
      </dgm:t>
    </dgm:pt>
    <dgm:pt modelId="{2488F44C-F549-4402-BBDF-824B29AA0BED}" type="sibTrans" cxnId="{8B18373A-7B9D-465D-8C65-4F5F3106BBA2}">
      <dgm:prSet/>
      <dgm:spPr/>
      <dgm:t>
        <a:bodyPr/>
        <a:lstStyle/>
        <a:p>
          <a:endParaRPr lang="en-US"/>
        </a:p>
      </dgm:t>
    </dgm:pt>
    <dgm:pt modelId="{CB3128DC-0967-46A6-9E59-943047CC9C44}">
      <dgm:prSet custT="1"/>
      <dgm:spPr/>
      <dgm:t>
        <a:bodyPr/>
        <a:lstStyle/>
        <a:p>
          <a:r>
            <a:rPr lang="en-US" sz="2000" b="0" i="0" dirty="0"/>
            <a:t>Implications for compliance with traffic rules and regulations</a:t>
          </a:r>
          <a:endParaRPr lang="en-US" sz="2000" dirty="0"/>
        </a:p>
      </dgm:t>
    </dgm:pt>
    <dgm:pt modelId="{0BD05E92-D806-4AE5-B98B-FD4B1D6CF5FB}" type="parTrans" cxnId="{68B46A38-94EA-4FF8-8946-26209C79BA74}">
      <dgm:prSet/>
      <dgm:spPr/>
      <dgm:t>
        <a:bodyPr/>
        <a:lstStyle/>
        <a:p>
          <a:endParaRPr lang="en-US"/>
        </a:p>
      </dgm:t>
    </dgm:pt>
    <dgm:pt modelId="{8546CDA2-CB32-49EF-9E88-D0029AD5423B}" type="sibTrans" cxnId="{68B46A38-94EA-4FF8-8946-26209C79BA74}">
      <dgm:prSet/>
      <dgm:spPr/>
      <dgm:t>
        <a:bodyPr/>
        <a:lstStyle/>
        <a:p>
          <a:endParaRPr lang="en-US"/>
        </a:p>
      </dgm:t>
    </dgm:pt>
    <dgm:pt modelId="{032F7E76-EA7D-4ED3-AF85-F64C585FA1FD}">
      <dgm:prSet custT="1"/>
      <dgm:spPr/>
      <dgm:t>
        <a:bodyPr/>
        <a:lstStyle/>
        <a:p>
          <a:r>
            <a:rPr lang="en-US" sz="2000" b="0" i="0" dirty="0"/>
            <a:t>Strategies for hiring and training better employees for safer driving</a:t>
          </a:r>
          <a:endParaRPr lang="en-US" sz="2000" dirty="0"/>
        </a:p>
      </dgm:t>
    </dgm:pt>
    <dgm:pt modelId="{09D270BB-1D79-4DA7-A981-FFB8F695BE5B}" type="parTrans" cxnId="{44806C61-1805-4F7A-93FE-759E900DA9FE}">
      <dgm:prSet/>
      <dgm:spPr/>
      <dgm:t>
        <a:bodyPr/>
        <a:lstStyle/>
        <a:p>
          <a:endParaRPr lang="en-US"/>
        </a:p>
      </dgm:t>
    </dgm:pt>
    <dgm:pt modelId="{5593D3B9-8655-4F99-8C77-B650A62438B7}" type="sibTrans" cxnId="{44806C61-1805-4F7A-93FE-759E900DA9FE}">
      <dgm:prSet/>
      <dgm:spPr/>
      <dgm:t>
        <a:bodyPr/>
        <a:lstStyle/>
        <a:p>
          <a:endParaRPr lang="en-US"/>
        </a:p>
      </dgm:t>
    </dgm:pt>
    <dgm:pt modelId="{05003DA4-9408-432B-8E63-68F85D477164}" type="pres">
      <dgm:prSet presAssocID="{BE775895-9A54-4613-8AC4-5F48F076DC53}" presName="root" presStyleCnt="0">
        <dgm:presLayoutVars>
          <dgm:dir/>
          <dgm:resizeHandles val="exact"/>
        </dgm:presLayoutVars>
      </dgm:prSet>
      <dgm:spPr/>
    </dgm:pt>
    <dgm:pt modelId="{7D1ECE7D-E15A-4983-9D6E-78307ED49425}" type="pres">
      <dgm:prSet presAssocID="{E8F4CB6F-6191-4B09-8300-4144878C6BF9}" presName="compNode" presStyleCnt="0"/>
      <dgm:spPr/>
    </dgm:pt>
    <dgm:pt modelId="{25687C88-6C8C-4886-84C9-596200CB3FBE}" type="pres">
      <dgm:prSet presAssocID="{E8F4CB6F-6191-4B09-8300-4144878C6BF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370AB212-D755-4A4B-BBA0-65498419C19C}" type="pres">
      <dgm:prSet presAssocID="{E8F4CB6F-6191-4B09-8300-4144878C6BF9}" presName="iconSpace" presStyleCnt="0"/>
      <dgm:spPr/>
    </dgm:pt>
    <dgm:pt modelId="{2F9B8680-69D0-4D62-A674-7B5D127F7FC3}" type="pres">
      <dgm:prSet presAssocID="{E8F4CB6F-6191-4B09-8300-4144878C6BF9}" presName="parTx" presStyleLbl="revTx" presStyleIdx="0" presStyleCnt="4">
        <dgm:presLayoutVars>
          <dgm:chMax val="0"/>
          <dgm:chPref val="0"/>
        </dgm:presLayoutVars>
      </dgm:prSet>
      <dgm:spPr/>
    </dgm:pt>
    <dgm:pt modelId="{873D5AEC-B6F6-4379-8BED-FA4272B523D9}" type="pres">
      <dgm:prSet presAssocID="{E8F4CB6F-6191-4B09-8300-4144878C6BF9}" presName="txSpace" presStyleCnt="0"/>
      <dgm:spPr/>
    </dgm:pt>
    <dgm:pt modelId="{07523803-FAC3-4BAB-A92D-F6F6CA018F62}" type="pres">
      <dgm:prSet presAssocID="{E8F4CB6F-6191-4B09-8300-4144878C6BF9}" presName="desTx" presStyleLbl="revTx" presStyleIdx="1" presStyleCnt="4">
        <dgm:presLayoutVars/>
      </dgm:prSet>
      <dgm:spPr/>
    </dgm:pt>
    <dgm:pt modelId="{4DCE842D-A362-48CB-8599-9937330446CA}" type="pres">
      <dgm:prSet presAssocID="{7E270698-BB00-4118-AD22-179AB650D2CC}" presName="sibTrans" presStyleCnt="0"/>
      <dgm:spPr/>
    </dgm:pt>
    <dgm:pt modelId="{8DFE8090-0A80-44EB-AA64-17EA68EF2BCE}" type="pres">
      <dgm:prSet presAssocID="{B67A2A60-10D3-4E27-9645-8B17C2DAA73F}" presName="compNode" presStyleCnt="0"/>
      <dgm:spPr/>
    </dgm:pt>
    <dgm:pt modelId="{AB91E400-017E-48BA-B1B9-F82963372AD1}" type="pres">
      <dgm:prSet presAssocID="{B67A2A60-10D3-4E27-9645-8B17C2DAA73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24F63A24-FB17-44B0-B604-502524F2BBE2}" type="pres">
      <dgm:prSet presAssocID="{B67A2A60-10D3-4E27-9645-8B17C2DAA73F}" presName="iconSpace" presStyleCnt="0"/>
      <dgm:spPr/>
    </dgm:pt>
    <dgm:pt modelId="{5C5A29F1-0C4F-475D-AE93-F9F08DFF40DB}" type="pres">
      <dgm:prSet presAssocID="{B67A2A60-10D3-4E27-9645-8B17C2DAA73F}" presName="parTx" presStyleLbl="revTx" presStyleIdx="2" presStyleCnt="4">
        <dgm:presLayoutVars>
          <dgm:chMax val="0"/>
          <dgm:chPref val="0"/>
        </dgm:presLayoutVars>
      </dgm:prSet>
      <dgm:spPr/>
    </dgm:pt>
    <dgm:pt modelId="{A9595685-44AD-4369-902D-A39A9C7560A7}" type="pres">
      <dgm:prSet presAssocID="{B67A2A60-10D3-4E27-9645-8B17C2DAA73F}" presName="txSpace" presStyleCnt="0"/>
      <dgm:spPr/>
    </dgm:pt>
    <dgm:pt modelId="{E1279C70-52D4-465B-AC0F-FD372D4CE631}" type="pres">
      <dgm:prSet presAssocID="{B67A2A60-10D3-4E27-9645-8B17C2DAA73F}" presName="desTx" presStyleLbl="revTx" presStyleIdx="3" presStyleCnt="4">
        <dgm:presLayoutVars/>
      </dgm:prSet>
      <dgm:spPr/>
    </dgm:pt>
  </dgm:ptLst>
  <dgm:cxnLst>
    <dgm:cxn modelId="{BD50EC05-8306-426C-918A-3D137756243D}" srcId="{BE775895-9A54-4613-8AC4-5F48F076DC53}" destId="{B67A2A60-10D3-4E27-9645-8B17C2DAA73F}" srcOrd="1" destOrd="0" parTransId="{8666E977-2596-4DB7-BB1E-0E9508B51801}" sibTransId="{D3DA217B-AAFF-4406-9301-05EC231B7E90}"/>
    <dgm:cxn modelId="{7F6A6318-9EA3-4141-B0C7-1264CE727D95}" srcId="{E8F4CB6F-6191-4B09-8300-4144878C6BF9}" destId="{3AB50795-12CA-485F-9CCB-7717FC796E59}" srcOrd="2" destOrd="0" parTransId="{C2F1E5C1-46AD-41A9-AA58-3FB609B0A17E}" sibTransId="{F89361C2-5410-4DEE-9CF3-23366643947B}"/>
    <dgm:cxn modelId="{68B46A38-94EA-4FF8-8946-26209C79BA74}" srcId="{B67A2A60-10D3-4E27-9645-8B17C2DAA73F}" destId="{CB3128DC-0967-46A6-9E59-943047CC9C44}" srcOrd="2" destOrd="0" parTransId="{0BD05E92-D806-4AE5-B98B-FD4B1D6CF5FB}" sibTransId="{8546CDA2-CB32-49EF-9E88-D0029AD5423B}"/>
    <dgm:cxn modelId="{8B18373A-7B9D-465D-8C65-4F5F3106BBA2}" srcId="{B67A2A60-10D3-4E27-9645-8B17C2DAA73F}" destId="{E5F28A30-16EE-4E39-BE43-A28860877C7F}" srcOrd="1" destOrd="0" parTransId="{7C31D197-64BD-4A04-96F4-DAFFDE47F421}" sibTransId="{2488F44C-F549-4402-BBDF-824B29AA0BED}"/>
    <dgm:cxn modelId="{7AE0F35B-0144-4411-AC61-C7103B6D6E15}" srcId="{E8F4CB6F-6191-4B09-8300-4144878C6BF9}" destId="{17C5619A-9A9C-4298-9449-7484E2B04FE0}" srcOrd="1" destOrd="0" parTransId="{BA8FB6FE-E116-46B6-B033-FFC34E6B8946}" sibTransId="{3BDB306B-1585-47C4-9BCB-FAA2D6630392}"/>
    <dgm:cxn modelId="{44806C61-1805-4F7A-93FE-759E900DA9FE}" srcId="{B67A2A60-10D3-4E27-9645-8B17C2DAA73F}" destId="{032F7E76-EA7D-4ED3-AF85-F64C585FA1FD}" srcOrd="3" destOrd="0" parTransId="{09D270BB-1D79-4DA7-A981-FFB8F695BE5B}" sibTransId="{5593D3B9-8655-4F99-8C77-B650A62438B7}"/>
    <dgm:cxn modelId="{652DFA48-CAB0-4E31-99BA-6BA54653E8EF}" type="presOf" srcId="{3AB50795-12CA-485F-9CCB-7717FC796E59}" destId="{07523803-FAC3-4BAB-A92D-F6F6CA018F62}" srcOrd="0" destOrd="2" presId="urn:microsoft.com/office/officeart/2018/2/layout/IconLabelDescriptionList"/>
    <dgm:cxn modelId="{9AF07A4E-4239-4F85-9A7D-2D57026740E8}" type="presOf" srcId="{032F7E76-EA7D-4ED3-AF85-F64C585FA1FD}" destId="{E1279C70-52D4-465B-AC0F-FD372D4CE631}" srcOrd="0" destOrd="3" presId="urn:microsoft.com/office/officeart/2018/2/layout/IconLabelDescriptionList"/>
    <dgm:cxn modelId="{09AF3B6F-B9C1-4FA6-9878-39E29F2401AE}" type="presOf" srcId="{17C5619A-9A9C-4298-9449-7484E2B04FE0}" destId="{07523803-FAC3-4BAB-A92D-F6F6CA018F62}" srcOrd="0" destOrd="1" presId="urn:microsoft.com/office/officeart/2018/2/layout/IconLabelDescriptionList"/>
    <dgm:cxn modelId="{56631E84-AAD8-4E76-8C68-A0F773DC47BB}" type="presOf" srcId="{BE775895-9A54-4613-8AC4-5F48F076DC53}" destId="{05003DA4-9408-432B-8E63-68F85D477164}" srcOrd="0" destOrd="0" presId="urn:microsoft.com/office/officeart/2018/2/layout/IconLabelDescriptionList"/>
    <dgm:cxn modelId="{D3628585-1B7A-4EFE-B4CC-E78AFCC3A98D}" srcId="{B67A2A60-10D3-4E27-9645-8B17C2DAA73F}" destId="{2B70A336-8EE1-4115-B01F-50367AC9A50C}" srcOrd="0" destOrd="0" parTransId="{92DEA8CD-CF00-40CD-8497-94F1D1D25A07}" sibTransId="{33A70B2E-B54F-442B-9C15-5A0335C88979}"/>
    <dgm:cxn modelId="{5F108F93-7777-4EF8-B133-7379E64AE211}" type="presOf" srcId="{E5F28A30-16EE-4E39-BE43-A28860877C7F}" destId="{E1279C70-52D4-465B-AC0F-FD372D4CE631}" srcOrd="0" destOrd="1" presId="urn:microsoft.com/office/officeart/2018/2/layout/IconLabelDescriptionList"/>
    <dgm:cxn modelId="{EACF789D-43C3-4768-BABD-C501729E0E16}" type="presOf" srcId="{B67A2A60-10D3-4E27-9645-8B17C2DAA73F}" destId="{5C5A29F1-0C4F-475D-AE93-F9F08DFF40DB}" srcOrd="0" destOrd="0" presId="urn:microsoft.com/office/officeart/2018/2/layout/IconLabelDescriptionList"/>
    <dgm:cxn modelId="{484553B2-50D3-4231-8A08-DDAB00A9FC28}" type="presOf" srcId="{130FBF97-34C8-470E-B42D-DBCA1C17D3F8}" destId="{07523803-FAC3-4BAB-A92D-F6F6CA018F62}" srcOrd="0" destOrd="0" presId="urn:microsoft.com/office/officeart/2018/2/layout/IconLabelDescriptionList"/>
    <dgm:cxn modelId="{5A6E14BD-271B-4907-8562-A6A65A162E8F}" type="presOf" srcId="{2B70A336-8EE1-4115-B01F-50367AC9A50C}" destId="{E1279C70-52D4-465B-AC0F-FD372D4CE631}" srcOrd="0" destOrd="0" presId="urn:microsoft.com/office/officeart/2018/2/layout/IconLabelDescriptionList"/>
    <dgm:cxn modelId="{CF3047BE-3423-4C38-AEA9-2D9586F0C55D}" srcId="{E8F4CB6F-6191-4B09-8300-4144878C6BF9}" destId="{130FBF97-34C8-470E-B42D-DBCA1C17D3F8}" srcOrd="0" destOrd="0" parTransId="{302DAEC6-35F9-41C3-B26B-061F2F91A314}" sibTransId="{2B42A137-29C7-4824-BE4B-956E697415D9}"/>
    <dgm:cxn modelId="{91A849C1-F6E8-4C14-B0F4-91D867ADC715}" type="presOf" srcId="{5D473690-8CDF-4DB9-B60C-0A0B89C43A9C}" destId="{07523803-FAC3-4BAB-A92D-F6F6CA018F62}" srcOrd="0" destOrd="3" presId="urn:microsoft.com/office/officeart/2018/2/layout/IconLabelDescriptionList"/>
    <dgm:cxn modelId="{036464D3-4F68-48B5-867F-364F1D9E606D}" srcId="{BE775895-9A54-4613-8AC4-5F48F076DC53}" destId="{E8F4CB6F-6191-4B09-8300-4144878C6BF9}" srcOrd="0" destOrd="0" parTransId="{1350C3C7-D734-485A-A898-E51EC10A6420}" sibTransId="{7E270698-BB00-4118-AD22-179AB650D2CC}"/>
    <dgm:cxn modelId="{DB6BD4D7-5324-43B8-AFEB-EA9E6F0F23A0}" type="presOf" srcId="{CB3128DC-0967-46A6-9E59-943047CC9C44}" destId="{E1279C70-52D4-465B-AC0F-FD372D4CE631}" srcOrd="0" destOrd="2" presId="urn:microsoft.com/office/officeart/2018/2/layout/IconLabelDescriptionList"/>
    <dgm:cxn modelId="{5D06E4E8-3201-4248-8C8E-898D0979CC74}" type="presOf" srcId="{E8F4CB6F-6191-4B09-8300-4144878C6BF9}" destId="{2F9B8680-69D0-4D62-A674-7B5D127F7FC3}" srcOrd="0" destOrd="0" presId="urn:microsoft.com/office/officeart/2018/2/layout/IconLabelDescriptionList"/>
    <dgm:cxn modelId="{236C55EC-2119-40FB-B32E-2B17C2D25D83}" srcId="{E8F4CB6F-6191-4B09-8300-4144878C6BF9}" destId="{5D473690-8CDF-4DB9-B60C-0A0B89C43A9C}" srcOrd="3" destOrd="0" parTransId="{C4299A18-CF0E-4B84-A472-0A122524B444}" sibTransId="{C03B449A-6990-43EF-B31E-30E5544BAA0C}"/>
    <dgm:cxn modelId="{C25256A3-0D86-4BA1-B879-FA82EDFE7F0B}" type="presParOf" srcId="{05003DA4-9408-432B-8E63-68F85D477164}" destId="{7D1ECE7D-E15A-4983-9D6E-78307ED49425}" srcOrd="0" destOrd="0" presId="urn:microsoft.com/office/officeart/2018/2/layout/IconLabelDescriptionList"/>
    <dgm:cxn modelId="{C89A42F8-A81B-4020-80D2-6A7538FFD4B2}" type="presParOf" srcId="{7D1ECE7D-E15A-4983-9D6E-78307ED49425}" destId="{25687C88-6C8C-4886-84C9-596200CB3FBE}" srcOrd="0" destOrd="0" presId="urn:microsoft.com/office/officeart/2018/2/layout/IconLabelDescriptionList"/>
    <dgm:cxn modelId="{D35A9D36-2FF5-476C-ADFE-D934865AB310}" type="presParOf" srcId="{7D1ECE7D-E15A-4983-9D6E-78307ED49425}" destId="{370AB212-D755-4A4B-BBA0-65498419C19C}" srcOrd="1" destOrd="0" presId="urn:microsoft.com/office/officeart/2018/2/layout/IconLabelDescriptionList"/>
    <dgm:cxn modelId="{B1F7303E-A12A-41F7-919E-730F0BE6BBBB}" type="presParOf" srcId="{7D1ECE7D-E15A-4983-9D6E-78307ED49425}" destId="{2F9B8680-69D0-4D62-A674-7B5D127F7FC3}" srcOrd="2" destOrd="0" presId="urn:microsoft.com/office/officeart/2018/2/layout/IconLabelDescriptionList"/>
    <dgm:cxn modelId="{EDFF9E89-23CA-411D-B332-5CE520653953}" type="presParOf" srcId="{7D1ECE7D-E15A-4983-9D6E-78307ED49425}" destId="{873D5AEC-B6F6-4379-8BED-FA4272B523D9}" srcOrd="3" destOrd="0" presId="urn:microsoft.com/office/officeart/2018/2/layout/IconLabelDescriptionList"/>
    <dgm:cxn modelId="{AEC1DA4A-9B67-4913-8311-F01FBC6CC0B1}" type="presParOf" srcId="{7D1ECE7D-E15A-4983-9D6E-78307ED49425}" destId="{07523803-FAC3-4BAB-A92D-F6F6CA018F62}" srcOrd="4" destOrd="0" presId="urn:microsoft.com/office/officeart/2018/2/layout/IconLabelDescriptionList"/>
    <dgm:cxn modelId="{6083AD96-5765-4A65-B85A-AC1A1DEC8176}" type="presParOf" srcId="{05003DA4-9408-432B-8E63-68F85D477164}" destId="{4DCE842D-A362-48CB-8599-9937330446CA}" srcOrd="1" destOrd="0" presId="urn:microsoft.com/office/officeart/2018/2/layout/IconLabelDescriptionList"/>
    <dgm:cxn modelId="{1AFD5A76-E69F-47AD-8107-F422F360638F}" type="presParOf" srcId="{05003DA4-9408-432B-8E63-68F85D477164}" destId="{8DFE8090-0A80-44EB-AA64-17EA68EF2BCE}" srcOrd="2" destOrd="0" presId="urn:microsoft.com/office/officeart/2018/2/layout/IconLabelDescriptionList"/>
    <dgm:cxn modelId="{DDC0F200-2EDC-46B6-9052-0F9A6D15B131}" type="presParOf" srcId="{8DFE8090-0A80-44EB-AA64-17EA68EF2BCE}" destId="{AB91E400-017E-48BA-B1B9-F82963372AD1}" srcOrd="0" destOrd="0" presId="urn:microsoft.com/office/officeart/2018/2/layout/IconLabelDescriptionList"/>
    <dgm:cxn modelId="{9E6577CB-69AE-47AF-B6A8-C8860FD57A63}" type="presParOf" srcId="{8DFE8090-0A80-44EB-AA64-17EA68EF2BCE}" destId="{24F63A24-FB17-44B0-B604-502524F2BBE2}" srcOrd="1" destOrd="0" presId="urn:microsoft.com/office/officeart/2018/2/layout/IconLabelDescriptionList"/>
    <dgm:cxn modelId="{E10266F1-6479-42EB-BEC7-9F65774D27E7}" type="presParOf" srcId="{8DFE8090-0A80-44EB-AA64-17EA68EF2BCE}" destId="{5C5A29F1-0C4F-475D-AE93-F9F08DFF40DB}" srcOrd="2" destOrd="0" presId="urn:microsoft.com/office/officeart/2018/2/layout/IconLabelDescriptionList"/>
    <dgm:cxn modelId="{E014D8DB-0C9B-4AA6-A146-4B0EF834E203}" type="presParOf" srcId="{8DFE8090-0A80-44EB-AA64-17EA68EF2BCE}" destId="{A9595685-44AD-4369-902D-A39A9C7560A7}" srcOrd="3" destOrd="0" presId="urn:microsoft.com/office/officeart/2018/2/layout/IconLabelDescriptionList"/>
    <dgm:cxn modelId="{DD84EE49-8D7C-4E41-818D-61F69DD5D36C}" type="presParOf" srcId="{8DFE8090-0A80-44EB-AA64-17EA68EF2BCE}" destId="{E1279C70-52D4-465B-AC0F-FD372D4CE63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A8AC9F-B935-40A5-BB3A-C9DAF86B3F6F}"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962725A0-0AB6-4320-A4F2-4FB1A44760F8}">
      <dgm:prSet/>
      <dgm:spPr/>
      <dgm:t>
        <a:bodyPr/>
        <a:lstStyle/>
        <a:p>
          <a:r>
            <a:rPr lang="en-US" b="0" i="0" baseline="0" dirty="0"/>
            <a:t>Driver Risk Prediction</a:t>
          </a:r>
          <a:endParaRPr lang="en-US" dirty="0"/>
        </a:p>
      </dgm:t>
    </dgm:pt>
    <dgm:pt modelId="{83D8C1A6-0ABF-41DD-ADF8-79399EAB1460}" type="parTrans" cxnId="{BD36EEF9-D2EC-46F9-90E6-83D957AB4DC0}">
      <dgm:prSet/>
      <dgm:spPr/>
      <dgm:t>
        <a:bodyPr/>
        <a:lstStyle/>
        <a:p>
          <a:endParaRPr lang="en-US"/>
        </a:p>
      </dgm:t>
    </dgm:pt>
    <dgm:pt modelId="{1A32AE13-169C-4D33-B6FA-185431562938}" type="sibTrans" cxnId="{BD36EEF9-D2EC-46F9-90E6-83D957AB4DC0}">
      <dgm:prSet/>
      <dgm:spPr/>
      <dgm:t>
        <a:bodyPr/>
        <a:lstStyle/>
        <a:p>
          <a:endParaRPr lang="en-US"/>
        </a:p>
      </dgm:t>
    </dgm:pt>
    <dgm:pt modelId="{799D7D13-410C-4A0C-88C7-D2B91E4FB6B9}">
      <dgm:prSet/>
      <dgm:spPr/>
      <dgm:t>
        <a:bodyPr/>
        <a:lstStyle/>
        <a:p>
          <a:r>
            <a:rPr lang="en-US" b="0" i="0" baseline="0" dirty="0"/>
            <a:t>Factors affecting driver risk</a:t>
          </a:r>
          <a:endParaRPr lang="en-US" dirty="0"/>
        </a:p>
      </dgm:t>
    </dgm:pt>
    <dgm:pt modelId="{058543C2-B536-4449-91ED-32B0F9CCBD8E}" type="parTrans" cxnId="{84DAC924-8C13-4B43-86FE-9D3CB14EFBDE}">
      <dgm:prSet/>
      <dgm:spPr/>
      <dgm:t>
        <a:bodyPr/>
        <a:lstStyle/>
        <a:p>
          <a:endParaRPr lang="en-US"/>
        </a:p>
      </dgm:t>
    </dgm:pt>
    <dgm:pt modelId="{ED4366A4-A030-4C55-8E64-1AA4CED3F56D}" type="sibTrans" cxnId="{84DAC924-8C13-4B43-86FE-9D3CB14EFBDE}">
      <dgm:prSet/>
      <dgm:spPr/>
      <dgm:t>
        <a:bodyPr/>
        <a:lstStyle/>
        <a:p>
          <a:endParaRPr lang="en-US"/>
        </a:p>
      </dgm:t>
    </dgm:pt>
    <dgm:pt modelId="{CFF0B188-6118-4C58-9FF7-5EA721AE0C1B}">
      <dgm:prSet/>
      <dgm:spPr/>
      <dgm:t>
        <a:bodyPr/>
        <a:lstStyle/>
        <a:p>
          <a:r>
            <a:rPr lang="en-US" b="0" i="0" baseline="0"/>
            <a:t>Predictive model development</a:t>
          </a:r>
          <a:endParaRPr lang="en-US"/>
        </a:p>
      </dgm:t>
    </dgm:pt>
    <dgm:pt modelId="{C6E9826E-A3CA-403C-A174-9AFEF44AD0DA}" type="parTrans" cxnId="{8B2D51B3-B7EB-48A1-BCC6-E53D28183409}">
      <dgm:prSet/>
      <dgm:spPr/>
      <dgm:t>
        <a:bodyPr/>
        <a:lstStyle/>
        <a:p>
          <a:endParaRPr lang="en-US"/>
        </a:p>
      </dgm:t>
    </dgm:pt>
    <dgm:pt modelId="{1F938E68-DEB3-4405-AEC6-1C3E85910AE6}" type="sibTrans" cxnId="{8B2D51B3-B7EB-48A1-BCC6-E53D28183409}">
      <dgm:prSet/>
      <dgm:spPr/>
      <dgm:t>
        <a:bodyPr/>
        <a:lstStyle/>
        <a:p>
          <a:endParaRPr lang="en-US"/>
        </a:p>
      </dgm:t>
    </dgm:pt>
    <dgm:pt modelId="{085ACE4F-8308-4826-9AC3-C234EE612FA6}">
      <dgm:prSet/>
      <dgm:spPr/>
      <dgm:t>
        <a:bodyPr/>
        <a:lstStyle/>
        <a:p>
          <a:r>
            <a:rPr lang="en-US" b="0" i="0" baseline="0"/>
            <a:t>Data analysis approach</a:t>
          </a:r>
          <a:endParaRPr lang="en-US"/>
        </a:p>
      </dgm:t>
    </dgm:pt>
    <dgm:pt modelId="{2E33C1E7-31B3-44FB-81BD-E04970EEE314}" type="parTrans" cxnId="{03955A78-2A64-417E-9097-E089AA2B0496}">
      <dgm:prSet/>
      <dgm:spPr/>
      <dgm:t>
        <a:bodyPr/>
        <a:lstStyle/>
        <a:p>
          <a:endParaRPr lang="en-US"/>
        </a:p>
      </dgm:t>
    </dgm:pt>
    <dgm:pt modelId="{842E3C57-F238-4154-B3C9-241B860D8CD3}" type="sibTrans" cxnId="{03955A78-2A64-417E-9097-E089AA2B0496}">
      <dgm:prSet/>
      <dgm:spPr/>
      <dgm:t>
        <a:bodyPr/>
        <a:lstStyle/>
        <a:p>
          <a:endParaRPr lang="en-US"/>
        </a:p>
      </dgm:t>
    </dgm:pt>
    <dgm:pt modelId="{72152D8D-944A-410F-AD14-87CEC3B13CD1}">
      <dgm:prSet/>
      <dgm:spPr/>
      <dgm:t>
        <a:bodyPr/>
        <a:lstStyle/>
        <a:p>
          <a:r>
            <a:rPr lang="en-US" b="0" i="0" baseline="0"/>
            <a:t>Risk factors and characteristics</a:t>
          </a:r>
          <a:endParaRPr lang="en-US"/>
        </a:p>
      </dgm:t>
    </dgm:pt>
    <dgm:pt modelId="{0F87BDC7-66A2-40F4-B5B0-04A26033AEEA}" type="parTrans" cxnId="{ADB68A8A-92BA-44EE-8165-1F700624B041}">
      <dgm:prSet/>
      <dgm:spPr/>
      <dgm:t>
        <a:bodyPr/>
        <a:lstStyle/>
        <a:p>
          <a:endParaRPr lang="en-US"/>
        </a:p>
      </dgm:t>
    </dgm:pt>
    <dgm:pt modelId="{04269456-F35B-4DA0-9602-F746BBBFE210}" type="sibTrans" cxnId="{ADB68A8A-92BA-44EE-8165-1F700624B041}">
      <dgm:prSet/>
      <dgm:spPr/>
      <dgm:t>
        <a:bodyPr/>
        <a:lstStyle/>
        <a:p>
          <a:endParaRPr lang="en-US"/>
        </a:p>
      </dgm:t>
    </dgm:pt>
    <dgm:pt modelId="{BD224224-2E98-4234-A159-57EAD25EAE0E}">
      <dgm:prSet/>
      <dgm:spPr/>
      <dgm:t>
        <a:bodyPr/>
        <a:lstStyle/>
        <a:p>
          <a:r>
            <a:rPr lang="en-US" b="0" i="0" baseline="0" dirty="0"/>
            <a:t> Accident Reduction for Commercial Trucks</a:t>
          </a:r>
          <a:endParaRPr lang="en-US" dirty="0"/>
        </a:p>
      </dgm:t>
    </dgm:pt>
    <dgm:pt modelId="{7CE629A3-9BDB-4AB1-AF25-BA2D0A146AD0}" type="parTrans" cxnId="{0C744CC5-7CFF-4A5D-9897-30AB246ED1AA}">
      <dgm:prSet/>
      <dgm:spPr/>
      <dgm:t>
        <a:bodyPr/>
        <a:lstStyle/>
        <a:p>
          <a:endParaRPr lang="en-US"/>
        </a:p>
      </dgm:t>
    </dgm:pt>
    <dgm:pt modelId="{8933DFB2-A093-4AD7-AA74-FC89E3DF8336}" type="sibTrans" cxnId="{0C744CC5-7CFF-4A5D-9897-30AB246ED1AA}">
      <dgm:prSet/>
      <dgm:spPr/>
      <dgm:t>
        <a:bodyPr/>
        <a:lstStyle/>
        <a:p>
          <a:endParaRPr lang="en-US"/>
        </a:p>
      </dgm:t>
    </dgm:pt>
    <dgm:pt modelId="{CD23FE03-B532-4726-A409-EBF2AE63F1DB}">
      <dgm:prSet/>
      <dgm:spPr/>
      <dgm:t>
        <a:bodyPr/>
        <a:lstStyle/>
        <a:p>
          <a:r>
            <a:rPr lang="en-US" b="0" i="0" baseline="0"/>
            <a:t>Driver data analysis for risk identification</a:t>
          </a:r>
          <a:endParaRPr lang="en-US"/>
        </a:p>
      </dgm:t>
    </dgm:pt>
    <dgm:pt modelId="{8538E08C-E23B-44CE-87EE-7183941C7454}" type="parTrans" cxnId="{945762D9-79E4-4ACA-B96C-AE521F682545}">
      <dgm:prSet/>
      <dgm:spPr/>
      <dgm:t>
        <a:bodyPr/>
        <a:lstStyle/>
        <a:p>
          <a:endParaRPr lang="en-US"/>
        </a:p>
      </dgm:t>
    </dgm:pt>
    <dgm:pt modelId="{4E363C24-EAB4-4580-A025-4902CE2CAD29}" type="sibTrans" cxnId="{945762D9-79E4-4ACA-B96C-AE521F682545}">
      <dgm:prSet/>
      <dgm:spPr/>
      <dgm:t>
        <a:bodyPr/>
        <a:lstStyle/>
        <a:p>
          <a:endParaRPr lang="en-US"/>
        </a:p>
      </dgm:t>
    </dgm:pt>
    <dgm:pt modelId="{B63861B2-26BB-46BE-9657-F087556BA4D4}">
      <dgm:prSet/>
      <dgm:spPr/>
      <dgm:t>
        <a:bodyPr/>
        <a:lstStyle/>
        <a:p>
          <a:r>
            <a:rPr lang="en-US" b="0" i="0" baseline="0"/>
            <a:t>Strategies for reducing accidents</a:t>
          </a:r>
          <a:endParaRPr lang="en-US"/>
        </a:p>
      </dgm:t>
    </dgm:pt>
    <dgm:pt modelId="{AD46B719-F858-4F14-B79B-0DC39B466868}" type="parTrans" cxnId="{03CC7224-9A59-4DAA-96A0-68E987FA0E44}">
      <dgm:prSet/>
      <dgm:spPr/>
      <dgm:t>
        <a:bodyPr/>
        <a:lstStyle/>
        <a:p>
          <a:endParaRPr lang="en-US"/>
        </a:p>
      </dgm:t>
    </dgm:pt>
    <dgm:pt modelId="{7631D188-731A-4E0E-AEFE-0ABA766C67E9}" type="sibTrans" cxnId="{03CC7224-9A59-4DAA-96A0-68E987FA0E44}">
      <dgm:prSet/>
      <dgm:spPr/>
      <dgm:t>
        <a:bodyPr/>
        <a:lstStyle/>
        <a:p>
          <a:endParaRPr lang="en-US"/>
        </a:p>
      </dgm:t>
    </dgm:pt>
    <dgm:pt modelId="{1C159104-463B-4E44-9ED9-4E49A5B16D25}">
      <dgm:prSet/>
      <dgm:spPr/>
      <dgm:t>
        <a:bodyPr/>
        <a:lstStyle/>
        <a:p>
          <a:r>
            <a:rPr lang="en-US" b="0" i="0" baseline="0"/>
            <a:t>Impact on road safety</a:t>
          </a:r>
          <a:endParaRPr lang="en-US"/>
        </a:p>
      </dgm:t>
    </dgm:pt>
    <dgm:pt modelId="{5D3DA177-6397-4C4B-BBF8-3312ED3549E7}" type="parTrans" cxnId="{F3AD005E-57ED-42BB-AD99-E23732523906}">
      <dgm:prSet/>
      <dgm:spPr/>
      <dgm:t>
        <a:bodyPr/>
        <a:lstStyle/>
        <a:p>
          <a:endParaRPr lang="en-US"/>
        </a:p>
      </dgm:t>
    </dgm:pt>
    <dgm:pt modelId="{B53AA29F-85CD-49CF-BAAC-0DCE2EE4A2D3}" type="sibTrans" cxnId="{F3AD005E-57ED-42BB-AD99-E23732523906}">
      <dgm:prSet/>
      <dgm:spPr/>
      <dgm:t>
        <a:bodyPr/>
        <a:lstStyle/>
        <a:p>
          <a:endParaRPr lang="en-US"/>
        </a:p>
      </dgm:t>
    </dgm:pt>
    <dgm:pt modelId="{C7988109-654F-42C6-84F4-36E8F19CEA14}">
      <dgm:prSet/>
      <dgm:spPr/>
      <dgm:t>
        <a:bodyPr/>
        <a:lstStyle/>
        <a:p>
          <a:r>
            <a:rPr lang="en-US" b="0" i="0" baseline="0" dirty="0"/>
            <a:t>Risky Driver Identification</a:t>
          </a:r>
          <a:endParaRPr lang="en-US" dirty="0"/>
        </a:p>
      </dgm:t>
    </dgm:pt>
    <dgm:pt modelId="{00029A7E-55C0-4E43-8E41-B82D4502D215}" type="sibTrans" cxnId="{811084FE-FD05-45B6-B70B-7B04985C5332}">
      <dgm:prSet/>
      <dgm:spPr/>
      <dgm:t>
        <a:bodyPr/>
        <a:lstStyle/>
        <a:p>
          <a:endParaRPr lang="en-US"/>
        </a:p>
      </dgm:t>
    </dgm:pt>
    <dgm:pt modelId="{230F23A6-9647-4E7F-8836-FBE987371FC3}" type="parTrans" cxnId="{811084FE-FD05-45B6-B70B-7B04985C5332}">
      <dgm:prSet/>
      <dgm:spPr/>
      <dgm:t>
        <a:bodyPr/>
        <a:lstStyle/>
        <a:p>
          <a:endParaRPr lang="en-US"/>
        </a:p>
      </dgm:t>
    </dgm:pt>
    <dgm:pt modelId="{2F9D11DE-A5ED-4831-879A-5CEE6FCFE05A}" type="pres">
      <dgm:prSet presAssocID="{BFA8AC9F-B935-40A5-BB3A-C9DAF86B3F6F}" presName="Name0" presStyleCnt="0">
        <dgm:presLayoutVars>
          <dgm:dir/>
          <dgm:animLvl val="lvl"/>
          <dgm:resizeHandles val="exact"/>
        </dgm:presLayoutVars>
      </dgm:prSet>
      <dgm:spPr/>
    </dgm:pt>
    <dgm:pt modelId="{F19A6C18-D1E7-46FC-B3D7-35C0D027B12B}" type="pres">
      <dgm:prSet presAssocID="{962725A0-0AB6-4320-A4F2-4FB1A44760F8}" presName="composite" presStyleCnt="0"/>
      <dgm:spPr/>
    </dgm:pt>
    <dgm:pt modelId="{24714251-49D1-49B5-AEE4-90DD61FA2342}" type="pres">
      <dgm:prSet presAssocID="{962725A0-0AB6-4320-A4F2-4FB1A44760F8}" presName="parTx" presStyleLbl="alignNode1" presStyleIdx="0" presStyleCnt="3">
        <dgm:presLayoutVars>
          <dgm:chMax val="0"/>
          <dgm:chPref val="0"/>
          <dgm:bulletEnabled val="1"/>
        </dgm:presLayoutVars>
      </dgm:prSet>
      <dgm:spPr/>
    </dgm:pt>
    <dgm:pt modelId="{EDEFB49C-C130-4B7B-B5EC-D9DCB5BFD3A3}" type="pres">
      <dgm:prSet presAssocID="{962725A0-0AB6-4320-A4F2-4FB1A44760F8}" presName="desTx" presStyleLbl="alignAccFollowNode1" presStyleIdx="0" presStyleCnt="3">
        <dgm:presLayoutVars>
          <dgm:bulletEnabled val="1"/>
        </dgm:presLayoutVars>
      </dgm:prSet>
      <dgm:spPr/>
    </dgm:pt>
    <dgm:pt modelId="{A350667E-99DD-4E2F-A465-CCDC8656FC50}" type="pres">
      <dgm:prSet presAssocID="{1A32AE13-169C-4D33-B6FA-185431562938}" presName="space" presStyleCnt="0"/>
      <dgm:spPr/>
    </dgm:pt>
    <dgm:pt modelId="{BB67B2FD-2078-4852-A6B3-E202181F3993}" type="pres">
      <dgm:prSet presAssocID="{C7988109-654F-42C6-84F4-36E8F19CEA14}" presName="composite" presStyleCnt="0"/>
      <dgm:spPr/>
    </dgm:pt>
    <dgm:pt modelId="{37FE6384-A969-487B-876E-6899EA0C2FCD}" type="pres">
      <dgm:prSet presAssocID="{C7988109-654F-42C6-84F4-36E8F19CEA14}" presName="parTx" presStyleLbl="alignNode1" presStyleIdx="1" presStyleCnt="3">
        <dgm:presLayoutVars>
          <dgm:chMax val="0"/>
          <dgm:chPref val="0"/>
          <dgm:bulletEnabled val="1"/>
        </dgm:presLayoutVars>
      </dgm:prSet>
      <dgm:spPr/>
    </dgm:pt>
    <dgm:pt modelId="{90A6972C-B7B5-488C-8DAC-F7BC8212C549}" type="pres">
      <dgm:prSet presAssocID="{C7988109-654F-42C6-84F4-36E8F19CEA14}" presName="desTx" presStyleLbl="alignAccFollowNode1" presStyleIdx="1" presStyleCnt="3">
        <dgm:presLayoutVars>
          <dgm:bulletEnabled val="1"/>
        </dgm:presLayoutVars>
      </dgm:prSet>
      <dgm:spPr/>
    </dgm:pt>
    <dgm:pt modelId="{7BC7D855-8080-4A5B-836C-849057F16E5B}" type="pres">
      <dgm:prSet presAssocID="{00029A7E-55C0-4E43-8E41-B82D4502D215}" presName="space" presStyleCnt="0"/>
      <dgm:spPr/>
    </dgm:pt>
    <dgm:pt modelId="{E8F1072B-D814-4C9E-B8C9-96AF41B600A0}" type="pres">
      <dgm:prSet presAssocID="{BD224224-2E98-4234-A159-57EAD25EAE0E}" presName="composite" presStyleCnt="0"/>
      <dgm:spPr/>
    </dgm:pt>
    <dgm:pt modelId="{3A6D1A33-FBF9-4F3E-AB4D-8F0629D34141}" type="pres">
      <dgm:prSet presAssocID="{BD224224-2E98-4234-A159-57EAD25EAE0E}" presName="parTx" presStyleLbl="alignNode1" presStyleIdx="2" presStyleCnt="3">
        <dgm:presLayoutVars>
          <dgm:chMax val="0"/>
          <dgm:chPref val="0"/>
          <dgm:bulletEnabled val="1"/>
        </dgm:presLayoutVars>
      </dgm:prSet>
      <dgm:spPr/>
    </dgm:pt>
    <dgm:pt modelId="{DCB5D4C4-C651-426F-B59E-1D6FDC6F79EE}" type="pres">
      <dgm:prSet presAssocID="{BD224224-2E98-4234-A159-57EAD25EAE0E}" presName="desTx" presStyleLbl="alignAccFollowNode1" presStyleIdx="2" presStyleCnt="3">
        <dgm:presLayoutVars>
          <dgm:bulletEnabled val="1"/>
        </dgm:presLayoutVars>
      </dgm:prSet>
      <dgm:spPr/>
    </dgm:pt>
  </dgm:ptLst>
  <dgm:cxnLst>
    <dgm:cxn modelId="{028BA115-57B9-45C9-9FA4-4FEA864AC087}" type="presOf" srcId="{C7988109-654F-42C6-84F4-36E8F19CEA14}" destId="{37FE6384-A969-487B-876E-6899EA0C2FCD}" srcOrd="0" destOrd="0" presId="urn:microsoft.com/office/officeart/2005/8/layout/hList1"/>
    <dgm:cxn modelId="{03CC7224-9A59-4DAA-96A0-68E987FA0E44}" srcId="{BD224224-2E98-4234-A159-57EAD25EAE0E}" destId="{B63861B2-26BB-46BE-9657-F087556BA4D4}" srcOrd="1" destOrd="0" parTransId="{AD46B719-F858-4F14-B79B-0DC39B466868}" sibTransId="{7631D188-731A-4E0E-AEFE-0ABA766C67E9}"/>
    <dgm:cxn modelId="{84DAC924-8C13-4B43-86FE-9D3CB14EFBDE}" srcId="{962725A0-0AB6-4320-A4F2-4FB1A44760F8}" destId="{799D7D13-410C-4A0C-88C7-D2B91E4FB6B9}" srcOrd="0" destOrd="0" parTransId="{058543C2-B536-4449-91ED-32B0F9CCBD8E}" sibTransId="{ED4366A4-A030-4C55-8E64-1AA4CED3F56D}"/>
    <dgm:cxn modelId="{02AA952C-85AA-4DB8-9472-1C72585815ED}" type="presOf" srcId="{BFA8AC9F-B935-40A5-BB3A-C9DAF86B3F6F}" destId="{2F9D11DE-A5ED-4831-879A-5CEE6FCFE05A}" srcOrd="0" destOrd="0" presId="urn:microsoft.com/office/officeart/2005/8/layout/hList1"/>
    <dgm:cxn modelId="{C649803D-D959-4B00-9F4F-AF8D646E267F}" type="presOf" srcId="{CD23FE03-B532-4726-A409-EBF2AE63F1DB}" destId="{DCB5D4C4-C651-426F-B59E-1D6FDC6F79EE}" srcOrd="0" destOrd="0" presId="urn:microsoft.com/office/officeart/2005/8/layout/hList1"/>
    <dgm:cxn modelId="{F3AD005E-57ED-42BB-AD99-E23732523906}" srcId="{BD224224-2E98-4234-A159-57EAD25EAE0E}" destId="{1C159104-463B-4E44-9ED9-4E49A5B16D25}" srcOrd="2" destOrd="0" parTransId="{5D3DA177-6397-4C4B-BBF8-3312ED3549E7}" sibTransId="{B53AA29F-85CD-49CF-BAAC-0DCE2EE4A2D3}"/>
    <dgm:cxn modelId="{98989B6E-4C87-4A81-BA23-C7DF8B4CCD19}" type="presOf" srcId="{72152D8D-944A-410F-AD14-87CEC3B13CD1}" destId="{90A6972C-B7B5-488C-8DAC-F7BC8212C549}" srcOrd="0" destOrd="1" presId="urn:microsoft.com/office/officeart/2005/8/layout/hList1"/>
    <dgm:cxn modelId="{19432674-E6C6-4B6C-B552-DFCA55E9CCF1}" type="presOf" srcId="{085ACE4F-8308-4826-9AC3-C234EE612FA6}" destId="{90A6972C-B7B5-488C-8DAC-F7BC8212C549}" srcOrd="0" destOrd="0" presId="urn:microsoft.com/office/officeart/2005/8/layout/hList1"/>
    <dgm:cxn modelId="{03955A78-2A64-417E-9097-E089AA2B0496}" srcId="{C7988109-654F-42C6-84F4-36E8F19CEA14}" destId="{085ACE4F-8308-4826-9AC3-C234EE612FA6}" srcOrd="0" destOrd="0" parTransId="{2E33C1E7-31B3-44FB-81BD-E04970EEE314}" sibTransId="{842E3C57-F238-4154-B3C9-241B860D8CD3}"/>
    <dgm:cxn modelId="{ADB68A8A-92BA-44EE-8165-1F700624B041}" srcId="{C7988109-654F-42C6-84F4-36E8F19CEA14}" destId="{72152D8D-944A-410F-AD14-87CEC3B13CD1}" srcOrd="1" destOrd="0" parTransId="{0F87BDC7-66A2-40F4-B5B0-04A26033AEEA}" sibTransId="{04269456-F35B-4DA0-9602-F746BBBFE210}"/>
    <dgm:cxn modelId="{A7365192-1B47-4168-BE98-0BA1DE0AE1A4}" type="presOf" srcId="{799D7D13-410C-4A0C-88C7-D2B91E4FB6B9}" destId="{EDEFB49C-C130-4B7B-B5EC-D9DCB5BFD3A3}" srcOrd="0" destOrd="0" presId="urn:microsoft.com/office/officeart/2005/8/layout/hList1"/>
    <dgm:cxn modelId="{8B2D51B3-B7EB-48A1-BCC6-E53D28183409}" srcId="{962725A0-0AB6-4320-A4F2-4FB1A44760F8}" destId="{CFF0B188-6118-4C58-9FF7-5EA721AE0C1B}" srcOrd="1" destOrd="0" parTransId="{C6E9826E-A3CA-403C-A174-9AFEF44AD0DA}" sibTransId="{1F938E68-DEB3-4405-AEC6-1C3E85910AE6}"/>
    <dgm:cxn modelId="{7317ECC0-A450-4A3A-8B8F-A6DEA4C14F37}" type="presOf" srcId="{BD224224-2E98-4234-A159-57EAD25EAE0E}" destId="{3A6D1A33-FBF9-4F3E-AB4D-8F0629D34141}" srcOrd="0" destOrd="0" presId="urn:microsoft.com/office/officeart/2005/8/layout/hList1"/>
    <dgm:cxn modelId="{D67A8AC2-F70B-4714-BCDC-4B97D43CAB70}" type="presOf" srcId="{B63861B2-26BB-46BE-9657-F087556BA4D4}" destId="{DCB5D4C4-C651-426F-B59E-1D6FDC6F79EE}" srcOrd="0" destOrd="1" presId="urn:microsoft.com/office/officeart/2005/8/layout/hList1"/>
    <dgm:cxn modelId="{0C744CC5-7CFF-4A5D-9897-30AB246ED1AA}" srcId="{BFA8AC9F-B935-40A5-BB3A-C9DAF86B3F6F}" destId="{BD224224-2E98-4234-A159-57EAD25EAE0E}" srcOrd="2" destOrd="0" parTransId="{7CE629A3-9BDB-4AB1-AF25-BA2D0A146AD0}" sibTransId="{8933DFB2-A093-4AD7-AA74-FC89E3DF8336}"/>
    <dgm:cxn modelId="{945762D9-79E4-4ACA-B96C-AE521F682545}" srcId="{BD224224-2E98-4234-A159-57EAD25EAE0E}" destId="{CD23FE03-B532-4726-A409-EBF2AE63F1DB}" srcOrd="0" destOrd="0" parTransId="{8538E08C-E23B-44CE-87EE-7183941C7454}" sibTransId="{4E363C24-EAB4-4580-A025-4902CE2CAD29}"/>
    <dgm:cxn modelId="{0A683DDD-294A-4D75-B1F2-904457F1DAA1}" type="presOf" srcId="{962725A0-0AB6-4320-A4F2-4FB1A44760F8}" destId="{24714251-49D1-49B5-AEE4-90DD61FA2342}" srcOrd="0" destOrd="0" presId="urn:microsoft.com/office/officeart/2005/8/layout/hList1"/>
    <dgm:cxn modelId="{7F5012E4-1C22-454E-9D46-E2135D9CEE4C}" type="presOf" srcId="{CFF0B188-6118-4C58-9FF7-5EA721AE0C1B}" destId="{EDEFB49C-C130-4B7B-B5EC-D9DCB5BFD3A3}" srcOrd="0" destOrd="1" presId="urn:microsoft.com/office/officeart/2005/8/layout/hList1"/>
    <dgm:cxn modelId="{BD36EEF9-D2EC-46F9-90E6-83D957AB4DC0}" srcId="{BFA8AC9F-B935-40A5-BB3A-C9DAF86B3F6F}" destId="{962725A0-0AB6-4320-A4F2-4FB1A44760F8}" srcOrd="0" destOrd="0" parTransId="{83D8C1A6-0ABF-41DD-ADF8-79399EAB1460}" sibTransId="{1A32AE13-169C-4D33-B6FA-185431562938}"/>
    <dgm:cxn modelId="{3CB846FC-16C4-4EA1-8045-250C1768B335}" type="presOf" srcId="{1C159104-463B-4E44-9ED9-4E49A5B16D25}" destId="{DCB5D4C4-C651-426F-B59E-1D6FDC6F79EE}" srcOrd="0" destOrd="2" presId="urn:microsoft.com/office/officeart/2005/8/layout/hList1"/>
    <dgm:cxn modelId="{811084FE-FD05-45B6-B70B-7B04985C5332}" srcId="{BFA8AC9F-B935-40A5-BB3A-C9DAF86B3F6F}" destId="{C7988109-654F-42C6-84F4-36E8F19CEA14}" srcOrd="1" destOrd="0" parTransId="{230F23A6-9647-4E7F-8836-FBE987371FC3}" sibTransId="{00029A7E-55C0-4E43-8E41-B82D4502D215}"/>
    <dgm:cxn modelId="{0161FFD1-BC6E-48A9-A8DF-16C55BB820D3}" type="presParOf" srcId="{2F9D11DE-A5ED-4831-879A-5CEE6FCFE05A}" destId="{F19A6C18-D1E7-46FC-B3D7-35C0D027B12B}" srcOrd="0" destOrd="0" presId="urn:microsoft.com/office/officeart/2005/8/layout/hList1"/>
    <dgm:cxn modelId="{3A4D4235-2FC3-4559-B983-B935F21B96C7}" type="presParOf" srcId="{F19A6C18-D1E7-46FC-B3D7-35C0D027B12B}" destId="{24714251-49D1-49B5-AEE4-90DD61FA2342}" srcOrd="0" destOrd="0" presId="urn:microsoft.com/office/officeart/2005/8/layout/hList1"/>
    <dgm:cxn modelId="{25EE4F68-77C7-4BDA-946B-27F8EC0E1375}" type="presParOf" srcId="{F19A6C18-D1E7-46FC-B3D7-35C0D027B12B}" destId="{EDEFB49C-C130-4B7B-B5EC-D9DCB5BFD3A3}" srcOrd="1" destOrd="0" presId="urn:microsoft.com/office/officeart/2005/8/layout/hList1"/>
    <dgm:cxn modelId="{714150CE-C4AF-4A23-8591-2F57DFCC9379}" type="presParOf" srcId="{2F9D11DE-A5ED-4831-879A-5CEE6FCFE05A}" destId="{A350667E-99DD-4E2F-A465-CCDC8656FC50}" srcOrd="1" destOrd="0" presId="urn:microsoft.com/office/officeart/2005/8/layout/hList1"/>
    <dgm:cxn modelId="{F0970197-0415-4E98-A5A3-E8967CC25DFA}" type="presParOf" srcId="{2F9D11DE-A5ED-4831-879A-5CEE6FCFE05A}" destId="{BB67B2FD-2078-4852-A6B3-E202181F3993}" srcOrd="2" destOrd="0" presId="urn:microsoft.com/office/officeart/2005/8/layout/hList1"/>
    <dgm:cxn modelId="{1B3A3219-6193-40CB-9806-55A8DFB22561}" type="presParOf" srcId="{BB67B2FD-2078-4852-A6B3-E202181F3993}" destId="{37FE6384-A969-487B-876E-6899EA0C2FCD}" srcOrd="0" destOrd="0" presId="urn:microsoft.com/office/officeart/2005/8/layout/hList1"/>
    <dgm:cxn modelId="{09F7A848-C89B-4C57-8857-31A56072E0AB}" type="presParOf" srcId="{BB67B2FD-2078-4852-A6B3-E202181F3993}" destId="{90A6972C-B7B5-488C-8DAC-F7BC8212C549}" srcOrd="1" destOrd="0" presId="urn:microsoft.com/office/officeart/2005/8/layout/hList1"/>
    <dgm:cxn modelId="{DD39C283-B499-4E97-A143-2B36BF168E7E}" type="presParOf" srcId="{2F9D11DE-A5ED-4831-879A-5CEE6FCFE05A}" destId="{7BC7D855-8080-4A5B-836C-849057F16E5B}" srcOrd="3" destOrd="0" presId="urn:microsoft.com/office/officeart/2005/8/layout/hList1"/>
    <dgm:cxn modelId="{DB5FE967-6D17-4043-BFAF-1A4C7775CEFA}" type="presParOf" srcId="{2F9D11DE-A5ED-4831-879A-5CEE6FCFE05A}" destId="{E8F1072B-D814-4C9E-B8C9-96AF41B600A0}" srcOrd="4" destOrd="0" presId="urn:microsoft.com/office/officeart/2005/8/layout/hList1"/>
    <dgm:cxn modelId="{B76E71B3-6AD3-47D2-9C5F-9A9FF3B3DF05}" type="presParOf" srcId="{E8F1072B-D814-4C9E-B8C9-96AF41B600A0}" destId="{3A6D1A33-FBF9-4F3E-AB4D-8F0629D34141}" srcOrd="0" destOrd="0" presId="urn:microsoft.com/office/officeart/2005/8/layout/hList1"/>
    <dgm:cxn modelId="{43B4B026-91AB-4E3E-B30D-4E2127EE1E86}" type="presParOf" srcId="{E8F1072B-D814-4C9E-B8C9-96AF41B600A0}" destId="{DCB5D4C4-C651-426F-B59E-1D6FDC6F79E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87C88-6C8C-4886-84C9-596200CB3FBE}">
      <dsp:nvSpPr>
        <dsp:cNvPr id="0" name=""/>
        <dsp:cNvSpPr/>
      </dsp:nvSpPr>
      <dsp:spPr>
        <a:xfrm>
          <a:off x="783320" y="1181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9B8680-69D0-4D62-A674-7B5D127F7FC3}">
      <dsp:nvSpPr>
        <dsp:cNvPr id="0" name=""/>
        <dsp:cNvSpPr/>
      </dsp:nvSpPr>
      <dsp:spPr>
        <a:xfrm>
          <a:off x="783320" y="172288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i="0" kern="1200" dirty="0"/>
            <a:t>Identifying the Optimal Truck Model</a:t>
          </a:r>
          <a:endParaRPr lang="en-US" sz="2400" kern="1200" dirty="0"/>
        </a:p>
      </dsp:txBody>
      <dsp:txXfrm>
        <a:off x="783320" y="1722889"/>
        <a:ext cx="4320000" cy="648000"/>
      </dsp:txXfrm>
    </dsp:sp>
    <dsp:sp modelId="{07523803-FAC3-4BAB-A92D-F6F6CA018F62}">
      <dsp:nvSpPr>
        <dsp:cNvPr id="0" name=""/>
        <dsp:cNvSpPr/>
      </dsp:nvSpPr>
      <dsp:spPr>
        <a:xfrm>
          <a:off x="783320" y="2463482"/>
          <a:ext cx="4320000" cy="2177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pPr>
          <a:r>
            <a:rPr lang="en-US" sz="2000" b="0" i="0" kern="1200" dirty="0"/>
            <a:t>Historical MPG values analysis</a:t>
          </a:r>
          <a:endParaRPr lang="en-US" sz="2000" kern="1200" dirty="0"/>
        </a:p>
        <a:p>
          <a:pPr marL="0" lvl="0" indent="0" algn="l" defTabSz="889000">
            <a:lnSpc>
              <a:spcPct val="90000"/>
            </a:lnSpc>
            <a:spcBef>
              <a:spcPct val="0"/>
            </a:spcBef>
            <a:spcAft>
              <a:spcPct val="35000"/>
            </a:spcAft>
            <a:buNone/>
          </a:pPr>
          <a:r>
            <a:rPr lang="en-US" sz="2000" b="0" i="0" kern="1200" dirty="0"/>
            <a:t>Risk factor analysis for each truck model</a:t>
          </a:r>
          <a:endParaRPr lang="en-US" sz="2000" kern="1200" dirty="0"/>
        </a:p>
        <a:p>
          <a:pPr marL="0" lvl="0" indent="0" algn="l" defTabSz="889000">
            <a:lnSpc>
              <a:spcPct val="90000"/>
            </a:lnSpc>
            <a:spcBef>
              <a:spcPct val="0"/>
            </a:spcBef>
            <a:spcAft>
              <a:spcPct val="35000"/>
            </a:spcAft>
            <a:buNone/>
          </a:pPr>
          <a:r>
            <a:rPr lang="en-US" sz="2000" b="0" i="0" kern="1200" dirty="0"/>
            <a:t>Choosing the best truck model for expansion</a:t>
          </a:r>
          <a:endParaRPr lang="en-US" sz="2000" kern="1200" dirty="0"/>
        </a:p>
        <a:p>
          <a:pPr marL="0" lvl="0" indent="0" algn="l" defTabSz="889000">
            <a:lnSpc>
              <a:spcPct val="90000"/>
            </a:lnSpc>
            <a:spcBef>
              <a:spcPct val="0"/>
            </a:spcBef>
            <a:spcAft>
              <a:spcPct val="35000"/>
            </a:spcAft>
            <a:buNone/>
          </a:pPr>
          <a:r>
            <a:rPr lang="en-US" sz="2000" b="0" i="0" kern="1200" dirty="0"/>
            <a:t>Benefits of partnering with the truck company for future purchases and maintenance operations</a:t>
          </a:r>
          <a:endParaRPr lang="en-US" sz="2000" kern="1200" dirty="0"/>
        </a:p>
      </dsp:txBody>
      <dsp:txXfrm>
        <a:off x="783320" y="2463482"/>
        <a:ext cx="4320000" cy="2177982"/>
      </dsp:txXfrm>
    </dsp:sp>
    <dsp:sp modelId="{AB91E400-017E-48BA-B1B9-F82963372AD1}">
      <dsp:nvSpPr>
        <dsp:cNvPr id="0" name=""/>
        <dsp:cNvSpPr/>
      </dsp:nvSpPr>
      <dsp:spPr>
        <a:xfrm>
          <a:off x="5859320" y="1181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5A29F1-0C4F-475D-AE93-F9F08DFF40DB}">
      <dsp:nvSpPr>
        <dsp:cNvPr id="0" name=""/>
        <dsp:cNvSpPr/>
      </dsp:nvSpPr>
      <dsp:spPr>
        <a:xfrm>
          <a:off x="5859320" y="172288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i="0" kern="1200"/>
            <a:t>Identifying High-Risk Drivers</a:t>
          </a:r>
          <a:endParaRPr lang="en-US" sz="2400" kern="1200"/>
        </a:p>
      </dsp:txBody>
      <dsp:txXfrm>
        <a:off x="5859320" y="1722889"/>
        <a:ext cx="4320000" cy="648000"/>
      </dsp:txXfrm>
    </dsp:sp>
    <dsp:sp modelId="{E1279C70-52D4-465B-AC0F-FD372D4CE631}">
      <dsp:nvSpPr>
        <dsp:cNvPr id="0" name=""/>
        <dsp:cNvSpPr/>
      </dsp:nvSpPr>
      <dsp:spPr>
        <a:xfrm>
          <a:off x="5859320" y="2463482"/>
          <a:ext cx="4320000" cy="2177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pPr>
          <a:r>
            <a:rPr lang="en-US" sz="2000" b="0" i="0" kern="1200" dirty="0"/>
            <a:t>Data analysis approach for driver risk identification</a:t>
          </a:r>
          <a:endParaRPr lang="en-US" sz="2000" kern="1200" dirty="0"/>
        </a:p>
        <a:p>
          <a:pPr marL="0" lvl="0" indent="0" algn="l" defTabSz="889000">
            <a:lnSpc>
              <a:spcPct val="90000"/>
            </a:lnSpc>
            <a:spcBef>
              <a:spcPct val="0"/>
            </a:spcBef>
            <a:spcAft>
              <a:spcPct val="35000"/>
            </a:spcAft>
            <a:buNone/>
          </a:pPr>
          <a:r>
            <a:rPr lang="en-US" sz="2000" b="0" i="0" kern="1200" dirty="0"/>
            <a:t>Top 5 high-risk drivers and causal factors</a:t>
          </a:r>
          <a:endParaRPr lang="en-US" sz="2000" kern="1200" dirty="0"/>
        </a:p>
        <a:p>
          <a:pPr marL="0" lvl="0" indent="0" algn="l" defTabSz="889000">
            <a:lnSpc>
              <a:spcPct val="90000"/>
            </a:lnSpc>
            <a:spcBef>
              <a:spcPct val="0"/>
            </a:spcBef>
            <a:spcAft>
              <a:spcPct val="35000"/>
            </a:spcAft>
            <a:buNone/>
          </a:pPr>
          <a:r>
            <a:rPr lang="en-US" sz="2000" b="0" i="0" kern="1200" dirty="0"/>
            <a:t>Implications for compliance with traffic rules and regulations</a:t>
          </a:r>
          <a:endParaRPr lang="en-US" sz="2000" kern="1200" dirty="0"/>
        </a:p>
        <a:p>
          <a:pPr marL="0" lvl="0" indent="0" algn="l" defTabSz="889000">
            <a:lnSpc>
              <a:spcPct val="90000"/>
            </a:lnSpc>
            <a:spcBef>
              <a:spcPct val="0"/>
            </a:spcBef>
            <a:spcAft>
              <a:spcPct val="35000"/>
            </a:spcAft>
            <a:buNone/>
          </a:pPr>
          <a:r>
            <a:rPr lang="en-US" sz="2000" b="0" i="0" kern="1200" dirty="0"/>
            <a:t>Strategies for hiring and training better employees for safer driving</a:t>
          </a:r>
          <a:endParaRPr lang="en-US" sz="2000" kern="1200" dirty="0"/>
        </a:p>
      </dsp:txBody>
      <dsp:txXfrm>
        <a:off x="5859320" y="2463482"/>
        <a:ext cx="4320000" cy="2177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14251-49D1-49B5-AEE4-90DD61FA2342}">
      <dsp:nvSpPr>
        <dsp:cNvPr id="0" name=""/>
        <dsp:cNvSpPr/>
      </dsp:nvSpPr>
      <dsp:spPr>
        <a:xfrm>
          <a:off x="3206" y="104300"/>
          <a:ext cx="3126581" cy="125063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b="0" i="0" kern="1200" baseline="0" dirty="0"/>
            <a:t>Driver Risk Prediction</a:t>
          </a:r>
          <a:endParaRPr lang="en-US" sz="2600" kern="1200" dirty="0"/>
        </a:p>
      </dsp:txBody>
      <dsp:txXfrm>
        <a:off x="3206" y="104300"/>
        <a:ext cx="3126581" cy="1250632"/>
      </dsp:txXfrm>
    </dsp:sp>
    <dsp:sp modelId="{EDEFB49C-C130-4B7B-B5EC-D9DCB5BFD3A3}">
      <dsp:nvSpPr>
        <dsp:cNvPr id="0" name=""/>
        <dsp:cNvSpPr/>
      </dsp:nvSpPr>
      <dsp:spPr>
        <a:xfrm>
          <a:off x="3206" y="1354933"/>
          <a:ext cx="3126581" cy="289940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b="0" i="0" kern="1200" baseline="0" dirty="0"/>
            <a:t>Factors affecting driver risk</a:t>
          </a:r>
          <a:endParaRPr lang="en-US" sz="2600" kern="1200" dirty="0"/>
        </a:p>
        <a:p>
          <a:pPr marL="228600" lvl="1" indent="-228600" algn="l" defTabSz="1155700">
            <a:lnSpc>
              <a:spcPct val="90000"/>
            </a:lnSpc>
            <a:spcBef>
              <a:spcPct val="0"/>
            </a:spcBef>
            <a:spcAft>
              <a:spcPct val="15000"/>
            </a:spcAft>
            <a:buChar char="•"/>
          </a:pPr>
          <a:r>
            <a:rPr lang="en-US" sz="2600" b="0" i="0" kern="1200" baseline="0"/>
            <a:t>Predictive model development</a:t>
          </a:r>
          <a:endParaRPr lang="en-US" sz="2600" kern="1200"/>
        </a:p>
      </dsp:txBody>
      <dsp:txXfrm>
        <a:off x="3206" y="1354933"/>
        <a:ext cx="3126581" cy="2899406"/>
      </dsp:txXfrm>
    </dsp:sp>
    <dsp:sp modelId="{37FE6384-A969-487B-876E-6899EA0C2FCD}">
      <dsp:nvSpPr>
        <dsp:cNvPr id="0" name=""/>
        <dsp:cNvSpPr/>
      </dsp:nvSpPr>
      <dsp:spPr>
        <a:xfrm>
          <a:off x="3567509" y="104300"/>
          <a:ext cx="3126581" cy="125063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b="0" i="0" kern="1200" baseline="0" dirty="0"/>
            <a:t>Risky Driver Identification</a:t>
          </a:r>
          <a:endParaRPr lang="en-US" sz="2600" kern="1200" dirty="0"/>
        </a:p>
      </dsp:txBody>
      <dsp:txXfrm>
        <a:off x="3567509" y="104300"/>
        <a:ext cx="3126581" cy="1250632"/>
      </dsp:txXfrm>
    </dsp:sp>
    <dsp:sp modelId="{90A6972C-B7B5-488C-8DAC-F7BC8212C549}">
      <dsp:nvSpPr>
        <dsp:cNvPr id="0" name=""/>
        <dsp:cNvSpPr/>
      </dsp:nvSpPr>
      <dsp:spPr>
        <a:xfrm>
          <a:off x="3567509" y="1354933"/>
          <a:ext cx="3126581" cy="2899406"/>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b="0" i="0" kern="1200" baseline="0"/>
            <a:t>Data analysis approach</a:t>
          </a:r>
          <a:endParaRPr lang="en-US" sz="2600" kern="1200"/>
        </a:p>
        <a:p>
          <a:pPr marL="228600" lvl="1" indent="-228600" algn="l" defTabSz="1155700">
            <a:lnSpc>
              <a:spcPct val="90000"/>
            </a:lnSpc>
            <a:spcBef>
              <a:spcPct val="0"/>
            </a:spcBef>
            <a:spcAft>
              <a:spcPct val="15000"/>
            </a:spcAft>
            <a:buChar char="•"/>
          </a:pPr>
          <a:r>
            <a:rPr lang="en-US" sz="2600" b="0" i="0" kern="1200" baseline="0"/>
            <a:t>Risk factors and characteristics</a:t>
          </a:r>
          <a:endParaRPr lang="en-US" sz="2600" kern="1200"/>
        </a:p>
      </dsp:txBody>
      <dsp:txXfrm>
        <a:off x="3567509" y="1354933"/>
        <a:ext cx="3126581" cy="2899406"/>
      </dsp:txXfrm>
    </dsp:sp>
    <dsp:sp modelId="{3A6D1A33-FBF9-4F3E-AB4D-8F0629D34141}">
      <dsp:nvSpPr>
        <dsp:cNvPr id="0" name=""/>
        <dsp:cNvSpPr/>
      </dsp:nvSpPr>
      <dsp:spPr>
        <a:xfrm>
          <a:off x="7131812" y="104300"/>
          <a:ext cx="3126581" cy="125063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b="0" i="0" kern="1200" baseline="0" dirty="0"/>
            <a:t> Accident Reduction for Commercial Trucks</a:t>
          </a:r>
          <a:endParaRPr lang="en-US" sz="2600" kern="1200" dirty="0"/>
        </a:p>
      </dsp:txBody>
      <dsp:txXfrm>
        <a:off x="7131812" y="104300"/>
        <a:ext cx="3126581" cy="1250632"/>
      </dsp:txXfrm>
    </dsp:sp>
    <dsp:sp modelId="{DCB5D4C4-C651-426F-B59E-1D6FDC6F79EE}">
      <dsp:nvSpPr>
        <dsp:cNvPr id="0" name=""/>
        <dsp:cNvSpPr/>
      </dsp:nvSpPr>
      <dsp:spPr>
        <a:xfrm>
          <a:off x="7131812" y="1354933"/>
          <a:ext cx="3126581" cy="2899406"/>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b="0" i="0" kern="1200" baseline="0"/>
            <a:t>Driver data analysis for risk identification</a:t>
          </a:r>
          <a:endParaRPr lang="en-US" sz="2600" kern="1200"/>
        </a:p>
        <a:p>
          <a:pPr marL="228600" lvl="1" indent="-228600" algn="l" defTabSz="1155700">
            <a:lnSpc>
              <a:spcPct val="90000"/>
            </a:lnSpc>
            <a:spcBef>
              <a:spcPct val="0"/>
            </a:spcBef>
            <a:spcAft>
              <a:spcPct val="15000"/>
            </a:spcAft>
            <a:buChar char="•"/>
          </a:pPr>
          <a:r>
            <a:rPr lang="en-US" sz="2600" b="0" i="0" kern="1200" baseline="0"/>
            <a:t>Strategies for reducing accidents</a:t>
          </a:r>
          <a:endParaRPr lang="en-US" sz="2600" kern="1200"/>
        </a:p>
        <a:p>
          <a:pPr marL="228600" lvl="1" indent="-228600" algn="l" defTabSz="1155700">
            <a:lnSpc>
              <a:spcPct val="90000"/>
            </a:lnSpc>
            <a:spcBef>
              <a:spcPct val="0"/>
            </a:spcBef>
            <a:spcAft>
              <a:spcPct val="15000"/>
            </a:spcAft>
            <a:buChar char="•"/>
          </a:pPr>
          <a:r>
            <a:rPr lang="en-US" sz="2600" b="0" i="0" kern="1200" baseline="0"/>
            <a:t>Impact on road safety</a:t>
          </a:r>
          <a:endParaRPr lang="en-US" sz="2600" kern="1200"/>
        </a:p>
      </dsp:txBody>
      <dsp:txXfrm>
        <a:off x="7131812" y="1354933"/>
        <a:ext cx="3126581" cy="289940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79A3EAC-CB7E-48A5-8F28-722E2EDA979A}" type="datetimeFigureOut">
              <a:rPr lang="en-IN" smtClean="0"/>
              <a:t>24-04-2023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85D283-4A14-4C63-BA3D-18A66F54B9AA}" type="slidenum">
              <a:rPr lang="en-IN" smtClean="0"/>
              <a:t>‹#›</a:t>
            </a:fld>
            <a:endParaRPr lang="en-IN"/>
          </a:p>
        </p:txBody>
      </p:sp>
    </p:spTree>
    <p:extLst>
      <p:ext uri="{BB962C8B-B14F-4D97-AF65-F5344CB8AC3E}">
        <p14:creationId xmlns:p14="http://schemas.microsoft.com/office/powerpoint/2010/main" val="33508434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A3EAC-CB7E-48A5-8F28-722E2EDA979A}"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5D283-4A14-4C63-BA3D-18A66F54B9AA}" type="slidenum">
              <a:rPr lang="en-IN" smtClean="0"/>
              <a:t>‹#›</a:t>
            </a:fld>
            <a:endParaRPr lang="en-IN"/>
          </a:p>
        </p:txBody>
      </p:sp>
    </p:spTree>
    <p:extLst>
      <p:ext uri="{BB962C8B-B14F-4D97-AF65-F5344CB8AC3E}">
        <p14:creationId xmlns:p14="http://schemas.microsoft.com/office/powerpoint/2010/main" val="4264750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A3EAC-CB7E-48A5-8F28-722E2EDA979A}"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5D283-4A14-4C63-BA3D-18A66F54B9AA}" type="slidenum">
              <a:rPr lang="en-IN" smtClean="0"/>
              <a:t>‹#›</a:t>
            </a:fld>
            <a:endParaRPr lang="en-IN"/>
          </a:p>
        </p:txBody>
      </p:sp>
    </p:spTree>
    <p:extLst>
      <p:ext uri="{BB962C8B-B14F-4D97-AF65-F5344CB8AC3E}">
        <p14:creationId xmlns:p14="http://schemas.microsoft.com/office/powerpoint/2010/main" val="2696684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9A3EAC-CB7E-48A5-8F28-722E2EDA979A}" type="datetimeFigureOut">
              <a:rPr lang="en-IN" smtClean="0"/>
              <a:t>24-04-2023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85D283-4A14-4C63-BA3D-18A66F54B9AA}" type="slidenum">
              <a:rPr lang="en-IN" smtClean="0"/>
              <a:t>‹#›</a:t>
            </a:fld>
            <a:endParaRPr lang="en-IN"/>
          </a:p>
        </p:txBody>
      </p:sp>
    </p:spTree>
    <p:extLst>
      <p:ext uri="{BB962C8B-B14F-4D97-AF65-F5344CB8AC3E}">
        <p14:creationId xmlns:p14="http://schemas.microsoft.com/office/powerpoint/2010/main" val="2874729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79A3EAC-CB7E-48A5-8F28-722E2EDA979A}" type="datetimeFigureOut">
              <a:rPr lang="en-IN" smtClean="0"/>
              <a:t>24-04-2023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85D283-4A14-4C63-BA3D-18A66F54B9AA}" type="slidenum">
              <a:rPr lang="en-IN" smtClean="0"/>
              <a:t>‹#›</a:t>
            </a:fld>
            <a:endParaRPr lang="en-IN"/>
          </a:p>
        </p:txBody>
      </p:sp>
    </p:spTree>
    <p:extLst>
      <p:ext uri="{BB962C8B-B14F-4D97-AF65-F5344CB8AC3E}">
        <p14:creationId xmlns:p14="http://schemas.microsoft.com/office/powerpoint/2010/main" val="2243066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79A3EAC-CB7E-48A5-8F28-722E2EDA979A}" type="datetimeFigureOut">
              <a:rPr lang="en-IN" smtClean="0"/>
              <a:t>24-04-2023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4B85D283-4A14-4C63-BA3D-18A66F54B9AA}" type="slidenum">
              <a:rPr lang="en-IN" smtClean="0"/>
              <a:t>‹#›</a:t>
            </a:fld>
            <a:endParaRPr lang="en-IN"/>
          </a:p>
        </p:txBody>
      </p:sp>
    </p:spTree>
    <p:extLst>
      <p:ext uri="{BB962C8B-B14F-4D97-AF65-F5344CB8AC3E}">
        <p14:creationId xmlns:p14="http://schemas.microsoft.com/office/powerpoint/2010/main" val="3252219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79A3EAC-CB7E-48A5-8F28-722E2EDA979A}" type="datetimeFigureOut">
              <a:rPr lang="en-IN" smtClean="0"/>
              <a:t>24-04-2023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85D283-4A14-4C63-BA3D-18A66F54B9AA}"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40282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9A3EAC-CB7E-48A5-8F28-722E2EDA979A}" type="datetimeFigureOut">
              <a:rPr lang="en-IN" smtClean="0"/>
              <a:t>24-04-2023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85D283-4A14-4C63-BA3D-18A66F54B9AA}" type="slidenum">
              <a:rPr lang="en-IN" smtClean="0"/>
              <a:t>‹#›</a:t>
            </a:fld>
            <a:endParaRPr lang="en-IN"/>
          </a:p>
        </p:txBody>
      </p:sp>
    </p:spTree>
    <p:extLst>
      <p:ext uri="{BB962C8B-B14F-4D97-AF65-F5344CB8AC3E}">
        <p14:creationId xmlns:p14="http://schemas.microsoft.com/office/powerpoint/2010/main" val="1861305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9A3EAC-CB7E-48A5-8F28-722E2EDA979A}" type="datetimeFigureOut">
              <a:rPr lang="en-IN" smtClean="0"/>
              <a:t>24-04-2023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85D283-4A14-4C63-BA3D-18A66F54B9AA}" type="slidenum">
              <a:rPr lang="en-IN" smtClean="0"/>
              <a:t>‹#›</a:t>
            </a:fld>
            <a:endParaRPr lang="en-IN"/>
          </a:p>
        </p:txBody>
      </p:sp>
    </p:spTree>
    <p:extLst>
      <p:ext uri="{BB962C8B-B14F-4D97-AF65-F5344CB8AC3E}">
        <p14:creationId xmlns:p14="http://schemas.microsoft.com/office/powerpoint/2010/main" val="488621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79A3EAC-CB7E-48A5-8F28-722E2EDA979A}" type="datetimeFigureOut">
              <a:rPr lang="en-IN" smtClean="0"/>
              <a:t>24-04-2023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4B85D283-4A14-4C63-BA3D-18A66F54B9AA}" type="slidenum">
              <a:rPr lang="en-IN" smtClean="0"/>
              <a:t>‹#›</a:t>
            </a:fld>
            <a:endParaRPr lang="en-IN"/>
          </a:p>
        </p:txBody>
      </p:sp>
    </p:spTree>
    <p:extLst>
      <p:ext uri="{BB962C8B-B14F-4D97-AF65-F5344CB8AC3E}">
        <p14:creationId xmlns:p14="http://schemas.microsoft.com/office/powerpoint/2010/main" val="4001115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79A3EAC-CB7E-48A5-8F28-722E2EDA979A}" type="datetimeFigureOut">
              <a:rPr lang="en-IN" smtClean="0"/>
              <a:t>24-04-2023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4B85D283-4A14-4C63-BA3D-18A66F54B9AA}" type="slidenum">
              <a:rPr lang="en-IN" smtClean="0"/>
              <a:t>‹#›</a:t>
            </a:fld>
            <a:endParaRPr lang="en-IN"/>
          </a:p>
        </p:txBody>
      </p:sp>
    </p:spTree>
    <p:extLst>
      <p:ext uri="{BB962C8B-B14F-4D97-AF65-F5344CB8AC3E}">
        <p14:creationId xmlns:p14="http://schemas.microsoft.com/office/powerpoint/2010/main" val="18982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79A3EAC-CB7E-48A5-8F28-722E2EDA979A}" type="datetimeFigureOut">
              <a:rPr lang="en-IN" smtClean="0"/>
              <a:t>24-04-2023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B85D283-4A14-4C63-BA3D-18A66F54B9AA}" type="slidenum">
              <a:rPr lang="en-IN" smtClean="0"/>
              <a:t>‹#›</a:t>
            </a:fld>
            <a:endParaRPr lang="en-IN"/>
          </a:p>
        </p:txBody>
      </p:sp>
    </p:spTree>
    <p:extLst>
      <p:ext uri="{BB962C8B-B14F-4D97-AF65-F5344CB8AC3E}">
        <p14:creationId xmlns:p14="http://schemas.microsoft.com/office/powerpoint/2010/main" val="34917856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EA9342-890B-B260-8793-EC3B6198FA20}"/>
              </a:ext>
            </a:extLst>
          </p:cNvPr>
          <p:cNvSpPr>
            <a:spLocks noGrp="1"/>
          </p:cNvSpPr>
          <p:nvPr>
            <p:ph type="ctr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3000" kern="1200" cap="all" spc="200" baseline="0">
                <a:solidFill>
                  <a:srgbClr val="FFFFFF"/>
                </a:solidFill>
                <a:latin typeface="+mj-lt"/>
                <a:ea typeface="+mj-ea"/>
                <a:cs typeface="+mj-cs"/>
              </a:rPr>
              <a:t>ANT Trucks data analysis</a:t>
            </a:r>
          </a:p>
        </p:txBody>
      </p:sp>
      <p:sp>
        <p:nvSpPr>
          <p:cNvPr id="3" name="Subtitle 2">
            <a:extLst>
              <a:ext uri="{FF2B5EF4-FFF2-40B4-BE49-F238E27FC236}">
                <a16:creationId xmlns:a16="http://schemas.microsoft.com/office/drawing/2014/main" id="{12595D04-2A98-D0FE-2B59-07A93C1B3A21}"/>
              </a:ext>
            </a:extLst>
          </p:cNvPr>
          <p:cNvSpPr>
            <a:spLocks noGrp="1"/>
          </p:cNvSpPr>
          <p:nvPr>
            <p:ph type="subTitle" idx="1"/>
          </p:nvPr>
        </p:nvSpPr>
        <p:spPr>
          <a:xfrm>
            <a:off x="5591695" y="1402080"/>
            <a:ext cx="5320696" cy="4053840"/>
          </a:xfrm>
        </p:spPr>
        <p:txBody>
          <a:bodyPr vert="horz" lIns="91440" tIns="45720" rIns="91440" bIns="45720" rtlCol="0" anchor="ctr">
            <a:normAutofit fontScale="92500" lnSpcReduction="20000"/>
          </a:bodyPr>
          <a:lstStyle/>
          <a:p>
            <a:pPr algn="l"/>
            <a:r>
              <a:rPr lang="en-US" sz="3200" b="1" dirty="0">
                <a:solidFill>
                  <a:schemeClr val="tx1">
                    <a:lumMod val="85000"/>
                    <a:lumOff val="15000"/>
                  </a:schemeClr>
                </a:solidFill>
              </a:rPr>
              <a:t>GROUP 3</a:t>
            </a:r>
          </a:p>
          <a:p>
            <a:pPr algn="l"/>
            <a:r>
              <a:rPr lang="en-US" sz="3200" dirty="0" err="1">
                <a:solidFill>
                  <a:schemeClr val="tx1">
                    <a:lumMod val="85000"/>
                    <a:lumOff val="15000"/>
                  </a:schemeClr>
                </a:solidFill>
              </a:rPr>
              <a:t>Gande</a:t>
            </a:r>
            <a:r>
              <a:rPr lang="en-US" sz="3200" dirty="0">
                <a:solidFill>
                  <a:schemeClr val="tx1">
                    <a:lumMod val="85000"/>
                    <a:lumOff val="15000"/>
                  </a:schemeClr>
                </a:solidFill>
              </a:rPr>
              <a:t>, Avinash</a:t>
            </a:r>
          </a:p>
          <a:p>
            <a:pPr algn="l"/>
            <a:r>
              <a:rPr lang="en-US" sz="3200" dirty="0">
                <a:solidFill>
                  <a:schemeClr val="tx1">
                    <a:lumMod val="85000"/>
                    <a:lumOff val="15000"/>
                  </a:schemeClr>
                </a:solidFill>
              </a:rPr>
              <a:t>Ganduri, Catherine Christina</a:t>
            </a:r>
          </a:p>
          <a:p>
            <a:pPr algn="l"/>
            <a:r>
              <a:rPr lang="en-US" sz="3200" dirty="0">
                <a:solidFill>
                  <a:schemeClr val="tx1">
                    <a:lumMod val="85000"/>
                    <a:lumOff val="15000"/>
                  </a:schemeClr>
                </a:solidFill>
              </a:rPr>
              <a:t>Goel, Ashish</a:t>
            </a:r>
          </a:p>
          <a:p>
            <a:pPr algn="l"/>
            <a:r>
              <a:rPr lang="en-US" sz="3200" dirty="0">
                <a:solidFill>
                  <a:schemeClr val="tx1">
                    <a:lumMod val="85000"/>
                    <a:lumOff val="15000"/>
                  </a:schemeClr>
                </a:solidFill>
              </a:rPr>
              <a:t>Gupta, Ruchika</a:t>
            </a:r>
          </a:p>
          <a:p>
            <a:pPr algn="l"/>
            <a:r>
              <a:rPr lang="en-US" sz="3200" dirty="0" err="1">
                <a:solidFill>
                  <a:schemeClr val="tx1">
                    <a:lumMod val="85000"/>
                    <a:lumOff val="15000"/>
                  </a:schemeClr>
                </a:solidFill>
              </a:rPr>
              <a:t>Jasti</a:t>
            </a:r>
            <a:r>
              <a:rPr lang="en-US" sz="3200" dirty="0">
                <a:solidFill>
                  <a:schemeClr val="tx1">
                    <a:lumMod val="85000"/>
                    <a:lumOff val="15000"/>
                  </a:schemeClr>
                </a:solidFill>
              </a:rPr>
              <a:t>, Gnaneshwar</a:t>
            </a:r>
          </a:p>
          <a:p>
            <a:pPr algn="l"/>
            <a:r>
              <a:rPr lang="en-US" sz="3200" dirty="0">
                <a:solidFill>
                  <a:schemeClr val="tx1">
                    <a:lumMod val="85000"/>
                    <a:lumOff val="15000"/>
                  </a:schemeClr>
                </a:solidFill>
              </a:rPr>
              <a:t>Jawahar </a:t>
            </a:r>
            <a:r>
              <a:rPr lang="en-US" sz="3200" dirty="0" err="1">
                <a:solidFill>
                  <a:schemeClr val="tx1">
                    <a:lumMod val="85000"/>
                    <a:lumOff val="15000"/>
                  </a:schemeClr>
                </a:solidFill>
              </a:rPr>
              <a:t>Vasagam</a:t>
            </a:r>
            <a:r>
              <a:rPr lang="en-US" sz="3200" dirty="0">
                <a:solidFill>
                  <a:schemeClr val="tx1">
                    <a:lumMod val="85000"/>
                    <a:lumOff val="15000"/>
                  </a:schemeClr>
                </a:solidFill>
              </a:rPr>
              <a:t>, </a:t>
            </a:r>
            <a:r>
              <a:rPr lang="en-US" sz="3200" dirty="0" err="1">
                <a:solidFill>
                  <a:schemeClr val="tx1">
                    <a:lumMod val="85000"/>
                    <a:lumOff val="15000"/>
                  </a:schemeClr>
                </a:solidFill>
              </a:rPr>
              <a:t>Premi</a:t>
            </a:r>
            <a:endParaRPr lang="en-US" sz="3200" dirty="0">
              <a:solidFill>
                <a:schemeClr val="tx1">
                  <a:lumMod val="85000"/>
                  <a:lumOff val="15000"/>
                </a:schemeClr>
              </a:solidFill>
            </a:endParaRPr>
          </a:p>
          <a:p>
            <a:pPr algn="l"/>
            <a:r>
              <a:rPr lang="en-US" sz="3200" dirty="0">
                <a:solidFill>
                  <a:schemeClr val="tx1">
                    <a:lumMod val="85000"/>
                    <a:lumOff val="15000"/>
                  </a:schemeClr>
                </a:solidFill>
              </a:rPr>
              <a:t>Karur, Vishal</a:t>
            </a:r>
          </a:p>
          <a:p>
            <a:pPr indent="-228600" algn="l">
              <a:buFont typeface="Arial" panose="020B0604020202020204" pitchFamily="34" charset="0"/>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421404691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2B20-0B09-D4C2-5813-D1F74E16DA16}"/>
              </a:ext>
            </a:extLst>
          </p:cNvPr>
          <p:cNvSpPr>
            <a:spLocks noGrp="1"/>
          </p:cNvSpPr>
          <p:nvPr>
            <p:ph type="title"/>
          </p:nvPr>
        </p:nvSpPr>
        <p:spPr>
          <a:xfrm>
            <a:off x="710463" y="176302"/>
            <a:ext cx="11018117" cy="547055"/>
          </a:xfrm>
        </p:spPr>
        <p:txBody>
          <a:bodyPr vert="horz" lIns="182880" tIns="182880" rIns="182880" bIns="182880" rtlCol="0" anchor="ctr">
            <a:normAutofit fontScale="90000"/>
          </a:bodyPr>
          <a:lstStyle/>
          <a:p>
            <a:r>
              <a:rPr lang="en-US" sz="1500" dirty="0"/>
              <a:t>EVENT BREAKDOWN AMONG CITIES With HIGHEST EVENTS</a:t>
            </a:r>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a:extLst>
              <a:ext uri="{FF2B5EF4-FFF2-40B4-BE49-F238E27FC236}">
                <a16:creationId xmlns:a16="http://schemas.microsoft.com/office/drawing/2014/main" id="{49271770-7EE7-0E74-EC19-9492E53B766B}"/>
              </a:ext>
            </a:extLst>
          </p:cNvPr>
          <p:cNvSpPr txBox="1">
            <a:spLocks/>
          </p:cNvSpPr>
          <p:nvPr/>
        </p:nvSpPr>
        <p:spPr>
          <a:xfrm>
            <a:off x="804671" y="4897312"/>
            <a:ext cx="3114213" cy="1784386"/>
          </a:xfrm>
          <a:prstGeom prst="rect">
            <a:avLst/>
          </a:prstGeom>
        </p:spPr>
        <p:txBody>
          <a:bodyPr vert="horz" lIns="91440" tIns="45720" rIns="91440" bIns="45720" rtlCol="0"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500" kern="1200">
                <a:solidFill>
                  <a:srgbClr val="FFFFFF"/>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9pPr>
          </a:lstStyle>
          <a:p>
            <a:pPr algn="l"/>
            <a:r>
              <a:rPr lang="en-US" dirty="0">
                <a:solidFill>
                  <a:schemeClr val="tx1">
                    <a:lumMod val="85000"/>
                    <a:lumOff val="15000"/>
                  </a:schemeClr>
                </a:solidFill>
              </a:rPr>
              <a:t>Total number of miles driven by drivers is correlated to the number of incidents </a:t>
            </a:r>
          </a:p>
          <a:p>
            <a:pPr marL="57150" algn="l"/>
            <a:endParaRPr lang="en-US" dirty="0">
              <a:solidFill>
                <a:schemeClr val="tx1">
                  <a:lumMod val="85000"/>
                  <a:lumOff val="15000"/>
                </a:schemeClr>
              </a:solidFill>
            </a:endParaRPr>
          </a:p>
          <a:p>
            <a:pPr marL="57150" algn="l"/>
            <a:endParaRPr lang="en-US" dirty="0">
              <a:solidFill>
                <a:schemeClr val="tx1">
                  <a:lumMod val="85000"/>
                  <a:lumOff val="15000"/>
                </a:schemeClr>
              </a:solidFill>
            </a:endParaRPr>
          </a:p>
        </p:txBody>
      </p:sp>
      <p:pic>
        <p:nvPicPr>
          <p:cNvPr id="6" name="Picture 5">
            <a:extLst>
              <a:ext uri="{FF2B5EF4-FFF2-40B4-BE49-F238E27FC236}">
                <a16:creationId xmlns:a16="http://schemas.microsoft.com/office/drawing/2014/main" id="{16B0B8EA-F47D-A790-E46C-9F91FC51EC6E}"/>
              </a:ext>
            </a:extLst>
          </p:cNvPr>
          <p:cNvPicPr>
            <a:picLocks noChangeAspect="1"/>
          </p:cNvPicPr>
          <p:nvPr/>
        </p:nvPicPr>
        <p:blipFill>
          <a:blip r:embed="rId2"/>
          <a:stretch>
            <a:fillRect/>
          </a:stretch>
        </p:blipFill>
        <p:spPr>
          <a:xfrm>
            <a:off x="575684" y="964692"/>
            <a:ext cx="11287673" cy="4936558"/>
          </a:xfrm>
          <a:prstGeom prst="rect">
            <a:avLst/>
          </a:prstGeom>
        </p:spPr>
      </p:pic>
      <p:sp>
        <p:nvSpPr>
          <p:cNvPr id="8" name="Text Placeholder 3">
            <a:extLst>
              <a:ext uri="{FF2B5EF4-FFF2-40B4-BE49-F238E27FC236}">
                <a16:creationId xmlns:a16="http://schemas.microsoft.com/office/drawing/2014/main" id="{ED59BB17-16AC-701E-6878-F2871E3CDB96}"/>
              </a:ext>
            </a:extLst>
          </p:cNvPr>
          <p:cNvSpPr txBox="1">
            <a:spLocks/>
          </p:cNvSpPr>
          <p:nvPr/>
        </p:nvSpPr>
        <p:spPr>
          <a:xfrm>
            <a:off x="121485" y="6060213"/>
            <a:ext cx="11265844" cy="602187"/>
          </a:xfrm>
          <a:prstGeom prst="rect">
            <a:avLst/>
          </a:prstGeom>
        </p:spPr>
        <p:txBody>
          <a:bodyPr vert="horz" lIns="91440" tIns="45720" rIns="91440" bIns="45720" rtlCol="0" anchorCtr="1">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500" kern="1200">
                <a:solidFill>
                  <a:srgbClr val="FFFFFF"/>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9pPr>
          </a:lstStyle>
          <a:p>
            <a:pPr marL="285750" indent="-228600" algn="l">
              <a:buFont typeface="Arial" panose="020B0604020202020204" pitchFamily="34" charset="0"/>
              <a:buChar char="•"/>
            </a:pPr>
            <a:r>
              <a:rPr lang="en-US" sz="1800" dirty="0">
                <a:solidFill>
                  <a:schemeClr val="tx1">
                    <a:lumMod val="85000"/>
                    <a:lumOff val="15000"/>
                  </a:schemeClr>
                </a:solidFill>
              </a:rPr>
              <a:t>Insight - Out of cities with higher events, drivers are mainly departing their lanes and maintaining unsafe following distance</a:t>
            </a:r>
          </a:p>
          <a:p>
            <a:pPr marL="57150" algn="l"/>
            <a:endParaRPr lang="en-US" dirty="0">
              <a:solidFill>
                <a:schemeClr val="tx1">
                  <a:lumMod val="85000"/>
                  <a:lumOff val="15000"/>
                </a:schemeClr>
              </a:solidFill>
            </a:endParaRPr>
          </a:p>
        </p:txBody>
      </p:sp>
    </p:spTree>
    <p:extLst>
      <p:ext uri="{BB962C8B-B14F-4D97-AF65-F5344CB8AC3E}">
        <p14:creationId xmlns:p14="http://schemas.microsoft.com/office/powerpoint/2010/main" val="4079898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2B20-0B09-D4C2-5813-D1F74E16DA16}"/>
              </a:ext>
            </a:extLst>
          </p:cNvPr>
          <p:cNvSpPr>
            <a:spLocks noGrp="1"/>
          </p:cNvSpPr>
          <p:nvPr>
            <p:ph type="title"/>
          </p:nvPr>
        </p:nvSpPr>
        <p:spPr>
          <a:xfrm>
            <a:off x="710463" y="176302"/>
            <a:ext cx="11018117" cy="547055"/>
          </a:xfrm>
        </p:spPr>
        <p:txBody>
          <a:bodyPr vert="horz" lIns="182880" tIns="182880" rIns="182880" bIns="182880" rtlCol="0" anchor="ctr">
            <a:normAutofit fontScale="90000"/>
          </a:bodyPr>
          <a:lstStyle/>
          <a:p>
            <a:r>
              <a:rPr lang="en-US" sz="1500" dirty="0"/>
              <a:t>CITIES With HIGHER EVENTS and Miles Driven </a:t>
            </a:r>
          </a:p>
        </p:txBody>
      </p:sp>
      <p:sp>
        <p:nvSpPr>
          <p:cNvPr id="5" name="Text Placeholder 3">
            <a:extLst>
              <a:ext uri="{FF2B5EF4-FFF2-40B4-BE49-F238E27FC236}">
                <a16:creationId xmlns:a16="http://schemas.microsoft.com/office/drawing/2014/main" id="{8338B025-688A-8673-BC64-3AF551EFB791}"/>
              </a:ext>
            </a:extLst>
          </p:cNvPr>
          <p:cNvSpPr txBox="1">
            <a:spLocks/>
          </p:cNvSpPr>
          <p:nvPr/>
        </p:nvSpPr>
        <p:spPr>
          <a:xfrm>
            <a:off x="476048" y="1527981"/>
            <a:ext cx="3442836" cy="1784386"/>
          </a:xfrm>
          <a:prstGeom prst="rect">
            <a:avLst/>
          </a:prstGeom>
        </p:spPr>
        <p:txBody>
          <a:bodyPr vert="horz" lIns="91440" tIns="45720" rIns="91440" bIns="45720" rtlCol="0"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500" kern="1200">
                <a:solidFill>
                  <a:srgbClr val="FFFFFF"/>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9pPr>
          </a:lstStyle>
          <a:p>
            <a:pPr marL="285750" indent="-228600" algn="l">
              <a:buFont typeface="Arial" panose="020B0604020202020204" pitchFamily="34" charset="0"/>
              <a:buChar char="•"/>
            </a:pPr>
            <a:r>
              <a:rPr lang="en-US" dirty="0">
                <a:solidFill>
                  <a:schemeClr val="tx1">
                    <a:lumMod val="85000"/>
                    <a:lumOff val="15000"/>
                  </a:schemeClr>
                </a:solidFill>
              </a:rPr>
              <a:t>Santa Rosa has the highest number of events followed by Willits and Apple Valley </a:t>
            </a:r>
          </a:p>
          <a:p>
            <a:pPr marL="57150" algn="l"/>
            <a:endParaRPr lang="en-US" dirty="0">
              <a:solidFill>
                <a:schemeClr val="tx1">
                  <a:lumMod val="85000"/>
                  <a:lumOff val="15000"/>
                </a:schemeClr>
              </a:solidFill>
            </a:endParaRPr>
          </a:p>
          <a:p>
            <a:pPr marL="57150" algn="l"/>
            <a:endParaRPr lang="en-US" dirty="0">
              <a:solidFill>
                <a:schemeClr val="tx1">
                  <a:lumMod val="85000"/>
                  <a:lumOff val="15000"/>
                </a:schemeClr>
              </a:solidFill>
            </a:endParaRPr>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1CD48A07-8C08-857C-9DEF-F3A0BC875C0A}"/>
              </a:ext>
            </a:extLst>
          </p:cNvPr>
          <p:cNvSpPr txBox="1">
            <a:spLocks/>
          </p:cNvSpPr>
          <p:nvPr/>
        </p:nvSpPr>
        <p:spPr bwMode="blackWhite">
          <a:xfrm>
            <a:off x="812386" y="3908113"/>
            <a:ext cx="3066937" cy="747864"/>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US" sz="1500" dirty="0"/>
              <a:t>Insights </a:t>
            </a:r>
          </a:p>
        </p:txBody>
      </p:sp>
      <p:sp>
        <p:nvSpPr>
          <p:cNvPr id="18" name="Text Placeholder 3">
            <a:extLst>
              <a:ext uri="{FF2B5EF4-FFF2-40B4-BE49-F238E27FC236}">
                <a16:creationId xmlns:a16="http://schemas.microsoft.com/office/drawing/2014/main" id="{49271770-7EE7-0E74-EC19-9492E53B766B}"/>
              </a:ext>
            </a:extLst>
          </p:cNvPr>
          <p:cNvSpPr txBox="1">
            <a:spLocks/>
          </p:cNvSpPr>
          <p:nvPr/>
        </p:nvSpPr>
        <p:spPr>
          <a:xfrm>
            <a:off x="804671" y="4897312"/>
            <a:ext cx="3114213" cy="1784386"/>
          </a:xfrm>
          <a:prstGeom prst="rect">
            <a:avLst/>
          </a:prstGeom>
        </p:spPr>
        <p:txBody>
          <a:bodyPr vert="horz" lIns="91440" tIns="45720" rIns="91440" bIns="45720" rtlCol="0"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500" kern="1200">
                <a:solidFill>
                  <a:srgbClr val="FFFFFF"/>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9pPr>
          </a:lstStyle>
          <a:p>
            <a:pPr algn="l"/>
            <a:r>
              <a:rPr lang="en-US" dirty="0">
                <a:solidFill>
                  <a:schemeClr val="tx1">
                    <a:lumMod val="85000"/>
                    <a:lumOff val="15000"/>
                  </a:schemeClr>
                </a:solidFill>
              </a:rPr>
              <a:t>Total number of miles driven by drivers is correlated to the number of incidents </a:t>
            </a:r>
          </a:p>
          <a:p>
            <a:pPr marL="57150" algn="l"/>
            <a:endParaRPr lang="en-US" dirty="0">
              <a:solidFill>
                <a:schemeClr val="tx1">
                  <a:lumMod val="85000"/>
                  <a:lumOff val="15000"/>
                </a:schemeClr>
              </a:solidFill>
            </a:endParaRPr>
          </a:p>
          <a:p>
            <a:pPr marL="57150" algn="l"/>
            <a:endParaRPr lang="en-US" dirty="0">
              <a:solidFill>
                <a:schemeClr val="tx1">
                  <a:lumMod val="85000"/>
                  <a:lumOff val="15000"/>
                </a:schemeClr>
              </a:solidFill>
            </a:endParaRPr>
          </a:p>
        </p:txBody>
      </p:sp>
      <p:pic>
        <p:nvPicPr>
          <p:cNvPr id="4" name="Picture 3">
            <a:extLst>
              <a:ext uri="{FF2B5EF4-FFF2-40B4-BE49-F238E27FC236}">
                <a16:creationId xmlns:a16="http://schemas.microsoft.com/office/drawing/2014/main" id="{126F8285-303D-7767-1303-8A9C0F4CF749}"/>
              </a:ext>
            </a:extLst>
          </p:cNvPr>
          <p:cNvPicPr>
            <a:picLocks noChangeAspect="1"/>
          </p:cNvPicPr>
          <p:nvPr/>
        </p:nvPicPr>
        <p:blipFill>
          <a:blip r:embed="rId2"/>
          <a:stretch>
            <a:fillRect/>
          </a:stretch>
        </p:blipFill>
        <p:spPr>
          <a:xfrm>
            <a:off x="4883890" y="1364752"/>
            <a:ext cx="6151692" cy="3991019"/>
          </a:xfrm>
          <a:prstGeom prst="rect">
            <a:avLst/>
          </a:prstGeom>
        </p:spPr>
      </p:pic>
    </p:spTree>
    <p:extLst>
      <p:ext uri="{BB962C8B-B14F-4D97-AF65-F5344CB8AC3E}">
        <p14:creationId xmlns:p14="http://schemas.microsoft.com/office/powerpoint/2010/main" val="2253286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6F07DE-DD1B-313C-5E6F-64633ABD6F04}"/>
              </a:ext>
            </a:extLst>
          </p:cNvPr>
          <p:cNvPicPr>
            <a:picLocks noChangeAspect="1"/>
          </p:cNvPicPr>
          <p:nvPr/>
        </p:nvPicPr>
        <p:blipFill>
          <a:blip r:embed="rId2"/>
          <a:stretch>
            <a:fillRect/>
          </a:stretch>
        </p:blipFill>
        <p:spPr>
          <a:xfrm>
            <a:off x="8822197" y="3458261"/>
            <a:ext cx="3104165" cy="3087474"/>
          </a:xfrm>
          <a:prstGeom prst="rect">
            <a:avLst/>
          </a:prstGeom>
        </p:spPr>
      </p:pic>
      <p:pic>
        <p:nvPicPr>
          <p:cNvPr id="5" name="Picture 4">
            <a:extLst>
              <a:ext uri="{FF2B5EF4-FFF2-40B4-BE49-F238E27FC236}">
                <a16:creationId xmlns:a16="http://schemas.microsoft.com/office/drawing/2014/main" id="{6DF60429-A061-8E2F-5654-F3C4D3991262}"/>
              </a:ext>
            </a:extLst>
          </p:cNvPr>
          <p:cNvPicPr>
            <a:picLocks noChangeAspect="1"/>
          </p:cNvPicPr>
          <p:nvPr/>
        </p:nvPicPr>
        <p:blipFill>
          <a:blip r:embed="rId3"/>
          <a:stretch>
            <a:fillRect/>
          </a:stretch>
        </p:blipFill>
        <p:spPr>
          <a:xfrm>
            <a:off x="5438530" y="259124"/>
            <a:ext cx="3104165" cy="3087473"/>
          </a:xfrm>
          <a:prstGeom prst="rect">
            <a:avLst/>
          </a:prstGeom>
        </p:spPr>
      </p:pic>
      <p:pic>
        <p:nvPicPr>
          <p:cNvPr id="7" name="Picture 6">
            <a:extLst>
              <a:ext uri="{FF2B5EF4-FFF2-40B4-BE49-F238E27FC236}">
                <a16:creationId xmlns:a16="http://schemas.microsoft.com/office/drawing/2014/main" id="{33DA2D48-A2DD-488C-0B4F-9C97BAEDDB0B}"/>
              </a:ext>
            </a:extLst>
          </p:cNvPr>
          <p:cNvPicPr>
            <a:picLocks noChangeAspect="1"/>
          </p:cNvPicPr>
          <p:nvPr/>
        </p:nvPicPr>
        <p:blipFill>
          <a:blip r:embed="rId4"/>
          <a:stretch>
            <a:fillRect/>
          </a:stretch>
        </p:blipFill>
        <p:spPr>
          <a:xfrm>
            <a:off x="5438530" y="3471684"/>
            <a:ext cx="3104165" cy="3087473"/>
          </a:xfrm>
          <a:prstGeom prst="rect">
            <a:avLst/>
          </a:prstGeom>
        </p:spPr>
      </p:pic>
      <p:pic>
        <p:nvPicPr>
          <p:cNvPr id="9" name="Picture 8">
            <a:extLst>
              <a:ext uri="{FF2B5EF4-FFF2-40B4-BE49-F238E27FC236}">
                <a16:creationId xmlns:a16="http://schemas.microsoft.com/office/drawing/2014/main" id="{6473868E-6CD0-2A1A-F549-7BFE33011D70}"/>
              </a:ext>
            </a:extLst>
          </p:cNvPr>
          <p:cNvPicPr>
            <a:picLocks noChangeAspect="1"/>
          </p:cNvPicPr>
          <p:nvPr/>
        </p:nvPicPr>
        <p:blipFill>
          <a:blip r:embed="rId5"/>
          <a:stretch>
            <a:fillRect/>
          </a:stretch>
        </p:blipFill>
        <p:spPr>
          <a:xfrm>
            <a:off x="8822197" y="259124"/>
            <a:ext cx="3104165" cy="3037069"/>
          </a:xfrm>
          <a:prstGeom prst="rect">
            <a:avLst/>
          </a:prstGeom>
        </p:spPr>
      </p:pic>
      <p:sp>
        <p:nvSpPr>
          <p:cNvPr id="10" name="TextBox 9">
            <a:extLst>
              <a:ext uri="{FF2B5EF4-FFF2-40B4-BE49-F238E27FC236}">
                <a16:creationId xmlns:a16="http://schemas.microsoft.com/office/drawing/2014/main" id="{E0F0BFB6-258B-0243-09ED-E24E38356346}"/>
              </a:ext>
            </a:extLst>
          </p:cNvPr>
          <p:cNvSpPr txBox="1"/>
          <p:nvPr/>
        </p:nvSpPr>
        <p:spPr>
          <a:xfrm>
            <a:off x="412783" y="503852"/>
            <a:ext cx="4608458" cy="701731"/>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fontScale="67500" lnSpcReduction="20000"/>
          </a:bodyPr>
          <a:lstStyle>
            <a:lvl1pPr algn="ctr" defTabSz="914400">
              <a:lnSpc>
                <a:spcPct val="90000"/>
              </a:lnSpc>
              <a:spcBef>
                <a:spcPct val="0"/>
              </a:spcBef>
              <a:buNone/>
              <a:defRPr sz="2200" cap="all" spc="200" baseline="0">
                <a:solidFill>
                  <a:srgbClr val="262626"/>
                </a:solidFill>
                <a:latin typeface="+mj-lt"/>
                <a:ea typeface="+mj-ea"/>
                <a:cs typeface="+mj-cs"/>
              </a:defRPr>
            </a:lvl1pPr>
          </a:lstStyle>
          <a:p>
            <a:r>
              <a:rPr lang="en-IN" dirty="0"/>
              <a:t>Top Cities with accidents by Event Categories</a:t>
            </a:r>
          </a:p>
        </p:txBody>
      </p:sp>
      <p:sp>
        <p:nvSpPr>
          <p:cNvPr id="11" name="TextBox 10">
            <a:extLst>
              <a:ext uri="{FF2B5EF4-FFF2-40B4-BE49-F238E27FC236}">
                <a16:creationId xmlns:a16="http://schemas.microsoft.com/office/drawing/2014/main" id="{1005649E-DECB-472A-B7A2-D47C742A0A73}"/>
              </a:ext>
            </a:extLst>
          </p:cNvPr>
          <p:cNvSpPr txBox="1"/>
          <p:nvPr/>
        </p:nvSpPr>
        <p:spPr>
          <a:xfrm>
            <a:off x="380575" y="1690714"/>
            <a:ext cx="4608458" cy="120032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By observation, Santa Rose in California has the highest number of violations. </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Other cities include San Pablo, San Fernando, Willits.</a:t>
            </a:r>
          </a:p>
        </p:txBody>
      </p:sp>
      <p:sp>
        <p:nvSpPr>
          <p:cNvPr id="2" name="TextBox 1">
            <a:extLst>
              <a:ext uri="{FF2B5EF4-FFF2-40B4-BE49-F238E27FC236}">
                <a16:creationId xmlns:a16="http://schemas.microsoft.com/office/drawing/2014/main" id="{AE1EE8A7-0C7F-46FD-2100-6DAB8BB697B0}"/>
              </a:ext>
            </a:extLst>
          </p:cNvPr>
          <p:cNvSpPr txBox="1"/>
          <p:nvPr/>
        </p:nvSpPr>
        <p:spPr>
          <a:xfrm>
            <a:off x="380575" y="3428999"/>
            <a:ext cx="4608458" cy="701731"/>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fontScale="97500"/>
          </a:bodyPr>
          <a:lstStyle>
            <a:lvl1pPr algn="ctr" defTabSz="914400">
              <a:lnSpc>
                <a:spcPct val="90000"/>
              </a:lnSpc>
              <a:spcBef>
                <a:spcPct val="0"/>
              </a:spcBef>
              <a:buNone/>
              <a:defRPr sz="2200" cap="all" spc="200" baseline="0">
                <a:solidFill>
                  <a:srgbClr val="262626"/>
                </a:solidFill>
                <a:latin typeface="+mj-lt"/>
                <a:ea typeface="+mj-ea"/>
                <a:cs typeface="+mj-cs"/>
              </a:defRPr>
            </a:lvl1pPr>
          </a:lstStyle>
          <a:p>
            <a:r>
              <a:rPr lang="en-IN" dirty="0"/>
              <a:t>Recommendations</a:t>
            </a:r>
          </a:p>
        </p:txBody>
      </p:sp>
      <p:sp>
        <p:nvSpPr>
          <p:cNvPr id="4" name="TextBox 3">
            <a:extLst>
              <a:ext uri="{FF2B5EF4-FFF2-40B4-BE49-F238E27FC236}">
                <a16:creationId xmlns:a16="http://schemas.microsoft.com/office/drawing/2014/main" id="{867AD787-18BA-4D53-81F6-BDFCDA2F9766}"/>
              </a:ext>
            </a:extLst>
          </p:cNvPr>
          <p:cNvSpPr txBox="1"/>
          <p:nvPr/>
        </p:nvSpPr>
        <p:spPr>
          <a:xfrm>
            <a:off x="380575" y="4375794"/>
            <a:ext cx="4608458"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74151"/>
                </a:solidFill>
                <a:effectLst/>
                <a:latin typeface="Calibri" panose="020F0502020204030204" pitchFamily="34" charset="0"/>
                <a:cs typeface="Calibri" panose="020F0502020204030204" pitchFamily="34" charset="0"/>
              </a:rPr>
              <a:t>We can conduct a review of the routes to identify areas that are prone to congestion and accidents and avoid them or reroute the drivers when necessary.</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0116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F12B20-0B09-D4C2-5813-D1F74E16DA16}"/>
              </a:ext>
            </a:extLst>
          </p:cNvPr>
          <p:cNvSpPr>
            <a:spLocks noGrp="1"/>
          </p:cNvSpPr>
          <p:nvPr>
            <p:ph type="title"/>
          </p:nvPr>
        </p:nvSpPr>
        <p:spPr>
          <a:xfrm>
            <a:off x="216747" y="189192"/>
            <a:ext cx="4060614" cy="850053"/>
          </a:xfrm>
          <a:noFill/>
          <a:ln>
            <a:solidFill>
              <a:schemeClr val="bg1"/>
            </a:solidFill>
          </a:ln>
        </p:spPr>
        <p:txBody>
          <a:bodyPr vert="horz" wrap="square" lIns="182880" tIns="182880" rIns="182880" bIns="182880" rtlCol="0" anchor="ctr">
            <a:normAutofit fontScale="90000"/>
          </a:bodyPr>
          <a:lstStyle/>
          <a:p>
            <a:r>
              <a:rPr lang="en-US" sz="2800" dirty="0">
                <a:solidFill>
                  <a:schemeClr val="bg1"/>
                </a:solidFill>
              </a:rPr>
              <a:t>Risk Factor by Model</a:t>
            </a:r>
          </a:p>
        </p:txBody>
      </p:sp>
      <p:pic>
        <p:nvPicPr>
          <p:cNvPr id="14" name="Picture 13" descr="Chart, bar chart&#10;&#10;Description automatically generated">
            <a:extLst>
              <a:ext uri="{FF2B5EF4-FFF2-40B4-BE49-F238E27FC236}">
                <a16:creationId xmlns:a16="http://schemas.microsoft.com/office/drawing/2014/main" id="{C83B2880-808A-551E-CB81-6FC5AD2D9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206" y="2490705"/>
            <a:ext cx="4287828" cy="3901924"/>
          </a:xfrm>
          <a:prstGeom prst="rect">
            <a:avLst/>
          </a:prstGeom>
        </p:spPr>
      </p:pic>
      <p:sp>
        <p:nvSpPr>
          <p:cNvPr id="4" name="Text Placeholder 3">
            <a:extLst>
              <a:ext uri="{FF2B5EF4-FFF2-40B4-BE49-F238E27FC236}">
                <a16:creationId xmlns:a16="http://schemas.microsoft.com/office/drawing/2014/main" id="{ABAA5815-161B-AB1F-662A-16688775214B}"/>
              </a:ext>
            </a:extLst>
          </p:cNvPr>
          <p:cNvSpPr>
            <a:spLocks noGrp="1"/>
          </p:cNvSpPr>
          <p:nvPr>
            <p:ph type="body" sz="half" idx="2"/>
          </p:nvPr>
        </p:nvSpPr>
        <p:spPr>
          <a:xfrm>
            <a:off x="135467" y="1228437"/>
            <a:ext cx="6242715" cy="1283708"/>
          </a:xfrm>
        </p:spPr>
        <p:txBody>
          <a:bodyPr vert="horz" lIns="91440" tIns="45720" rIns="91440" bIns="45720" rtlCol="0">
            <a:normAutofit/>
          </a:bodyPr>
          <a:lstStyle/>
          <a:p>
            <a:pPr marL="285750" indent="-228600" algn="l">
              <a:buFont typeface="Arial" panose="020B0604020202020204" pitchFamily="34" charset="0"/>
              <a:buChar char="•"/>
            </a:pPr>
            <a:r>
              <a:rPr lang="en-US" dirty="0">
                <a:solidFill>
                  <a:schemeClr val="bg1"/>
                </a:solidFill>
              </a:rPr>
              <a:t>Although </a:t>
            </a:r>
            <a:r>
              <a:rPr lang="en-US" b="1" dirty="0">
                <a:solidFill>
                  <a:schemeClr val="bg1"/>
                </a:solidFill>
              </a:rPr>
              <a:t>Ford</a:t>
            </a:r>
            <a:r>
              <a:rPr lang="en-US" dirty="0">
                <a:solidFill>
                  <a:schemeClr val="bg1"/>
                </a:solidFill>
              </a:rPr>
              <a:t> has the maximum number of trucks and maximum number of events, </a:t>
            </a:r>
            <a:r>
              <a:rPr lang="en-US" b="1" dirty="0">
                <a:solidFill>
                  <a:schemeClr val="bg1"/>
                </a:solidFill>
              </a:rPr>
              <a:t>Oshkosh</a:t>
            </a:r>
            <a:r>
              <a:rPr lang="en-US" dirty="0">
                <a:solidFill>
                  <a:schemeClr val="bg1"/>
                </a:solidFill>
              </a:rPr>
              <a:t> has the highest risk factor.</a:t>
            </a:r>
          </a:p>
          <a:p>
            <a:pPr marL="285750" indent="-228600" algn="l">
              <a:buFont typeface="Arial" panose="020B0604020202020204" pitchFamily="34" charset="0"/>
              <a:buChar char="•"/>
            </a:pPr>
            <a:r>
              <a:rPr lang="en-US" dirty="0">
                <a:solidFill>
                  <a:schemeClr val="bg1"/>
                </a:solidFill>
              </a:rPr>
              <a:t>Nevertheless, it should be noted that the risk factor is predominantly influenced by the driver rather than the model.</a:t>
            </a:r>
          </a:p>
        </p:txBody>
      </p:sp>
      <p:pic>
        <p:nvPicPr>
          <p:cNvPr id="10" name="Picture 9" descr="Chart, bar chart">
            <a:extLst>
              <a:ext uri="{FF2B5EF4-FFF2-40B4-BE49-F238E27FC236}">
                <a16:creationId xmlns:a16="http://schemas.microsoft.com/office/drawing/2014/main" id="{2479FBF7-568E-F251-0A84-5D2E55C28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1880" y="2490705"/>
            <a:ext cx="4287828" cy="3880485"/>
          </a:xfrm>
          <a:prstGeom prst="rect">
            <a:avLst/>
          </a:prstGeom>
        </p:spPr>
      </p:pic>
      <p:pic>
        <p:nvPicPr>
          <p:cNvPr id="8" name="Picture 7" descr="Table&#10;&#10;Description automatically generated">
            <a:extLst>
              <a:ext uri="{FF2B5EF4-FFF2-40B4-BE49-F238E27FC236}">
                <a16:creationId xmlns:a16="http://schemas.microsoft.com/office/drawing/2014/main" id="{70B07E22-4878-0125-38BD-123C68D1CDA5}"/>
              </a:ext>
            </a:extLst>
          </p:cNvPr>
          <p:cNvPicPr>
            <a:picLocks noChangeAspect="1"/>
          </p:cNvPicPr>
          <p:nvPr/>
        </p:nvPicPr>
        <p:blipFill>
          <a:blip r:embed="rId4"/>
          <a:stretch>
            <a:fillRect/>
          </a:stretch>
        </p:blipFill>
        <p:spPr>
          <a:xfrm>
            <a:off x="0" y="2752280"/>
            <a:ext cx="2556447" cy="3187151"/>
          </a:xfrm>
          <a:prstGeom prst="rect">
            <a:avLst/>
          </a:prstGeom>
        </p:spPr>
      </p:pic>
    </p:spTree>
    <p:extLst>
      <p:ext uri="{BB962C8B-B14F-4D97-AF65-F5344CB8AC3E}">
        <p14:creationId xmlns:p14="http://schemas.microsoft.com/office/powerpoint/2010/main" val="252071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F455-7A70-5629-B5F1-76C26A53E397}"/>
              </a:ext>
            </a:extLst>
          </p:cNvPr>
          <p:cNvSpPr>
            <a:spLocks noGrp="1"/>
          </p:cNvSpPr>
          <p:nvPr>
            <p:ph type="title"/>
          </p:nvPr>
        </p:nvSpPr>
        <p:spPr>
          <a:xfrm>
            <a:off x="275574" y="457200"/>
            <a:ext cx="4496452" cy="774441"/>
          </a:xfrm>
        </p:spPr>
        <p:txBody>
          <a:bodyPr>
            <a:normAutofit fontScale="90000"/>
          </a:bodyPr>
          <a:lstStyle/>
          <a:p>
            <a:r>
              <a:rPr lang="en-IN" dirty="0"/>
              <a:t>Risk Factor by Model &amp; Driver ID</a:t>
            </a:r>
          </a:p>
        </p:txBody>
      </p:sp>
      <p:pic>
        <p:nvPicPr>
          <p:cNvPr id="6" name="Content Placeholder 5">
            <a:extLst>
              <a:ext uri="{FF2B5EF4-FFF2-40B4-BE49-F238E27FC236}">
                <a16:creationId xmlns:a16="http://schemas.microsoft.com/office/drawing/2014/main" id="{EF9AF9E2-D04C-0AD0-CD7B-BFCB917F87B6}"/>
              </a:ext>
            </a:extLst>
          </p:cNvPr>
          <p:cNvPicPr>
            <a:picLocks noGrp="1" noChangeAspect="1"/>
          </p:cNvPicPr>
          <p:nvPr>
            <p:ph idx="1"/>
          </p:nvPr>
        </p:nvPicPr>
        <p:blipFill>
          <a:blip r:embed="rId2"/>
          <a:stretch>
            <a:fillRect/>
          </a:stretch>
        </p:blipFill>
        <p:spPr>
          <a:xfrm>
            <a:off x="5180012" y="1436914"/>
            <a:ext cx="6172200" cy="4432074"/>
          </a:xfrm>
        </p:spPr>
      </p:pic>
      <p:sp>
        <p:nvSpPr>
          <p:cNvPr id="4" name="Text Placeholder 3">
            <a:extLst>
              <a:ext uri="{FF2B5EF4-FFF2-40B4-BE49-F238E27FC236}">
                <a16:creationId xmlns:a16="http://schemas.microsoft.com/office/drawing/2014/main" id="{5BD1731A-7E8F-AAEE-9340-C3FB7AB80706}"/>
              </a:ext>
            </a:extLst>
          </p:cNvPr>
          <p:cNvSpPr>
            <a:spLocks noGrp="1"/>
          </p:cNvSpPr>
          <p:nvPr>
            <p:ph type="body" sz="half" idx="2"/>
          </p:nvPr>
        </p:nvSpPr>
        <p:spPr>
          <a:xfrm>
            <a:off x="275574" y="1380165"/>
            <a:ext cx="4403145" cy="2327540"/>
          </a:xfrm>
        </p:spPr>
        <p:txBody>
          <a:bodyPr>
            <a:normAutofit/>
          </a:bodyPr>
          <a:lstStyle/>
          <a:p>
            <a:pPr marL="285750" indent="-285750" algn="l">
              <a:buClr>
                <a:schemeClr val="tx1"/>
              </a:buClr>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As we can see in the heat map,  A97 driver has the highest risk factor of 31.69. By observation, the highest risk factor is associated with Caterpillar model.</a:t>
            </a:r>
          </a:p>
          <a:p>
            <a:pPr marL="285750" indent="-285750" algn="l">
              <a:buClr>
                <a:schemeClr val="tx1"/>
              </a:buClr>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Other drivers with significantly high risk rating are A73 and A35. The risk ratings are 15.57 and 14.13 respectively.</a:t>
            </a:r>
          </a:p>
        </p:txBody>
      </p:sp>
      <p:sp>
        <p:nvSpPr>
          <p:cNvPr id="3" name="Title 1">
            <a:extLst>
              <a:ext uri="{FF2B5EF4-FFF2-40B4-BE49-F238E27FC236}">
                <a16:creationId xmlns:a16="http://schemas.microsoft.com/office/drawing/2014/main" id="{58232EEB-2089-A2E3-3823-346A1C84669C}"/>
              </a:ext>
            </a:extLst>
          </p:cNvPr>
          <p:cNvSpPr txBox="1">
            <a:spLocks/>
          </p:cNvSpPr>
          <p:nvPr/>
        </p:nvSpPr>
        <p:spPr bwMode="blackWhite">
          <a:xfrm>
            <a:off x="275574" y="3652951"/>
            <a:ext cx="4403144" cy="690465"/>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fontScale="97500"/>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IN" dirty="0"/>
              <a:t>Recommendation</a:t>
            </a:r>
          </a:p>
        </p:txBody>
      </p:sp>
      <p:sp>
        <p:nvSpPr>
          <p:cNvPr id="7" name="Text Placeholder 3">
            <a:extLst>
              <a:ext uri="{FF2B5EF4-FFF2-40B4-BE49-F238E27FC236}">
                <a16:creationId xmlns:a16="http://schemas.microsoft.com/office/drawing/2014/main" id="{9C32E2CE-B3E2-0A9B-C547-5F224E7BBB67}"/>
              </a:ext>
            </a:extLst>
          </p:cNvPr>
          <p:cNvSpPr txBox="1">
            <a:spLocks/>
          </p:cNvSpPr>
          <p:nvPr/>
        </p:nvSpPr>
        <p:spPr>
          <a:xfrm>
            <a:off x="368882" y="4548996"/>
            <a:ext cx="4309837" cy="2190007"/>
          </a:xfrm>
          <a:prstGeom prst="rect">
            <a:avLst/>
          </a:prstGeom>
        </p:spPr>
        <p:txBody>
          <a:bodyPr vert="horz" lIns="91440" tIns="45720" rIns="91440" bIns="45720" rtlCol="0" anchor="t"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500" kern="1200">
                <a:solidFill>
                  <a:srgbClr val="FFFFFF"/>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9pPr>
          </a:lstStyle>
          <a:p>
            <a:pPr marL="285750" indent="-285750" algn="l">
              <a:buClr>
                <a:schemeClr val="tx1"/>
              </a:buClr>
              <a:buFont typeface="Arial" panose="020B0604020202020204" pitchFamily="34" charset="0"/>
              <a:buChar char="•"/>
            </a:pP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 Placeholder 3">
            <a:extLst>
              <a:ext uri="{FF2B5EF4-FFF2-40B4-BE49-F238E27FC236}">
                <a16:creationId xmlns:a16="http://schemas.microsoft.com/office/drawing/2014/main" id="{0BA69F8E-3B15-DE93-D204-15FFBD1D8662}"/>
              </a:ext>
            </a:extLst>
          </p:cNvPr>
          <p:cNvSpPr txBox="1">
            <a:spLocks/>
          </p:cNvSpPr>
          <p:nvPr/>
        </p:nvSpPr>
        <p:spPr>
          <a:xfrm>
            <a:off x="200025" y="4394672"/>
            <a:ext cx="4403145" cy="2327540"/>
          </a:xfrm>
          <a:prstGeom prst="rect">
            <a:avLst/>
          </a:prstGeom>
        </p:spPr>
        <p:txBody>
          <a:bodyPr vert="horz" lIns="91440" tIns="45720" rIns="91440" bIns="45720" rtlCol="0" anchor="t"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500" kern="1200">
                <a:solidFill>
                  <a:srgbClr val="FFFFFF"/>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9pPr>
          </a:lstStyle>
          <a:p>
            <a:pPr marL="285750" indent="-285750" algn="l">
              <a:buClr>
                <a:schemeClr val="tx1"/>
              </a:buClr>
              <a:buFont typeface="Arial" panose="020B0604020202020204" pitchFamily="34" charset="0"/>
              <a:buChar char="•"/>
            </a:pPr>
            <a:r>
              <a:rPr lang="en-US" sz="1800" b="0" i="0" dirty="0">
                <a:solidFill>
                  <a:srgbClr val="374151"/>
                </a:solidFill>
                <a:effectLst/>
                <a:latin typeface="Calibri" panose="020F0502020204030204" pitchFamily="34" charset="0"/>
                <a:cs typeface="Calibri" panose="020F0502020204030204" pitchFamily="34" charset="0"/>
              </a:rPr>
              <a:t>For drivers with high risk ratings such as A73 and A35, it may be beneficial to provide additional training or coaching to help improve their driving behaviors and reduce the risk of incidents. This could include defensive driving techniques, avoiding distractions while driving, and adhering to safe driving practices.</a:t>
            </a: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8273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CB79D-0F41-AA00-1265-7C2C1C9CD459}"/>
              </a:ext>
            </a:extLst>
          </p:cNvPr>
          <p:cNvSpPr>
            <a:spLocks noGrp="1"/>
          </p:cNvSpPr>
          <p:nvPr>
            <p:ph type="title"/>
          </p:nvPr>
        </p:nvSpPr>
        <p:spPr>
          <a:xfrm>
            <a:off x="588723" y="457200"/>
            <a:ext cx="5812077" cy="531812"/>
          </a:xfrm>
        </p:spPr>
        <p:txBody>
          <a:bodyPr>
            <a:normAutofit fontScale="90000"/>
          </a:bodyPr>
          <a:lstStyle/>
          <a:p>
            <a:r>
              <a:rPr lang="en-IN" dirty="0"/>
              <a:t>Accidents by Event Categories</a:t>
            </a:r>
          </a:p>
        </p:txBody>
      </p:sp>
      <p:pic>
        <p:nvPicPr>
          <p:cNvPr id="6" name="Content Placeholder 5">
            <a:extLst>
              <a:ext uri="{FF2B5EF4-FFF2-40B4-BE49-F238E27FC236}">
                <a16:creationId xmlns:a16="http://schemas.microsoft.com/office/drawing/2014/main" id="{9B0DEC43-6671-E8C6-41B6-E7FE1BD7350C}"/>
              </a:ext>
            </a:extLst>
          </p:cNvPr>
          <p:cNvPicPr>
            <a:picLocks noGrp="1" noChangeAspect="1"/>
          </p:cNvPicPr>
          <p:nvPr>
            <p:ph idx="1"/>
          </p:nvPr>
        </p:nvPicPr>
        <p:blipFill>
          <a:blip r:embed="rId2"/>
          <a:stretch>
            <a:fillRect/>
          </a:stretch>
        </p:blipFill>
        <p:spPr>
          <a:xfrm>
            <a:off x="5793340" y="1473347"/>
            <a:ext cx="5561012" cy="3979597"/>
          </a:xfrm>
        </p:spPr>
      </p:pic>
      <p:sp>
        <p:nvSpPr>
          <p:cNvPr id="4" name="Text Placeholder 3">
            <a:extLst>
              <a:ext uri="{FF2B5EF4-FFF2-40B4-BE49-F238E27FC236}">
                <a16:creationId xmlns:a16="http://schemas.microsoft.com/office/drawing/2014/main" id="{117CBB4C-AC09-83D4-A5BA-0022BB09370D}"/>
              </a:ext>
            </a:extLst>
          </p:cNvPr>
          <p:cNvSpPr>
            <a:spLocks noGrp="1"/>
          </p:cNvSpPr>
          <p:nvPr>
            <p:ph type="body" sz="half" idx="2"/>
          </p:nvPr>
        </p:nvSpPr>
        <p:spPr>
          <a:xfrm>
            <a:off x="375781" y="1316767"/>
            <a:ext cx="5323561" cy="2112233"/>
          </a:xfrm>
        </p:spPr>
        <p:txBody>
          <a:bodyPr>
            <a:normAutofit/>
          </a:bodyPr>
          <a:lstStyle/>
          <a:p>
            <a:pPr marL="285750" indent="-285750" algn="l">
              <a:buClr>
                <a:schemeClr val="tx1"/>
              </a:buClr>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graph indicates that the highest number of violations occur as a result of "Unsafe Follow Distance," specifically 150 violations.</a:t>
            </a:r>
          </a:p>
          <a:p>
            <a:pPr marL="285750" indent="-285750" algn="l">
              <a:buClr>
                <a:schemeClr val="tx1"/>
              </a:buClr>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Additionally, violations resulting from "Lane Departure" are also notably high, at 146. </a:t>
            </a:r>
          </a:p>
          <a:p>
            <a:pPr marL="285750" indent="-285750" algn="l">
              <a:buClr>
                <a:schemeClr val="tx1"/>
              </a:buClr>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remaining violations are attributed to "Unsafe Tail Distance" and "Overspeed."</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28DF26E0-1864-FE5D-8231-4018BF11FE97}"/>
              </a:ext>
            </a:extLst>
          </p:cNvPr>
          <p:cNvSpPr txBox="1"/>
          <p:nvPr/>
        </p:nvSpPr>
        <p:spPr>
          <a:xfrm>
            <a:off x="375781" y="4017739"/>
            <a:ext cx="5010411" cy="2308324"/>
          </a:xfrm>
          <a:prstGeom prst="rect">
            <a:avLst/>
          </a:prstGeom>
          <a:noFill/>
        </p:spPr>
        <p:txBody>
          <a:bodyPr wrap="square" rtlCol="0">
            <a:spAutoFit/>
          </a:bodyPr>
          <a:lstStyle/>
          <a:p>
            <a:pPr marL="285750" indent="-285750" algn="l">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Vehicle Maintenance: Ensuring that all vehicles are maintained regularly to avoid any mechanical issues that could cause lane departure or sudden stops leading to unsafe follow distances.</a:t>
            </a:r>
          </a:p>
          <a:p>
            <a:pPr marL="285750" indent="-285750" algn="l">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Real-time Monitoring: Installing real-time monitoring devices that alert drivers when they violate safe driving practices such as following distance, lane departure, and </a:t>
            </a:r>
            <a:r>
              <a:rPr lang="en-US" sz="1600" b="0" i="0" dirty="0" err="1">
                <a:effectLst/>
                <a:latin typeface="Calibri" panose="020F0502020204030204" pitchFamily="34" charset="0"/>
                <a:cs typeface="Calibri" panose="020F0502020204030204" pitchFamily="34" charset="0"/>
              </a:rPr>
              <a:t>overspeeding</a:t>
            </a:r>
            <a:r>
              <a:rPr lang="en-US" sz="1600" b="0" i="0" dirty="0">
                <a:effectLst/>
                <a:latin typeface="Calibri" panose="020F0502020204030204" pitchFamily="34" charset="0"/>
                <a:cs typeface="Calibri" panose="020F0502020204030204" pitchFamily="34" charset="0"/>
              </a:rPr>
              <a:t>.</a:t>
            </a:r>
          </a:p>
          <a:p>
            <a:pPr algn="l">
              <a:buFont typeface="+mj-lt"/>
              <a:buAutoNum type="arabicPeriod"/>
            </a:pPr>
            <a:endParaRPr lang="en-US" sz="1600" b="0" i="0" dirty="0">
              <a:effectLst/>
              <a:latin typeface="Calibri" panose="020F0502020204030204" pitchFamily="34" charset="0"/>
              <a:cs typeface="Calibri" panose="020F0502020204030204" pitchFamily="34" charset="0"/>
            </a:endParaRPr>
          </a:p>
        </p:txBody>
      </p:sp>
      <p:sp>
        <p:nvSpPr>
          <p:cNvPr id="5" name="Title 1">
            <a:extLst>
              <a:ext uri="{FF2B5EF4-FFF2-40B4-BE49-F238E27FC236}">
                <a16:creationId xmlns:a16="http://schemas.microsoft.com/office/drawing/2014/main" id="{BC90BD57-2090-46F7-70C0-72C78C4B1A3F}"/>
              </a:ext>
            </a:extLst>
          </p:cNvPr>
          <p:cNvSpPr txBox="1">
            <a:spLocks/>
          </p:cNvSpPr>
          <p:nvPr/>
        </p:nvSpPr>
        <p:spPr bwMode="blackWhite">
          <a:xfrm>
            <a:off x="588723" y="3381523"/>
            <a:ext cx="4910203" cy="531812"/>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fontScale="67500" lnSpcReduction="20000"/>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IN" dirty="0"/>
              <a:t>Recommendations</a:t>
            </a:r>
          </a:p>
        </p:txBody>
      </p:sp>
    </p:spTree>
    <p:extLst>
      <p:ext uri="{BB962C8B-B14F-4D97-AF65-F5344CB8AC3E}">
        <p14:creationId xmlns:p14="http://schemas.microsoft.com/office/powerpoint/2010/main" val="1626598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EA9342-890B-B260-8793-EC3B6198FA20}"/>
              </a:ext>
            </a:extLst>
          </p:cNvPr>
          <p:cNvSpPr>
            <a:spLocks noGrp="1"/>
          </p:cNvSpPr>
          <p:nvPr>
            <p:ph type="ctrTitle"/>
          </p:nvPr>
        </p:nvSpPr>
        <p:spPr>
          <a:xfrm>
            <a:off x="1198516" y="1570482"/>
            <a:ext cx="3809746" cy="3717036"/>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1600" kern="1200" cap="all" spc="200" baseline="0" dirty="0" err="1">
                <a:solidFill>
                  <a:srgbClr val="FFFFFF"/>
                </a:solidFill>
                <a:latin typeface="+mj-lt"/>
                <a:ea typeface="+mj-ea"/>
                <a:cs typeface="+mj-cs"/>
              </a:rPr>
              <a:t>recommendatioNs</a:t>
            </a:r>
            <a:r>
              <a:rPr lang="en-US" sz="1600" kern="1200" cap="all" spc="200" baseline="0" dirty="0">
                <a:solidFill>
                  <a:srgbClr val="FFFFFF"/>
                </a:solidFill>
                <a:latin typeface="+mj-lt"/>
                <a:ea typeface="+mj-ea"/>
                <a:cs typeface="+mj-cs"/>
              </a:rPr>
              <a:t> &amp; Conclusion </a:t>
            </a:r>
          </a:p>
        </p:txBody>
      </p:sp>
      <p:sp>
        <p:nvSpPr>
          <p:cNvPr id="3" name="Subtitle 2">
            <a:extLst>
              <a:ext uri="{FF2B5EF4-FFF2-40B4-BE49-F238E27FC236}">
                <a16:creationId xmlns:a16="http://schemas.microsoft.com/office/drawing/2014/main" id="{12595D04-2A98-D0FE-2B59-07A93C1B3A21}"/>
              </a:ext>
            </a:extLst>
          </p:cNvPr>
          <p:cNvSpPr>
            <a:spLocks noGrp="1"/>
          </p:cNvSpPr>
          <p:nvPr>
            <p:ph type="subTitle" idx="1"/>
          </p:nvPr>
        </p:nvSpPr>
        <p:spPr>
          <a:xfrm>
            <a:off x="5591695" y="654137"/>
            <a:ext cx="5320696" cy="6012493"/>
          </a:xfrm>
        </p:spPr>
        <p:txBody>
          <a:bodyPr vert="horz" lIns="91440" tIns="45720" rIns="91440" bIns="45720" rtlCol="0" anchor="ctr">
            <a:normAutofit lnSpcReduction="10000"/>
          </a:bodyPr>
          <a:lstStyle/>
          <a:p>
            <a:pPr marL="285750" indent="-285750" algn="l" defTabSz="457200">
              <a:buFont typeface="Arial" panose="020B0604020202020204" pitchFamily="34" charset="0"/>
              <a:buChar char="•"/>
            </a:pPr>
            <a:r>
              <a:rPr lang="en-US" sz="1700" dirty="0">
                <a:solidFill>
                  <a:schemeClr val="tx1"/>
                </a:solidFill>
                <a:latin typeface="Calibri" panose="020F0502020204030204" pitchFamily="34" charset="0"/>
                <a:cs typeface="Calibri" panose="020F0502020204030204" pitchFamily="34" charset="0"/>
              </a:rPr>
              <a:t>The risk factor was determined not only by the driver, but also by external factors such as truck model, geographic location, and total miles driven</a:t>
            </a:r>
          </a:p>
          <a:p>
            <a:pPr marL="285750" indent="-285750" algn="l" defTabSz="457200">
              <a:buFont typeface="Arial" panose="020B0604020202020204" pitchFamily="34" charset="0"/>
              <a:buChar char="•"/>
            </a:pPr>
            <a:r>
              <a:rPr lang="en-US" sz="1700" dirty="0">
                <a:solidFill>
                  <a:schemeClr val="tx1"/>
                </a:solidFill>
                <a:latin typeface="Calibri" panose="020F0502020204030204" pitchFamily="34" charset="0"/>
                <a:cs typeface="Calibri" panose="020F0502020204030204" pitchFamily="34" charset="0"/>
              </a:rPr>
              <a:t>It is observed that most of the violations occurred in the northwestern part of California.</a:t>
            </a:r>
          </a:p>
          <a:p>
            <a:pPr marL="285750" indent="-285750" algn="l" defTabSz="457200">
              <a:buFont typeface="Arial" panose="020B0604020202020204" pitchFamily="34" charset="0"/>
              <a:buChar char="•"/>
            </a:pPr>
            <a:r>
              <a:rPr lang="en-US" sz="1700" dirty="0">
                <a:solidFill>
                  <a:schemeClr val="tx1"/>
                </a:solidFill>
                <a:latin typeface="Calibri" panose="020F0502020204030204" pitchFamily="34" charset="0"/>
                <a:cs typeface="Calibri" panose="020F0502020204030204" pitchFamily="34" charset="0"/>
              </a:rPr>
              <a:t>A comprehensive approach that includes a combination of driver training, proactive maintenance, and real-time monitoring of driver behavior and equipment performance can help reduce risk factors and improve safety on the road.</a:t>
            </a:r>
          </a:p>
          <a:p>
            <a:pPr marL="285750" indent="-285750" algn="l" defTabSz="457200">
              <a:buFont typeface="Arial" panose="020B0604020202020204" pitchFamily="34" charset="0"/>
              <a:buChar char="•"/>
            </a:pPr>
            <a:r>
              <a:rPr lang="en-US" sz="1700" dirty="0">
                <a:solidFill>
                  <a:schemeClr val="tx1"/>
                </a:solidFill>
                <a:latin typeface="Calibri" panose="020F0502020204030204" pitchFamily="34" charset="0"/>
                <a:cs typeface="Calibri" panose="020F0502020204030204" pitchFamily="34" charset="0"/>
              </a:rPr>
              <a:t>To further improve safety and reduce risk factors, it may also be helpful to implement a proactive maintenance program for all equipment, including regular inspections and repairs to identify and address potential issues before they become major problems. Additionally, implementing telematics systems that track driver behavior and equipment performance in real-time can help identify high-risk behaviors and address them before they result in incidents.</a:t>
            </a:r>
          </a:p>
          <a:p>
            <a:br>
              <a:rPr lang="en-US" dirty="0"/>
            </a:br>
            <a:endParaRPr lang="en-US" dirty="0">
              <a:solidFill>
                <a:schemeClr val="tx1">
                  <a:lumMod val="85000"/>
                  <a:lumOff val="15000"/>
                </a:schemeClr>
              </a:solidFill>
            </a:endParaRPr>
          </a:p>
        </p:txBody>
      </p:sp>
    </p:spTree>
    <p:extLst>
      <p:ext uri="{BB962C8B-B14F-4D97-AF65-F5344CB8AC3E}">
        <p14:creationId xmlns:p14="http://schemas.microsoft.com/office/powerpoint/2010/main" val="266363913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DF606-78D5-2256-BF5F-08DCD059468F}"/>
              </a:ext>
            </a:extLst>
          </p:cNvPr>
          <p:cNvSpPr>
            <a:spLocks noGrp="1"/>
          </p:cNvSpPr>
          <p:nvPr>
            <p:ph type="title"/>
          </p:nvPr>
        </p:nvSpPr>
        <p:spPr>
          <a:xfrm>
            <a:off x="423672" y="256409"/>
            <a:ext cx="11232668" cy="602008"/>
          </a:xfrm>
        </p:spPr>
        <p:txBody>
          <a:bodyPr>
            <a:normAutofit fontScale="90000"/>
          </a:bodyPr>
          <a:lstStyle/>
          <a:p>
            <a:pPr algn="l"/>
            <a:r>
              <a:rPr lang="en-IN" dirty="0"/>
              <a:t>Scatter Plot in R to determine relation BETWEEN VARIABLES </a:t>
            </a:r>
          </a:p>
        </p:txBody>
      </p:sp>
      <p:pic>
        <p:nvPicPr>
          <p:cNvPr id="11" name="Picture 10">
            <a:extLst>
              <a:ext uri="{FF2B5EF4-FFF2-40B4-BE49-F238E27FC236}">
                <a16:creationId xmlns:a16="http://schemas.microsoft.com/office/drawing/2014/main" id="{8725C177-A8F1-AC5C-59BE-B213FDC0C39C}"/>
              </a:ext>
            </a:extLst>
          </p:cNvPr>
          <p:cNvPicPr>
            <a:picLocks noChangeAspect="1"/>
          </p:cNvPicPr>
          <p:nvPr/>
        </p:nvPicPr>
        <p:blipFill>
          <a:blip r:embed="rId2"/>
          <a:stretch>
            <a:fillRect/>
          </a:stretch>
        </p:blipFill>
        <p:spPr>
          <a:xfrm>
            <a:off x="6779334" y="1112296"/>
            <a:ext cx="4274152" cy="3147270"/>
          </a:xfrm>
          <a:prstGeom prst="rect">
            <a:avLst/>
          </a:prstGeom>
        </p:spPr>
      </p:pic>
      <p:pic>
        <p:nvPicPr>
          <p:cNvPr id="15" name="Picture 14">
            <a:extLst>
              <a:ext uri="{FF2B5EF4-FFF2-40B4-BE49-F238E27FC236}">
                <a16:creationId xmlns:a16="http://schemas.microsoft.com/office/drawing/2014/main" id="{3E81A701-E30F-32FC-56E6-5B5D51E11B5A}"/>
              </a:ext>
            </a:extLst>
          </p:cNvPr>
          <p:cNvPicPr>
            <a:picLocks noChangeAspect="1"/>
          </p:cNvPicPr>
          <p:nvPr/>
        </p:nvPicPr>
        <p:blipFill>
          <a:blip r:embed="rId3"/>
          <a:stretch>
            <a:fillRect/>
          </a:stretch>
        </p:blipFill>
        <p:spPr>
          <a:xfrm>
            <a:off x="985024" y="1067392"/>
            <a:ext cx="4274152" cy="3192174"/>
          </a:xfrm>
          <a:prstGeom prst="rect">
            <a:avLst/>
          </a:prstGeom>
        </p:spPr>
      </p:pic>
      <p:pic>
        <p:nvPicPr>
          <p:cNvPr id="19" name="Picture 18">
            <a:extLst>
              <a:ext uri="{FF2B5EF4-FFF2-40B4-BE49-F238E27FC236}">
                <a16:creationId xmlns:a16="http://schemas.microsoft.com/office/drawing/2014/main" id="{A47FAEC8-3D37-0F6F-7BF7-1EF1314DB2DB}"/>
              </a:ext>
            </a:extLst>
          </p:cNvPr>
          <p:cNvPicPr>
            <a:picLocks noChangeAspect="1"/>
          </p:cNvPicPr>
          <p:nvPr/>
        </p:nvPicPr>
        <p:blipFill>
          <a:blip r:embed="rId4"/>
          <a:stretch>
            <a:fillRect/>
          </a:stretch>
        </p:blipFill>
        <p:spPr>
          <a:xfrm>
            <a:off x="985024" y="4411027"/>
            <a:ext cx="4274152" cy="253237"/>
          </a:xfrm>
          <a:prstGeom prst="rect">
            <a:avLst/>
          </a:prstGeom>
        </p:spPr>
      </p:pic>
      <p:sp>
        <p:nvSpPr>
          <p:cNvPr id="21" name="TextBox 20">
            <a:extLst>
              <a:ext uri="{FF2B5EF4-FFF2-40B4-BE49-F238E27FC236}">
                <a16:creationId xmlns:a16="http://schemas.microsoft.com/office/drawing/2014/main" id="{CE0B0CEB-1A40-1DF5-AD3F-0662192A27AF}"/>
              </a:ext>
            </a:extLst>
          </p:cNvPr>
          <p:cNvSpPr txBox="1"/>
          <p:nvPr/>
        </p:nvSpPr>
        <p:spPr>
          <a:xfrm>
            <a:off x="642967" y="4896657"/>
            <a:ext cx="5253275" cy="1600438"/>
          </a:xfrm>
          <a:prstGeom prst="rect">
            <a:avLst/>
          </a:prstGeom>
          <a:noFill/>
        </p:spPr>
        <p:txBody>
          <a:bodyPr wrap="square" rtlCol="0">
            <a:spAutoFit/>
          </a:bodyPr>
          <a:lstStyle/>
          <a:p>
            <a:pPr marL="285750" indent="-285750">
              <a:buFont typeface="Arial" panose="020B0604020202020204" pitchFamily="34" charset="0"/>
              <a:buChar char="•"/>
            </a:pPr>
            <a:r>
              <a:rPr lang="en-US" sz="1600" dirty="0"/>
              <a:t>In this exercise, we wanted to check if there is a correlation between risk factor and total miles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As we can see, there wasn't any correlation</a:t>
            </a:r>
            <a:endParaRPr lang="en-US" sz="1700" b="0" i="0" dirty="0">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700" b="0" i="0" dirty="0">
              <a:effectLst/>
              <a:latin typeface="Calibri" panose="020F0502020204030204" pitchFamily="34" charset="0"/>
              <a:cs typeface="Calibri" panose="020F0502020204030204" pitchFamily="34" charset="0"/>
            </a:endParaRPr>
          </a:p>
          <a:p>
            <a:pPr algn="l">
              <a:buFont typeface="+mj-lt"/>
              <a:buAutoNum type="arabicPeriod"/>
            </a:pPr>
            <a:endParaRPr lang="en-US" sz="1700" b="0" i="0" dirty="0">
              <a:effectLst/>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39578785-D144-6B44-9B4B-FD642149C73E}"/>
              </a:ext>
            </a:extLst>
          </p:cNvPr>
          <p:cNvSpPr txBox="1"/>
          <p:nvPr/>
        </p:nvSpPr>
        <p:spPr>
          <a:xfrm>
            <a:off x="6403065" y="4896657"/>
            <a:ext cx="5253275" cy="846386"/>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There is a high correlation between events and risk factor which is intuitive since risk factor is derived from events </a:t>
            </a:r>
            <a:endParaRPr lang="en-US" sz="1700" b="0" i="0" dirty="0">
              <a:effectLst/>
              <a:latin typeface="Calibri" panose="020F0502020204030204" pitchFamily="34" charset="0"/>
              <a:cs typeface="Calibri" panose="020F0502020204030204" pitchFamily="34" charset="0"/>
            </a:endParaRPr>
          </a:p>
          <a:p>
            <a:pPr algn="l">
              <a:buFont typeface="+mj-lt"/>
              <a:buAutoNum type="arabicPeriod"/>
            </a:pPr>
            <a:endParaRPr lang="en-US" sz="1700" b="0" i="0" dirty="0">
              <a:effectLst/>
              <a:latin typeface="Calibri" panose="020F0502020204030204" pitchFamily="34" charset="0"/>
              <a:cs typeface="Calibri" panose="020F0502020204030204" pitchFamily="34" charset="0"/>
            </a:endParaRPr>
          </a:p>
        </p:txBody>
      </p:sp>
      <p:pic>
        <p:nvPicPr>
          <p:cNvPr id="24" name="Picture 23">
            <a:extLst>
              <a:ext uri="{FF2B5EF4-FFF2-40B4-BE49-F238E27FC236}">
                <a16:creationId xmlns:a16="http://schemas.microsoft.com/office/drawing/2014/main" id="{D9F4499E-3FF0-8E0D-0A2F-351ADE53C6A2}"/>
              </a:ext>
            </a:extLst>
          </p:cNvPr>
          <p:cNvPicPr>
            <a:picLocks noChangeAspect="1"/>
          </p:cNvPicPr>
          <p:nvPr/>
        </p:nvPicPr>
        <p:blipFill>
          <a:blip r:embed="rId5"/>
          <a:stretch>
            <a:fillRect/>
          </a:stretch>
        </p:blipFill>
        <p:spPr>
          <a:xfrm>
            <a:off x="6779335" y="4421888"/>
            <a:ext cx="4274152" cy="216339"/>
          </a:xfrm>
          <a:prstGeom prst="rect">
            <a:avLst/>
          </a:prstGeom>
        </p:spPr>
      </p:pic>
    </p:spTree>
    <p:extLst>
      <p:ext uri="{BB962C8B-B14F-4D97-AF65-F5344CB8AC3E}">
        <p14:creationId xmlns:p14="http://schemas.microsoft.com/office/powerpoint/2010/main" val="133913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3E6388-9123-12C9-45AE-2D4E1E0366F6}"/>
              </a:ext>
            </a:extLst>
          </p:cNvPr>
          <p:cNvPicPr>
            <a:picLocks noChangeAspect="1"/>
          </p:cNvPicPr>
          <p:nvPr/>
        </p:nvPicPr>
        <p:blipFill>
          <a:blip r:embed="rId2"/>
          <a:stretch>
            <a:fillRect/>
          </a:stretch>
        </p:blipFill>
        <p:spPr>
          <a:xfrm>
            <a:off x="3272559" y="4831032"/>
            <a:ext cx="5140155" cy="357056"/>
          </a:xfrm>
          <a:prstGeom prst="rect">
            <a:avLst/>
          </a:prstGeom>
        </p:spPr>
      </p:pic>
      <p:sp>
        <p:nvSpPr>
          <p:cNvPr id="7" name="Title 1">
            <a:extLst>
              <a:ext uri="{FF2B5EF4-FFF2-40B4-BE49-F238E27FC236}">
                <a16:creationId xmlns:a16="http://schemas.microsoft.com/office/drawing/2014/main" id="{9CB22666-66FD-08CF-A996-C40912934A4E}"/>
              </a:ext>
            </a:extLst>
          </p:cNvPr>
          <p:cNvSpPr>
            <a:spLocks noGrp="1"/>
          </p:cNvSpPr>
          <p:nvPr>
            <p:ph type="title"/>
          </p:nvPr>
        </p:nvSpPr>
        <p:spPr>
          <a:xfrm>
            <a:off x="423672" y="303062"/>
            <a:ext cx="10549128" cy="602008"/>
          </a:xfrm>
        </p:spPr>
        <p:txBody>
          <a:bodyPr>
            <a:normAutofit fontScale="90000"/>
          </a:bodyPr>
          <a:lstStyle/>
          <a:p>
            <a:pPr algn="l"/>
            <a:r>
              <a:rPr lang="en-IN" dirty="0"/>
              <a:t>Scatter </a:t>
            </a:r>
            <a:r>
              <a:rPr lang="en-IN" dirty="0" err="1"/>
              <a:t>PlotS</a:t>
            </a:r>
            <a:r>
              <a:rPr lang="en-IN" dirty="0"/>
              <a:t> in R to determine relation BETWEEN VARIABLES </a:t>
            </a:r>
          </a:p>
        </p:txBody>
      </p:sp>
      <p:pic>
        <p:nvPicPr>
          <p:cNvPr id="9" name="Picture 8">
            <a:extLst>
              <a:ext uri="{FF2B5EF4-FFF2-40B4-BE49-F238E27FC236}">
                <a16:creationId xmlns:a16="http://schemas.microsoft.com/office/drawing/2014/main" id="{9B08798B-5D11-B063-46EC-115B3BD37FAE}"/>
              </a:ext>
            </a:extLst>
          </p:cNvPr>
          <p:cNvPicPr>
            <a:picLocks noChangeAspect="1"/>
          </p:cNvPicPr>
          <p:nvPr/>
        </p:nvPicPr>
        <p:blipFill>
          <a:blip r:embed="rId3"/>
          <a:stretch>
            <a:fillRect/>
          </a:stretch>
        </p:blipFill>
        <p:spPr>
          <a:xfrm>
            <a:off x="3332074" y="1073020"/>
            <a:ext cx="5140155" cy="3471081"/>
          </a:xfrm>
          <a:prstGeom prst="rect">
            <a:avLst/>
          </a:prstGeom>
        </p:spPr>
      </p:pic>
      <p:sp>
        <p:nvSpPr>
          <p:cNvPr id="10" name="TextBox 9">
            <a:extLst>
              <a:ext uri="{FF2B5EF4-FFF2-40B4-BE49-F238E27FC236}">
                <a16:creationId xmlns:a16="http://schemas.microsoft.com/office/drawing/2014/main" id="{0785475E-5B3A-2F5C-D105-CBDC2D5F3D37}"/>
              </a:ext>
            </a:extLst>
          </p:cNvPr>
          <p:cNvSpPr txBox="1"/>
          <p:nvPr/>
        </p:nvSpPr>
        <p:spPr>
          <a:xfrm>
            <a:off x="894893" y="5318448"/>
            <a:ext cx="10796364" cy="1354217"/>
          </a:xfrm>
          <a:prstGeom prst="rect">
            <a:avLst/>
          </a:prstGeom>
          <a:noFill/>
        </p:spPr>
        <p:txBody>
          <a:bodyPr wrap="square" rtlCol="0">
            <a:spAutoFit/>
          </a:bodyPr>
          <a:lstStyle/>
          <a:p>
            <a:pPr marL="285750" indent="-285750">
              <a:buFont typeface="Arial" panose="020B0604020202020204" pitchFamily="34" charset="0"/>
              <a:buChar char="•"/>
            </a:pPr>
            <a:r>
              <a:rPr lang="en-US" sz="1600" dirty="0"/>
              <a:t>In this exercise, we wanted to check if there is a correlation between risk factor and total miles per gallon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As we can see, there is no significant correlation</a:t>
            </a:r>
            <a:endParaRPr lang="en-US" sz="1700" b="0" i="0" dirty="0">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700" b="0" i="0" dirty="0">
              <a:effectLst/>
              <a:latin typeface="Calibri" panose="020F0502020204030204" pitchFamily="34" charset="0"/>
              <a:cs typeface="Calibri" panose="020F0502020204030204" pitchFamily="34" charset="0"/>
            </a:endParaRPr>
          </a:p>
          <a:p>
            <a:pPr algn="l">
              <a:buFont typeface="+mj-lt"/>
              <a:buAutoNum type="arabicPeriod"/>
            </a:pPr>
            <a:endParaRPr lang="en-US" sz="17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0891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CB22666-66FD-08CF-A996-C40912934A4E}"/>
              </a:ext>
            </a:extLst>
          </p:cNvPr>
          <p:cNvSpPr>
            <a:spLocks noGrp="1"/>
          </p:cNvSpPr>
          <p:nvPr>
            <p:ph type="title"/>
          </p:nvPr>
        </p:nvSpPr>
        <p:spPr>
          <a:xfrm>
            <a:off x="242371" y="303062"/>
            <a:ext cx="11832116" cy="758894"/>
          </a:xfrm>
        </p:spPr>
        <p:txBody>
          <a:bodyPr>
            <a:normAutofit fontScale="90000"/>
          </a:bodyPr>
          <a:lstStyle/>
          <a:p>
            <a:pPr algn="l"/>
            <a:r>
              <a:rPr lang="en-IN" dirty="0"/>
              <a:t>Food for thought – Does carrying out regression analysis hold value?</a:t>
            </a:r>
          </a:p>
        </p:txBody>
      </p:sp>
      <p:sp>
        <p:nvSpPr>
          <p:cNvPr id="10" name="TextBox 9">
            <a:extLst>
              <a:ext uri="{FF2B5EF4-FFF2-40B4-BE49-F238E27FC236}">
                <a16:creationId xmlns:a16="http://schemas.microsoft.com/office/drawing/2014/main" id="{0785475E-5B3A-2F5C-D105-CBDC2D5F3D37}"/>
              </a:ext>
            </a:extLst>
          </p:cNvPr>
          <p:cNvSpPr txBox="1"/>
          <p:nvPr/>
        </p:nvSpPr>
        <p:spPr>
          <a:xfrm>
            <a:off x="6158429" y="1555537"/>
            <a:ext cx="5916058" cy="3077766"/>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team carried out regression analysis in an attempt  to estimate the risk factor by using factors like events, model and      number of miles driven </a:t>
            </a:r>
          </a:p>
          <a:p>
            <a:endParaRPr lang="en-US" sz="1600" dirty="0"/>
          </a:p>
          <a:p>
            <a:pPr marL="285750" indent="-285750">
              <a:buFont typeface="Arial" panose="020B0604020202020204" pitchFamily="34" charset="0"/>
              <a:buChar char="•"/>
            </a:pPr>
            <a:r>
              <a:rPr lang="en-US" sz="1600" dirty="0"/>
              <a:t>From the R2 squared values, we can see that the model is nearly  perfect fit.</a:t>
            </a:r>
          </a:p>
          <a:p>
            <a:pPr marL="285750" indent="-285750">
              <a:buFont typeface="Arial" panose="020B0604020202020204" pitchFamily="34" charset="0"/>
              <a:buChar char="•"/>
            </a:pPr>
            <a:endParaRPr lang="en-US" sz="1600" dirty="0"/>
          </a:p>
          <a:p>
            <a:endParaRPr lang="en-US" sz="1600" dirty="0"/>
          </a:p>
          <a:p>
            <a:endParaRPr lang="en-US" sz="1600" dirty="0"/>
          </a:p>
          <a:p>
            <a:pPr marL="285750" indent="-285750">
              <a:buFont typeface="Arial" panose="020B0604020202020204" pitchFamily="34" charset="0"/>
              <a:buChar char="•"/>
            </a:pPr>
            <a:endParaRPr lang="en-US" sz="1600" dirty="0"/>
          </a:p>
          <a:p>
            <a:endParaRPr lang="en-US" sz="1700" b="0" i="0" dirty="0">
              <a:effectLst/>
              <a:latin typeface="Calibri" panose="020F0502020204030204" pitchFamily="34" charset="0"/>
              <a:cs typeface="Calibri" panose="020F0502020204030204" pitchFamily="34" charset="0"/>
            </a:endParaRPr>
          </a:p>
          <a:p>
            <a:pPr algn="l">
              <a:buFont typeface="+mj-lt"/>
              <a:buAutoNum type="arabicPeriod"/>
            </a:pPr>
            <a:endParaRPr lang="en-US" sz="1700" b="0" i="0" dirty="0">
              <a:effectLst/>
              <a:latin typeface="Calibri" panose="020F0502020204030204" pitchFamily="34" charset="0"/>
              <a:cs typeface="Calibri" panose="020F0502020204030204" pitchFamily="34" charset="0"/>
            </a:endParaRPr>
          </a:p>
        </p:txBody>
      </p:sp>
      <p:pic>
        <p:nvPicPr>
          <p:cNvPr id="5" name="Picture 4" descr="Text&#10;&#10;Description automatically generated">
            <a:extLst>
              <a:ext uri="{FF2B5EF4-FFF2-40B4-BE49-F238E27FC236}">
                <a16:creationId xmlns:a16="http://schemas.microsoft.com/office/drawing/2014/main" id="{BFE7CBF1-66E2-1CD5-724E-3FBB25EC7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919" y="1555537"/>
            <a:ext cx="4830817" cy="4143532"/>
          </a:xfrm>
          <a:prstGeom prst="rect">
            <a:avLst/>
          </a:prstGeom>
        </p:spPr>
      </p:pic>
    </p:spTree>
    <p:extLst>
      <p:ext uri="{BB962C8B-B14F-4D97-AF65-F5344CB8AC3E}">
        <p14:creationId xmlns:p14="http://schemas.microsoft.com/office/powerpoint/2010/main" val="416313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0656-7D04-5AC0-15F1-2B6734E5376F}"/>
              </a:ext>
            </a:extLst>
          </p:cNvPr>
          <p:cNvSpPr>
            <a:spLocks noGrp="1"/>
          </p:cNvSpPr>
          <p:nvPr>
            <p:ph type="title"/>
          </p:nvPr>
        </p:nvSpPr>
        <p:spPr>
          <a:xfrm>
            <a:off x="2231136" y="243840"/>
            <a:ext cx="7729728" cy="1076960"/>
          </a:xfrm>
        </p:spPr>
        <p:txBody>
          <a:bodyPr>
            <a:normAutofit/>
          </a:bodyPr>
          <a:lstStyle/>
          <a:p>
            <a:r>
              <a:rPr lang="en-US" dirty="0"/>
              <a:t>BUSINESS QUESTIONS</a:t>
            </a:r>
          </a:p>
        </p:txBody>
      </p:sp>
      <p:graphicFrame>
        <p:nvGraphicFramePr>
          <p:cNvPr id="5" name="Content Placeholder 2">
            <a:extLst>
              <a:ext uri="{FF2B5EF4-FFF2-40B4-BE49-F238E27FC236}">
                <a16:creationId xmlns:a16="http://schemas.microsoft.com/office/drawing/2014/main" id="{82B3BB3E-302F-F100-9F38-4F760007131B}"/>
              </a:ext>
            </a:extLst>
          </p:cNvPr>
          <p:cNvGraphicFramePr>
            <a:graphicFrameLocks noGrp="1"/>
          </p:cNvGraphicFramePr>
          <p:nvPr>
            <p:ph idx="1"/>
            <p:extLst>
              <p:ext uri="{D42A27DB-BD31-4B8C-83A1-F6EECF244321}">
                <p14:modId xmlns:p14="http://schemas.microsoft.com/office/powerpoint/2010/main" val="1644354663"/>
              </p:ext>
            </p:extLst>
          </p:nvPr>
        </p:nvGraphicFramePr>
        <p:xfrm>
          <a:off x="629920" y="1879600"/>
          <a:ext cx="10962640" cy="4653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2658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1CC02-CE96-038F-8FC9-ED210AA3788F}"/>
              </a:ext>
            </a:extLst>
          </p:cNvPr>
          <p:cNvSpPr>
            <a:spLocks noGrp="1"/>
          </p:cNvSpPr>
          <p:nvPr>
            <p:ph type="title"/>
          </p:nvPr>
        </p:nvSpPr>
        <p:spPr>
          <a:xfrm>
            <a:off x="2231136" y="537972"/>
            <a:ext cx="7729728" cy="1188720"/>
          </a:xfrm>
        </p:spPr>
        <p:txBody>
          <a:bodyPr>
            <a:normAutofit/>
          </a:bodyPr>
          <a:lstStyle/>
          <a:p>
            <a:r>
              <a:rPr lang="en-US" dirty="0"/>
              <a:t>BUSINESS PLAN</a:t>
            </a:r>
          </a:p>
        </p:txBody>
      </p:sp>
      <p:graphicFrame>
        <p:nvGraphicFramePr>
          <p:cNvPr id="6" name="Rectangle 1">
            <a:extLst>
              <a:ext uri="{FF2B5EF4-FFF2-40B4-BE49-F238E27FC236}">
                <a16:creationId xmlns:a16="http://schemas.microsoft.com/office/drawing/2014/main" id="{BA2E20A8-E118-C042-59C4-0A3636C0D27E}"/>
              </a:ext>
            </a:extLst>
          </p:cNvPr>
          <p:cNvGraphicFramePr>
            <a:graphicFrameLocks noGrp="1"/>
          </p:cNvGraphicFramePr>
          <p:nvPr>
            <p:ph idx="1"/>
            <p:extLst>
              <p:ext uri="{D42A27DB-BD31-4B8C-83A1-F6EECF244321}">
                <p14:modId xmlns:p14="http://schemas.microsoft.com/office/powerpoint/2010/main" val="144419646"/>
              </p:ext>
            </p:extLst>
          </p:nvPr>
        </p:nvGraphicFramePr>
        <p:xfrm>
          <a:off x="965200" y="2113280"/>
          <a:ext cx="10261600" cy="4358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0495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4AA38D1C-C531-436F-97F5-F002492DC8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5406" y="1026159"/>
            <a:ext cx="9041190" cy="4880863"/>
          </a:xfrm>
          <a:prstGeom prst="rect">
            <a:avLst/>
          </a:prstGeom>
        </p:spPr>
      </p:pic>
      <p:sp>
        <p:nvSpPr>
          <p:cNvPr id="19" name="Oval 18">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B6F2C-45E3-D10B-96D0-FD015B2E58E5}"/>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chorCtr="1">
            <a:normAutofit/>
          </a:bodyPr>
          <a:lstStyle/>
          <a:p>
            <a:r>
              <a:rPr lang="en-US" sz="1400">
                <a:solidFill>
                  <a:srgbClr val="FFFFFF"/>
                </a:solidFill>
              </a:rPr>
              <a:t>DATA FLOW PROCESS</a:t>
            </a:r>
          </a:p>
        </p:txBody>
      </p:sp>
    </p:spTree>
    <p:extLst>
      <p:ext uri="{BB962C8B-B14F-4D97-AF65-F5344CB8AC3E}">
        <p14:creationId xmlns:p14="http://schemas.microsoft.com/office/powerpoint/2010/main" val="3662367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2DAF-95FF-7E73-A54C-09EEEF67AE3A}"/>
              </a:ext>
            </a:extLst>
          </p:cNvPr>
          <p:cNvSpPr>
            <a:spLocks noGrp="1"/>
          </p:cNvSpPr>
          <p:nvPr>
            <p:ph type="ctrTitle"/>
          </p:nvPr>
        </p:nvSpPr>
        <p:spPr>
          <a:xfrm>
            <a:off x="1600200" y="143996"/>
            <a:ext cx="8991600" cy="658437"/>
          </a:xfrm>
        </p:spPr>
        <p:txBody>
          <a:bodyPr>
            <a:normAutofit/>
          </a:bodyPr>
          <a:lstStyle/>
          <a:p>
            <a:r>
              <a:rPr lang="en-IN" sz="2000" dirty="0"/>
              <a:t>Dashboard</a:t>
            </a:r>
          </a:p>
        </p:txBody>
      </p:sp>
      <p:pic>
        <p:nvPicPr>
          <p:cNvPr id="5" name="Picture 4">
            <a:extLst>
              <a:ext uri="{FF2B5EF4-FFF2-40B4-BE49-F238E27FC236}">
                <a16:creationId xmlns:a16="http://schemas.microsoft.com/office/drawing/2014/main" id="{94B3FC22-F64D-5AEC-1A6F-C80218BEA318}"/>
              </a:ext>
            </a:extLst>
          </p:cNvPr>
          <p:cNvPicPr>
            <a:picLocks noChangeAspect="1"/>
          </p:cNvPicPr>
          <p:nvPr/>
        </p:nvPicPr>
        <p:blipFill>
          <a:blip r:embed="rId2"/>
          <a:stretch>
            <a:fillRect/>
          </a:stretch>
        </p:blipFill>
        <p:spPr>
          <a:xfrm>
            <a:off x="1600200" y="1018296"/>
            <a:ext cx="8991600" cy="5695708"/>
          </a:xfrm>
          <a:prstGeom prst="rect">
            <a:avLst/>
          </a:prstGeom>
        </p:spPr>
      </p:pic>
    </p:spTree>
    <p:extLst>
      <p:ext uri="{BB962C8B-B14F-4D97-AF65-F5344CB8AC3E}">
        <p14:creationId xmlns:p14="http://schemas.microsoft.com/office/powerpoint/2010/main" val="2675028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8D846-E860-5B5A-978C-FDEA65245CB2}"/>
              </a:ext>
            </a:extLst>
          </p:cNvPr>
          <p:cNvSpPr>
            <a:spLocks noGrp="1"/>
          </p:cNvSpPr>
          <p:nvPr>
            <p:ph type="title"/>
          </p:nvPr>
        </p:nvSpPr>
        <p:spPr>
          <a:xfrm>
            <a:off x="2671682" y="352642"/>
            <a:ext cx="6848636" cy="825759"/>
          </a:xfrm>
        </p:spPr>
        <p:txBody>
          <a:bodyPr/>
          <a:lstStyle/>
          <a:p>
            <a:r>
              <a:rPr lang="en-IN" dirty="0"/>
              <a:t>Top 10 Drivers by Risk factor</a:t>
            </a:r>
          </a:p>
        </p:txBody>
      </p:sp>
      <p:pic>
        <p:nvPicPr>
          <p:cNvPr id="6" name="Content Placeholder 5">
            <a:extLst>
              <a:ext uri="{FF2B5EF4-FFF2-40B4-BE49-F238E27FC236}">
                <a16:creationId xmlns:a16="http://schemas.microsoft.com/office/drawing/2014/main" id="{4093CFAD-7357-76BE-6F82-DB592F3F4AA0}"/>
              </a:ext>
            </a:extLst>
          </p:cNvPr>
          <p:cNvPicPr>
            <a:picLocks noGrp="1" noChangeAspect="1"/>
          </p:cNvPicPr>
          <p:nvPr>
            <p:ph idx="1"/>
          </p:nvPr>
        </p:nvPicPr>
        <p:blipFill>
          <a:blip r:embed="rId2"/>
          <a:stretch>
            <a:fillRect/>
          </a:stretch>
        </p:blipFill>
        <p:spPr>
          <a:xfrm>
            <a:off x="749268" y="1604865"/>
            <a:ext cx="10693466" cy="3163076"/>
          </a:xfrm>
        </p:spPr>
      </p:pic>
      <p:sp>
        <p:nvSpPr>
          <p:cNvPr id="4" name="Text Placeholder 3">
            <a:extLst>
              <a:ext uri="{FF2B5EF4-FFF2-40B4-BE49-F238E27FC236}">
                <a16:creationId xmlns:a16="http://schemas.microsoft.com/office/drawing/2014/main" id="{BA2A6527-52E6-ED20-BE52-5515DE42DD93}"/>
              </a:ext>
            </a:extLst>
          </p:cNvPr>
          <p:cNvSpPr>
            <a:spLocks noGrp="1"/>
          </p:cNvSpPr>
          <p:nvPr>
            <p:ph type="body" sz="half" idx="2"/>
          </p:nvPr>
        </p:nvSpPr>
        <p:spPr>
          <a:xfrm>
            <a:off x="749268" y="5010539"/>
            <a:ext cx="10693466" cy="1154456"/>
          </a:xfrm>
        </p:spPr>
        <p:txBody>
          <a:bodyPr>
            <a:normAutofit/>
          </a:bodyPr>
          <a:lstStyle/>
          <a:p>
            <a:pPr marL="285750" indent="-285750" algn="l">
              <a:buClr>
                <a:schemeClr val="tx1"/>
              </a:buClr>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The above graph observes drivers with highest risk ratings.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By analyzing the risk factor computed by the company, it is apparent that Driver "A97" is the most hazardous driver with a risk factor of 31.69.</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63593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2B20-0B09-D4C2-5813-D1F74E16DA16}"/>
              </a:ext>
            </a:extLst>
          </p:cNvPr>
          <p:cNvSpPr>
            <a:spLocks noGrp="1"/>
          </p:cNvSpPr>
          <p:nvPr>
            <p:ph type="title"/>
          </p:nvPr>
        </p:nvSpPr>
        <p:spPr>
          <a:xfrm>
            <a:off x="804671" y="176302"/>
            <a:ext cx="10574943" cy="547055"/>
          </a:xfrm>
        </p:spPr>
        <p:txBody>
          <a:bodyPr vert="horz" lIns="182880" tIns="182880" rIns="182880" bIns="182880" rtlCol="0" anchor="ctr">
            <a:normAutofit fontScale="90000"/>
          </a:bodyPr>
          <a:lstStyle/>
          <a:p>
            <a:r>
              <a:rPr lang="en-US" sz="1500" dirty="0"/>
              <a:t>Identifying Drivers With highest risk factor</a:t>
            </a:r>
          </a:p>
        </p:txBody>
      </p:sp>
      <p:sp>
        <p:nvSpPr>
          <p:cNvPr id="5" name="Text Placeholder 3">
            <a:extLst>
              <a:ext uri="{FF2B5EF4-FFF2-40B4-BE49-F238E27FC236}">
                <a16:creationId xmlns:a16="http://schemas.microsoft.com/office/drawing/2014/main" id="{8338B025-688A-8673-BC64-3AF551EFB791}"/>
              </a:ext>
            </a:extLst>
          </p:cNvPr>
          <p:cNvSpPr txBox="1">
            <a:spLocks/>
          </p:cNvSpPr>
          <p:nvPr/>
        </p:nvSpPr>
        <p:spPr>
          <a:xfrm>
            <a:off x="578498" y="1293274"/>
            <a:ext cx="3424335" cy="2135725"/>
          </a:xfrm>
          <a:prstGeom prst="rect">
            <a:avLst/>
          </a:prstGeom>
        </p:spPr>
        <p:txBody>
          <a:bodyPr vert="horz" lIns="91440" tIns="45720" rIns="91440" bIns="45720" rtlCol="0"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500" kern="1200">
                <a:solidFill>
                  <a:srgbClr val="FFFFFF"/>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9pPr>
          </a:lstStyle>
          <a:p>
            <a:pPr marL="285750" indent="-228600" algn="l">
              <a:buFont typeface="Arial" panose="020B0604020202020204" pitchFamily="34" charset="0"/>
              <a:buChar char="•"/>
            </a:pPr>
            <a:r>
              <a:rPr lang="en-US" dirty="0">
                <a:solidFill>
                  <a:schemeClr val="tx1">
                    <a:lumMod val="85000"/>
                    <a:lumOff val="15000"/>
                  </a:schemeClr>
                </a:solidFill>
                <a:effectLst/>
              </a:rPr>
              <a:t>Driver A97 has the highest risk factor of 31.69. However, there is a large gap </a:t>
            </a:r>
            <a:r>
              <a:rPr lang="en-US" dirty="0">
                <a:solidFill>
                  <a:schemeClr val="tx1">
                    <a:lumMod val="85000"/>
                    <a:lumOff val="15000"/>
                  </a:schemeClr>
                </a:solidFill>
              </a:rPr>
              <a:t>between </a:t>
            </a:r>
            <a:r>
              <a:rPr lang="en-US" dirty="0">
                <a:solidFill>
                  <a:schemeClr val="tx1">
                    <a:lumMod val="85000"/>
                    <a:lumOff val="15000"/>
                  </a:schemeClr>
                </a:solidFill>
                <a:effectLst/>
              </a:rPr>
              <a:t>A97 and other drivers in terms of risk factor</a:t>
            </a:r>
          </a:p>
          <a:p>
            <a:pPr marL="285750" indent="-228600" algn="l">
              <a:buFont typeface="Arial" panose="020B0604020202020204" pitchFamily="34" charset="0"/>
              <a:buChar char="•"/>
            </a:pPr>
            <a:endParaRPr lang="en-US" dirty="0">
              <a:solidFill>
                <a:schemeClr val="tx1">
                  <a:lumMod val="85000"/>
                  <a:lumOff val="15000"/>
                </a:schemeClr>
              </a:solidFill>
              <a:effectLst/>
            </a:endParaRPr>
          </a:p>
          <a:p>
            <a:pPr marL="285750" indent="-228600" algn="l">
              <a:buFont typeface="Arial" panose="020B0604020202020204" pitchFamily="34" charset="0"/>
              <a:buChar char="•"/>
            </a:pPr>
            <a:r>
              <a:rPr lang="en-US" dirty="0">
                <a:solidFill>
                  <a:schemeClr val="tx1">
                    <a:lumMod val="85000"/>
                    <a:lumOff val="15000"/>
                  </a:schemeClr>
                </a:solidFill>
              </a:rPr>
              <a:t>Drivers with a high risk factor fall in the range of 10 and 15</a:t>
            </a:r>
          </a:p>
          <a:p>
            <a:pPr marL="285750" indent="-228600" algn="l">
              <a:buFont typeface="Arial" panose="020B0604020202020204" pitchFamily="34" charset="0"/>
              <a:buChar char="•"/>
            </a:pPr>
            <a:endParaRPr lang="en-US" dirty="0">
              <a:solidFill>
                <a:schemeClr val="tx1">
                  <a:lumMod val="85000"/>
                  <a:lumOff val="15000"/>
                </a:schemeClr>
              </a:solidFill>
              <a:effectLst/>
            </a:endParaRPr>
          </a:p>
          <a:p>
            <a:pPr marL="57150" algn="l"/>
            <a:endParaRPr lang="en-US" dirty="0">
              <a:solidFill>
                <a:schemeClr val="tx1">
                  <a:lumMod val="85000"/>
                  <a:lumOff val="15000"/>
                </a:schemeClr>
              </a:solidFill>
            </a:endParaRPr>
          </a:p>
          <a:p>
            <a:pPr marL="57150" algn="l"/>
            <a:endParaRPr lang="en-US" dirty="0">
              <a:solidFill>
                <a:schemeClr val="tx1">
                  <a:lumMod val="85000"/>
                  <a:lumOff val="15000"/>
                </a:schemeClr>
              </a:solidFill>
            </a:endParaRPr>
          </a:p>
          <a:p>
            <a:pPr marL="57150" algn="l"/>
            <a:endParaRPr lang="en-US" dirty="0">
              <a:solidFill>
                <a:schemeClr val="tx1">
                  <a:lumMod val="85000"/>
                  <a:lumOff val="15000"/>
                </a:schemeClr>
              </a:solidFill>
            </a:endParaRPr>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36F9CCB-FA39-3BC4-6F37-B8E2E88E9F2E}"/>
              </a:ext>
            </a:extLst>
          </p:cNvPr>
          <p:cNvPicPr>
            <a:picLocks noChangeAspect="1"/>
          </p:cNvPicPr>
          <p:nvPr/>
        </p:nvPicPr>
        <p:blipFill>
          <a:blip r:embed="rId2"/>
          <a:stretch>
            <a:fillRect/>
          </a:stretch>
        </p:blipFill>
        <p:spPr>
          <a:xfrm>
            <a:off x="5491531" y="1293275"/>
            <a:ext cx="4890733" cy="4279392"/>
          </a:xfrm>
          <a:prstGeom prst="rect">
            <a:avLst/>
          </a:prstGeom>
        </p:spPr>
      </p:pic>
      <p:sp>
        <p:nvSpPr>
          <p:cNvPr id="15" name="Title 1">
            <a:extLst>
              <a:ext uri="{FF2B5EF4-FFF2-40B4-BE49-F238E27FC236}">
                <a16:creationId xmlns:a16="http://schemas.microsoft.com/office/drawing/2014/main" id="{1CD48A07-8C08-857C-9DEF-F3A0BC875C0A}"/>
              </a:ext>
            </a:extLst>
          </p:cNvPr>
          <p:cNvSpPr txBox="1">
            <a:spLocks/>
          </p:cNvSpPr>
          <p:nvPr/>
        </p:nvSpPr>
        <p:spPr bwMode="blackWhite">
          <a:xfrm>
            <a:off x="812386" y="3908113"/>
            <a:ext cx="3066937" cy="747864"/>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US" sz="1500" dirty="0"/>
              <a:t>Insights </a:t>
            </a:r>
          </a:p>
        </p:txBody>
      </p:sp>
      <p:sp>
        <p:nvSpPr>
          <p:cNvPr id="18" name="Text Placeholder 3">
            <a:extLst>
              <a:ext uri="{FF2B5EF4-FFF2-40B4-BE49-F238E27FC236}">
                <a16:creationId xmlns:a16="http://schemas.microsoft.com/office/drawing/2014/main" id="{49271770-7EE7-0E74-EC19-9492E53B766B}"/>
              </a:ext>
            </a:extLst>
          </p:cNvPr>
          <p:cNvSpPr txBox="1">
            <a:spLocks/>
          </p:cNvSpPr>
          <p:nvPr/>
        </p:nvSpPr>
        <p:spPr>
          <a:xfrm>
            <a:off x="804671" y="4897312"/>
            <a:ext cx="3114213" cy="1784386"/>
          </a:xfrm>
          <a:prstGeom prst="rect">
            <a:avLst/>
          </a:prstGeom>
        </p:spPr>
        <p:txBody>
          <a:bodyPr vert="horz" lIns="91440" tIns="45720" rIns="91440" bIns="45720" rtlCol="0"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500" kern="1200">
                <a:solidFill>
                  <a:srgbClr val="FFFFFF"/>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9pPr>
          </a:lstStyle>
          <a:p>
            <a:pPr algn="l"/>
            <a:r>
              <a:rPr lang="en-US" dirty="0">
                <a:solidFill>
                  <a:schemeClr val="tx1">
                    <a:lumMod val="85000"/>
                    <a:lumOff val="15000"/>
                  </a:schemeClr>
                </a:solidFill>
                <a:effectLst/>
              </a:rPr>
              <a:t>Driver A97 could be a one-off instance which can be dealt with separatel</a:t>
            </a:r>
            <a:r>
              <a:rPr lang="en-US" dirty="0">
                <a:solidFill>
                  <a:schemeClr val="tx1">
                    <a:lumMod val="85000"/>
                    <a:lumOff val="15000"/>
                  </a:schemeClr>
                </a:solidFill>
              </a:rPr>
              <a:t>y.</a:t>
            </a:r>
          </a:p>
          <a:p>
            <a:pPr algn="l"/>
            <a:endParaRPr lang="en-US" dirty="0"/>
          </a:p>
          <a:p>
            <a:pPr marL="57150" algn="l"/>
            <a:endParaRPr lang="en-US" dirty="0">
              <a:solidFill>
                <a:schemeClr val="tx1">
                  <a:lumMod val="85000"/>
                  <a:lumOff val="15000"/>
                </a:schemeClr>
              </a:solidFill>
            </a:endParaRPr>
          </a:p>
          <a:p>
            <a:pPr marL="57150" algn="l"/>
            <a:endParaRPr lang="en-US" dirty="0">
              <a:solidFill>
                <a:schemeClr val="tx1">
                  <a:lumMod val="85000"/>
                  <a:lumOff val="15000"/>
                </a:schemeClr>
              </a:solidFill>
            </a:endParaRPr>
          </a:p>
          <a:p>
            <a:pPr marL="57150" algn="l"/>
            <a:endParaRPr lang="en-US" dirty="0">
              <a:solidFill>
                <a:schemeClr val="tx1">
                  <a:lumMod val="85000"/>
                  <a:lumOff val="15000"/>
                </a:schemeClr>
              </a:solidFill>
            </a:endParaRPr>
          </a:p>
        </p:txBody>
      </p:sp>
    </p:spTree>
    <p:extLst>
      <p:ext uri="{BB962C8B-B14F-4D97-AF65-F5344CB8AC3E}">
        <p14:creationId xmlns:p14="http://schemas.microsoft.com/office/powerpoint/2010/main" val="499455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2B20-0B09-D4C2-5813-D1F74E16DA16}"/>
              </a:ext>
            </a:extLst>
          </p:cNvPr>
          <p:cNvSpPr>
            <a:spLocks noGrp="1"/>
          </p:cNvSpPr>
          <p:nvPr>
            <p:ph type="title"/>
          </p:nvPr>
        </p:nvSpPr>
        <p:spPr>
          <a:xfrm>
            <a:off x="710463" y="176302"/>
            <a:ext cx="11018117" cy="547055"/>
          </a:xfrm>
        </p:spPr>
        <p:txBody>
          <a:bodyPr vert="horz" lIns="182880" tIns="182880" rIns="182880" bIns="182880" rtlCol="0" anchor="ctr">
            <a:normAutofit fontScale="90000"/>
          </a:bodyPr>
          <a:lstStyle/>
          <a:p>
            <a:r>
              <a:rPr lang="en-US" sz="1500" dirty="0"/>
              <a:t>Identifying Drivers With Lowest risk factor</a:t>
            </a:r>
          </a:p>
        </p:txBody>
      </p:sp>
      <p:sp>
        <p:nvSpPr>
          <p:cNvPr id="5" name="Text Placeholder 3">
            <a:extLst>
              <a:ext uri="{FF2B5EF4-FFF2-40B4-BE49-F238E27FC236}">
                <a16:creationId xmlns:a16="http://schemas.microsoft.com/office/drawing/2014/main" id="{8338B025-688A-8673-BC64-3AF551EFB791}"/>
              </a:ext>
            </a:extLst>
          </p:cNvPr>
          <p:cNvSpPr txBox="1">
            <a:spLocks/>
          </p:cNvSpPr>
          <p:nvPr/>
        </p:nvSpPr>
        <p:spPr>
          <a:xfrm>
            <a:off x="476048" y="1527981"/>
            <a:ext cx="3442836" cy="1784386"/>
          </a:xfrm>
          <a:prstGeom prst="rect">
            <a:avLst/>
          </a:prstGeom>
        </p:spPr>
        <p:txBody>
          <a:bodyPr vert="horz" lIns="91440" tIns="45720" rIns="91440" bIns="45720" rtlCol="0"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500" kern="1200">
                <a:solidFill>
                  <a:srgbClr val="FFFFFF"/>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9pPr>
          </a:lstStyle>
          <a:p>
            <a:pPr marL="285750" indent="-228600" algn="l">
              <a:buFont typeface="Arial" panose="020B0604020202020204" pitchFamily="34" charset="0"/>
              <a:buChar char="•"/>
            </a:pPr>
            <a:r>
              <a:rPr lang="en-US" dirty="0">
                <a:solidFill>
                  <a:schemeClr val="tx1">
                    <a:lumMod val="85000"/>
                    <a:lumOff val="15000"/>
                  </a:schemeClr>
                </a:solidFill>
                <a:effectLst/>
              </a:rPr>
              <a:t>Driver A2 has the </a:t>
            </a:r>
            <a:r>
              <a:rPr lang="en-US" dirty="0">
                <a:solidFill>
                  <a:schemeClr val="tx1">
                    <a:lumMod val="85000"/>
                    <a:lumOff val="15000"/>
                  </a:schemeClr>
                </a:solidFill>
              </a:rPr>
              <a:t>least</a:t>
            </a:r>
            <a:r>
              <a:rPr lang="en-US" dirty="0">
                <a:solidFill>
                  <a:schemeClr val="tx1">
                    <a:lumMod val="85000"/>
                    <a:lumOff val="15000"/>
                  </a:schemeClr>
                </a:solidFill>
                <a:effectLst/>
              </a:rPr>
              <a:t> risk factor of </a:t>
            </a:r>
            <a:r>
              <a:rPr lang="en-US" dirty="0">
                <a:solidFill>
                  <a:schemeClr val="tx1">
                    <a:lumMod val="85000"/>
                    <a:lumOff val="15000"/>
                  </a:schemeClr>
                </a:solidFill>
              </a:rPr>
              <a:t>1.505</a:t>
            </a:r>
            <a:r>
              <a:rPr lang="en-US" dirty="0">
                <a:solidFill>
                  <a:schemeClr val="tx1">
                    <a:lumMod val="85000"/>
                    <a:lumOff val="15000"/>
                  </a:schemeClr>
                </a:solidFill>
                <a:effectLst/>
              </a:rPr>
              <a:t>. </a:t>
            </a:r>
          </a:p>
          <a:p>
            <a:pPr marL="57150" algn="l"/>
            <a:r>
              <a:rPr lang="en-US" dirty="0">
                <a:solidFill>
                  <a:schemeClr val="tx1">
                    <a:lumMod val="85000"/>
                    <a:lumOff val="15000"/>
                  </a:schemeClr>
                </a:solidFill>
              </a:rPr>
              <a:t>     </a:t>
            </a:r>
            <a:r>
              <a:rPr lang="en-US" dirty="0">
                <a:solidFill>
                  <a:schemeClr val="tx1">
                    <a:lumMod val="85000"/>
                    <a:lumOff val="15000"/>
                  </a:schemeClr>
                </a:solidFill>
                <a:effectLst/>
              </a:rPr>
              <a:t>Drivers A65, A79 and A22 follow </a:t>
            </a:r>
          </a:p>
          <a:p>
            <a:pPr marL="285750" indent="-228600" algn="l">
              <a:buFont typeface="Arial" panose="020B0604020202020204" pitchFamily="34" charset="0"/>
              <a:buChar char="•"/>
            </a:pPr>
            <a:r>
              <a:rPr lang="en-US" dirty="0">
                <a:solidFill>
                  <a:schemeClr val="tx1">
                    <a:lumMod val="85000"/>
                    <a:lumOff val="15000"/>
                  </a:schemeClr>
                </a:solidFill>
              </a:rPr>
              <a:t>Drivers with a lower risk factor fall in the range of 1.5 and 3</a:t>
            </a:r>
            <a:endParaRPr lang="en-US" dirty="0">
              <a:solidFill>
                <a:schemeClr val="tx1">
                  <a:lumMod val="85000"/>
                  <a:lumOff val="15000"/>
                </a:schemeClr>
              </a:solidFill>
              <a:effectLst/>
            </a:endParaRPr>
          </a:p>
          <a:p>
            <a:pPr marL="57150" algn="l"/>
            <a:endParaRPr lang="en-US" dirty="0">
              <a:solidFill>
                <a:schemeClr val="tx1">
                  <a:lumMod val="85000"/>
                  <a:lumOff val="15000"/>
                </a:schemeClr>
              </a:solidFill>
            </a:endParaRPr>
          </a:p>
          <a:p>
            <a:pPr marL="57150" algn="l"/>
            <a:endParaRPr lang="en-US" dirty="0">
              <a:solidFill>
                <a:schemeClr val="tx1">
                  <a:lumMod val="85000"/>
                  <a:lumOff val="15000"/>
                </a:schemeClr>
              </a:solidFill>
            </a:endParaRPr>
          </a:p>
          <a:p>
            <a:pPr marL="57150" algn="l"/>
            <a:endParaRPr lang="en-US" dirty="0">
              <a:solidFill>
                <a:schemeClr val="tx1">
                  <a:lumMod val="85000"/>
                  <a:lumOff val="15000"/>
                </a:schemeClr>
              </a:solidFill>
            </a:endParaRPr>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1CD48A07-8C08-857C-9DEF-F3A0BC875C0A}"/>
              </a:ext>
            </a:extLst>
          </p:cNvPr>
          <p:cNvSpPr txBox="1">
            <a:spLocks/>
          </p:cNvSpPr>
          <p:nvPr/>
        </p:nvSpPr>
        <p:spPr bwMode="blackWhite">
          <a:xfrm>
            <a:off x="812386" y="3908113"/>
            <a:ext cx="3066937" cy="747864"/>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US" sz="1500" dirty="0"/>
              <a:t>Insights </a:t>
            </a:r>
          </a:p>
        </p:txBody>
      </p:sp>
      <p:sp>
        <p:nvSpPr>
          <p:cNvPr id="18" name="Text Placeholder 3">
            <a:extLst>
              <a:ext uri="{FF2B5EF4-FFF2-40B4-BE49-F238E27FC236}">
                <a16:creationId xmlns:a16="http://schemas.microsoft.com/office/drawing/2014/main" id="{49271770-7EE7-0E74-EC19-9492E53B766B}"/>
              </a:ext>
            </a:extLst>
          </p:cNvPr>
          <p:cNvSpPr txBox="1">
            <a:spLocks/>
          </p:cNvSpPr>
          <p:nvPr/>
        </p:nvSpPr>
        <p:spPr>
          <a:xfrm>
            <a:off x="804671" y="4897312"/>
            <a:ext cx="3114213" cy="1784386"/>
          </a:xfrm>
          <a:prstGeom prst="rect">
            <a:avLst/>
          </a:prstGeom>
        </p:spPr>
        <p:txBody>
          <a:bodyPr vert="horz" lIns="91440" tIns="45720" rIns="91440" bIns="45720" rtlCol="0"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500" kern="1200">
                <a:solidFill>
                  <a:srgbClr val="FFFFFF"/>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9pPr>
          </a:lstStyle>
          <a:p>
            <a:pPr algn="l"/>
            <a:r>
              <a:rPr lang="en-US" dirty="0">
                <a:solidFill>
                  <a:schemeClr val="tx1">
                    <a:lumMod val="85000"/>
                    <a:lumOff val="15000"/>
                  </a:schemeClr>
                </a:solidFill>
              </a:rPr>
              <a:t>Many of the drivers are in the lower range of risk factor which means most of them follow the set guidelines while on road</a:t>
            </a:r>
            <a:endParaRPr lang="en-US" dirty="0"/>
          </a:p>
          <a:p>
            <a:pPr marL="57150" algn="l"/>
            <a:endParaRPr lang="en-US" dirty="0">
              <a:solidFill>
                <a:schemeClr val="tx1">
                  <a:lumMod val="85000"/>
                  <a:lumOff val="15000"/>
                </a:schemeClr>
              </a:solidFill>
            </a:endParaRPr>
          </a:p>
          <a:p>
            <a:pPr marL="57150" algn="l"/>
            <a:endParaRPr lang="en-US" dirty="0">
              <a:solidFill>
                <a:schemeClr val="tx1">
                  <a:lumMod val="85000"/>
                  <a:lumOff val="15000"/>
                </a:schemeClr>
              </a:solidFill>
            </a:endParaRPr>
          </a:p>
          <a:p>
            <a:pPr marL="57150" algn="l"/>
            <a:endParaRPr lang="en-US" dirty="0">
              <a:solidFill>
                <a:schemeClr val="tx1">
                  <a:lumMod val="85000"/>
                  <a:lumOff val="15000"/>
                </a:schemeClr>
              </a:solidFill>
            </a:endParaRPr>
          </a:p>
        </p:txBody>
      </p:sp>
      <p:pic>
        <p:nvPicPr>
          <p:cNvPr id="7" name="Picture 6">
            <a:extLst>
              <a:ext uri="{FF2B5EF4-FFF2-40B4-BE49-F238E27FC236}">
                <a16:creationId xmlns:a16="http://schemas.microsoft.com/office/drawing/2014/main" id="{A182DC93-8F37-CD61-FC42-7AEAA2AA0BD3}"/>
              </a:ext>
            </a:extLst>
          </p:cNvPr>
          <p:cNvPicPr>
            <a:picLocks noChangeAspect="1"/>
          </p:cNvPicPr>
          <p:nvPr/>
        </p:nvPicPr>
        <p:blipFill>
          <a:blip r:embed="rId2"/>
          <a:stretch>
            <a:fillRect/>
          </a:stretch>
        </p:blipFill>
        <p:spPr>
          <a:xfrm>
            <a:off x="5516723" y="1250199"/>
            <a:ext cx="4840349" cy="4357601"/>
          </a:xfrm>
          <a:prstGeom prst="rect">
            <a:avLst/>
          </a:prstGeom>
        </p:spPr>
      </p:pic>
    </p:spTree>
    <p:extLst>
      <p:ext uri="{BB962C8B-B14F-4D97-AF65-F5344CB8AC3E}">
        <p14:creationId xmlns:p14="http://schemas.microsoft.com/office/powerpoint/2010/main" val="1289538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DF606-78D5-2256-BF5F-08DCD059468F}"/>
              </a:ext>
            </a:extLst>
          </p:cNvPr>
          <p:cNvSpPr>
            <a:spLocks noGrp="1"/>
          </p:cNvSpPr>
          <p:nvPr>
            <p:ph type="title"/>
          </p:nvPr>
        </p:nvSpPr>
        <p:spPr>
          <a:xfrm>
            <a:off x="423672" y="303062"/>
            <a:ext cx="7833920" cy="602008"/>
          </a:xfrm>
        </p:spPr>
        <p:txBody>
          <a:bodyPr>
            <a:normAutofit fontScale="90000"/>
          </a:bodyPr>
          <a:lstStyle/>
          <a:p>
            <a:pPr algn="l"/>
            <a:r>
              <a:rPr lang="en-IN" dirty="0"/>
              <a:t>Risky drivers by proportion of violations</a:t>
            </a:r>
          </a:p>
        </p:txBody>
      </p:sp>
      <p:sp>
        <p:nvSpPr>
          <p:cNvPr id="4" name="Text Placeholder 3">
            <a:extLst>
              <a:ext uri="{FF2B5EF4-FFF2-40B4-BE49-F238E27FC236}">
                <a16:creationId xmlns:a16="http://schemas.microsoft.com/office/drawing/2014/main" id="{B0A4CEA8-B76F-D92E-2FA5-5AE4DDA8DA42}"/>
              </a:ext>
            </a:extLst>
          </p:cNvPr>
          <p:cNvSpPr>
            <a:spLocks noGrp="1"/>
          </p:cNvSpPr>
          <p:nvPr>
            <p:ph type="body" sz="half" idx="2"/>
          </p:nvPr>
        </p:nvSpPr>
        <p:spPr>
          <a:xfrm>
            <a:off x="6490164" y="1147954"/>
            <a:ext cx="5408116" cy="2805548"/>
          </a:xfrm>
        </p:spPr>
        <p:txBody>
          <a:bodyPr>
            <a:normAutofit fontScale="92500" lnSpcReduction="10000"/>
          </a:bodyPr>
          <a:lstStyle/>
          <a:p>
            <a:pPr marL="342900" indent="-342900" algn="l">
              <a:buClr>
                <a:schemeClr val="tx1"/>
              </a:buClr>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The graph shows the proportion of violations by the top three risky drivers. </a:t>
            </a:r>
          </a:p>
          <a:p>
            <a:pPr marL="342900" indent="-342900" algn="l">
              <a:buClr>
                <a:schemeClr val="tx1"/>
              </a:buClr>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“Lane Departure” is one of the highest occurring violation with driver “A97” followed by “Overspeed”.</a:t>
            </a:r>
          </a:p>
          <a:p>
            <a:pPr marL="342900" indent="-342900" algn="l">
              <a:buClr>
                <a:schemeClr val="tx1"/>
              </a:buClr>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Similarly, “Overspeed” is the main violation associated with driver “A73” whereas, “lane Departure” and “Overspeed” are the concerns related to driver “A35”.</a:t>
            </a:r>
          </a:p>
          <a:p>
            <a:pPr algn="l"/>
            <a:endParaRPr lang="en-IN" dirty="0">
              <a:solidFill>
                <a:schemeClr val="tx1"/>
              </a:solidFill>
            </a:endParaRPr>
          </a:p>
          <a:p>
            <a:pPr algn="l"/>
            <a:r>
              <a:rPr lang="en-IN" dirty="0">
                <a:solidFill>
                  <a:schemeClr val="tx1"/>
                </a:solidFill>
              </a:rPr>
              <a:t> </a:t>
            </a:r>
          </a:p>
        </p:txBody>
      </p:sp>
      <p:pic>
        <p:nvPicPr>
          <p:cNvPr id="14" name="Picture 13">
            <a:extLst>
              <a:ext uri="{FF2B5EF4-FFF2-40B4-BE49-F238E27FC236}">
                <a16:creationId xmlns:a16="http://schemas.microsoft.com/office/drawing/2014/main" id="{B397A958-156D-4785-4B93-D36F1EEFC9A0}"/>
              </a:ext>
            </a:extLst>
          </p:cNvPr>
          <p:cNvPicPr>
            <a:picLocks noChangeAspect="1"/>
          </p:cNvPicPr>
          <p:nvPr/>
        </p:nvPicPr>
        <p:blipFill>
          <a:blip r:embed="rId2"/>
          <a:stretch>
            <a:fillRect/>
          </a:stretch>
        </p:blipFill>
        <p:spPr>
          <a:xfrm>
            <a:off x="4409105" y="1384465"/>
            <a:ext cx="1684006" cy="1186658"/>
          </a:xfrm>
          <a:prstGeom prst="rect">
            <a:avLst/>
          </a:prstGeom>
        </p:spPr>
      </p:pic>
      <p:sp>
        <p:nvSpPr>
          <p:cNvPr id="3" name="TextBox 2">
            <a:extLst>
              <a:ext uri="{FF2B5EF4-FFF2-40B4-BE49-F238E27FC236}">
                <a16:creationId xmlns:a16="http://schemas.microsoft.com/office/drawing/2014/main" id="{7930214B-B521-B07B-B3DD-C0794726EEC9}"/>
              </a:ext>
            </a:extLst>
          </p:cNvPr>
          <p:cNvSpPr txBox="1"/>
          <p:nvPr/>
        </p:nvSpPr>
        <p:spPr>
          <a:xfrm>
            <a:off x="6567584" y="4223273"/>
            <a:ext cx="5253275" cy="2970044"/>
          </a:xfrm>
          <a:prstGeom prst="rect">
            <a:avLst/>
          </a:prstGeom>
          <a:noFill/>
        </p:spPr>
        <p:txBody>
          <a:bodyPr wrap="square" rtlCol="0">
            <a:spAutoFit/>
          </a:bodyPr>
          <a:lstStyle/>
          <a:p>
            <a:pPr marL="285750" indent="-285750">
              <a:buFont typeface="Arial" panose="020B0604020202020204" pitchFamily="34" charset="0"/>
              <a:buChar char="•"/>
            </a:pPr>
            <a:r>
              <a:rPr lang="en-US" sz="1700" b="0" i="0" dirty="0">
                <a:effectLst/>
                <a:latin typeface="Calibri" panose="020F0502020204030204" pitchFamily="34" charset="0"/>
                <a:cs typeface="Calibri" panose="020F0502020204030204" pitchFamily="34" charset="0"/>
              </a:rPr>
              <a:t>Incentivizing Safe Driving: Offering incentives to drivers who maintain safe follow distances and avoid lane departure, as a way to encourage them to adopt safe driving practices.</a:t>
            </a:r>
          </a:p>
          <a:p>
            <a:endParaRPr lang="en-US" sz="1700" b="0" i="0" dirty="0">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700" dirty="0">
                <a:latin typeface="Calibri" panose="020F0502020204030204" pitchFamily="34" charset="0"/>
                <a:cs typeface="Calibri" panose="020F0502020204030204" pitchFamily="34" charset="0"/>
              </a:rPr>
              <a:t>Providing training sessions for drivers to improve their driving skills, specifically on maintaining a safe follow distance and avoiding lane departure.</a:t>
            </a:r>
          </a:p>
          <a:p>
            <a:pPr marL="285750" indent="-285750">
              <a:buFont typeface="Arial" panose="020B0604020202020204" pitchFamily="34" charset="0"/>
              <a:buChar char="•"/>
            </a:pPr>
            <a:endParaRPr lang="en-US" sz="1700" b="0" i="0" dirty="0">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700" b="0" i="0" dirty="0">
              <a:effectLst/>
              <a:latin typeface="Calibri" panose="020F0502020204030204" pitchFamily="34" charset="0"/>
              <a:cs typeface="Calibri" panose="020F0502020204030204" pitchFamily="34" charset="0"/>
            </a:endParaRPr>
          </a:p>
          <a:p>
            <a:pPr algn="l">
              <a:buFont typeface="+mj-lt"/>
              <a:buAutoNum type="arabicPeriod"/>
            </a:pPr>
            <a:endParaRPr lang="en-US" sz="1700" b="0" i="0" dirty="0">
              <a:effectLst/>
              <a:latin typeface="Calibri" panose="020F0502020204030204" pitchFamily="34" charset="0"/>
              <a:cs typeface="Calibri" panose="020F0502020204030204" pitchFamily="34" charset="0"/>
            </a:endParaRPr>
          </a:p>
        </p:txBody>
      </p:sp>
      <p:sp>
        <p:nvSpPr>
          <p:cNvPr id="5" name="Title 1">
            <a:extLst>
              <a:ext uri="{FF2B5EF4-FFF2-40B4-BE49-F238E27FC236}">
                <a16:creationId xmlns:a16="http://schemas.microsoft.com/office/drawing/2014/main" id="{82169670-F501-4758-43C9-046BBE82EAA7}"/>
              </a:ext>
            </a:extLst>
          </p:cNvPr>
          <p:cNvSpPr txBox="1">
            <a:spLocks/>
          </p:cNvSpPr>
          <p:nvPr/>
        </p:nvSpPr>
        <p:spPr bwMode="blackWhite">
          <a:xfrm>
            <a:off x="6620118" y="3442492"/>
            <a:ext cx="5148210" cy="531812"/>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fontScale="67500" lnSpcReduction="20000"/>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IN" dirty="0"/>
              <a:t>Recommendations</a:t>
            </a:r>
          </a:p>
        </p:txBody>
      </p:sp>
      <p:pic>
        <p:nvPicPr>
          <p:cNvPr id="7" name="Picture 6" descr="Chart, bar chart">
            <a:extLst>
              <a:ext uri="{FF2B5EF4-FFF2-40B4-BE49-F238E27FC236}">
                <a16:creationId xmlns:a16="http://schemas.microsoft.com/office/drawing/2014/main" id="{21945BCC-DDF8-12F6-09C1-3B73DBB50F1F}"/>
              </a:ext>
            </a:extLst>
          </p:cNvPr>
          <p:cNvPicPr>
            <a:picLocks noChangeAspect="1"/>
          </p:cNvPicPr>
          <p:nvPr/>
        </p:nvPicPr>
        <p:blipFill rotWithShape="1">
          <a:blip r:embed="rId3">
            <a:extLst>
              <a:ext uri="{28A0092B-C50C-407E-A947-70E740481C1C}">
                <a14:useLocalDpi xmlns:a14="http://schemas.microsoft.com/office/drawing/2010/main" val="0"/>
              </a:ext>
            </a:extLst>
          </a:blip>
          <a:srcRect r="35177"/>
          <a:stretch/>
        </p:blipFill>
        <p:spPr>
          <a:xfrm>
            <a:off x="271004" y="1384465"/>
            <a:ext cx="4189425" cy="4116053"/>
          </a:xfrm>
          <a:prstGeom prst="rect">
            <a:avLst/>
          </a:prstGeom>
        </p:spPr>
      </p:pic>
    </p:spTree>
    <p:extLst>
      <p:ext uri="{BB962C8B-B14F-4D97-AF65-F5344CB8AC3E}">
        <p14:creationId xmlns:p14="http://schemas.microsoft.com/office/powerpoint/2010/main" val="99255505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1770</TotalTime>
  <Words>1168</Words>
  <Application>Microsoft Office PowerPoint</Application>
  <PresentationFormat>Widescreen</PresentationFormat>
  <Paragraphs>114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Gill Sans MT</vt:lpstr>
      <vt:lpstr>Parcel</vt:lpstr>
      <vt:lpstr>ANT Trucks data analysis</vt:lpstr>
      <vt:lpstr>BUSINESS QUESTIONS</vt:lpstr>
      <vt:lpstr>BUSINESS PLAN</vt:lpstr>
      <vt:lpstr>DATA FLOW PROCESS</vt:lpstr>
      <vt:lpstr>Dashboard</vt:lpstr>
      <vt:lpstr>Top 10 Drivers by Risk factor</vt:lpstr>
      <vt:lpstr>Identifying Drivers With highest risk factor</vt:lpstr>
      <vt:lpstr>Identifying Drivers With Lowest risk factor</vt:lpstr>
      <vt:lpstr>Risky drivers by proportion of violations</vt:lpstr>
      <vt:lpstr>EVENT BREAKDOWN AMONG CITIES With HIGHEST EVENTS</vt:lpstr>
      <vt:lpstr>CITIES With HIGHER EVENTS and Miles Driven </vt:lpstr>
      <vt:lpstr>PowerPoint Presentation</vt:lpstr>
      <vt:lpstr>Risk Factor by Model</vt:lpstr>
      <vt:lpstr>Risk Factor by Model &amp; Driver ID</vt:lpstr>
      <vt:lpstr>Accidents by Event Categories</vt:lpstr>
      <vt:lpstr>recommendatioNs &amp; Conclusion </vt:lpstr>
      <vt:lpstr>Scatter Plot in R to determine relation BETWEEN VARIABLES </vt:lpstr>
      <vt:lpstr>Scatter PlotS in R to determine relation BETWEEN VARIABLES </vt:lpstr>
      <vt:lpstr>Food for thought – Does carrying out regression analysis hold value?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Ruchika Gupta</dc:creator>
  <cp:lastModifiedBy>Avinash Gande</cp:lastModifiedBy>
  <cp:revision>41</cp:revision>
  <dcterms:created xsi:type="dcterms:W3CDTF">2023-04-22T16:50:02Z</dcterms:created>
  <dcterms:modified xsi:type="dcterms:W3CDTF">2023-04-24T21:29:58Z</dcterms:modified>
</cp:coreProperties>
</file>