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D68BF8-F647-48C9-9E0F-C83E82661953}">
  <a:tblStyle styleId="{21D68BF8-F647-48C9-9E0F-C83E82661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46d77c60_0_4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46d77c6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46d77c60_0_4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946d77c6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946d77c60_0_5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946d77c60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946d77c60_0_5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946d77c60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946d77c60_0_4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946d77c6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46d77c60_0_4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946d77c6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46d77c60_0_4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946d77c6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46d77c60_0_4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46d77c6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946d77c60_0_4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946d77c6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1.gif"/><Relationship Id="rId5" Type="http://schemas.openxmlformats.org/officeDocument/2006/relationships/image" Target="../media/image4.gif"/><Relationship Id="rId6" Type="http://schemas.openxmlformats.org/officeDocument/2006/relationships/image" Target="../media/image3.gif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43375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SQL JOINS</a:t>
            </a:r>
            <a:endParaRPr sz="63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94038" y="42056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: L.M.Premitha</a:t>
            </a:r>
            <a:endParaRPr sz="24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675" y="3310800"/>
            <a:ext cx="3853775" cy="1479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159675" y="124875"/>
            <a:ext cx="3742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❖"/>
            </a:pPr>
            <a:r>
              <a:rPr lang="en" sz="2900"/>
              <a:t>Full</a:t>
            </a:r>
            <a:r>
              <a:rPr lang="en" sz="2900"/>
              <a:t> (Outer) Join</a:t>
            </a:r>
            <a:endParaRPr sz="2900"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23000" y="1199775"/>
            <a:ext cx="85452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Returns all records from the left table, and the matched records from the right table.</a:t>
            </a:r>
            <a:endParaRPr sz="2000"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350" y="2715800"/>
            <a:ext cx="2459825" cy="17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93350" y="160750"/>
            <a:ext cx="3589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(Outer)</a:t>
            </a:r>
            <a:r>
              <a:rPr lang="en"/>
              <a:t>Join</a:t>
            </a:r>
            <a:endParaRPr/>
          </a:p>
        </p:txBody>
      </p:sp>
      <p:sp>
        <p:nvSpPr>
          <p:cNvPr id="186" name="Google Shape;186;p23"/>
          <p:cNvSpPr txBox="1"/>
          <p:nvPr>
            <p:ph idx="1" type="subTitle"/>
          </p:nvPr>
        </p:nvSpPr>
        <p:spPr>
          <a:xfrm>
            <a:off x="99600" y="871500"/>
            <a:ext cx="4377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 Orders.or_id ,  Customers.cust-name From Orders </a:t>
            </a:r>
            <a:r>
              <a:rPr b="1" lang="en"/>
              <a:t>FULL OUTER JOIN </a:t>
            </a:r>
            <a:r>
              <a:rPr lang="en"/>
              <a:t>Customers ON Orders.cust_id = Customers.id</a:t>
            </a:r>
            <a:endParaRPr/>
          </a:p>
        </p:txBody>
      </p:sp>
      <p:graphicFrame>
        <p:nvGraphicFramePr>
          <p:cNvPr id="187" name="Google Shape;187;p23"/>
          <p:cNvGraphicFramePr/>
          <p:nvPr/>
        </p:nvGraphicFramePr>
        <p:xfrm>
          <a:off x="4824525" y="78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441750"/>
                <a:gridCol w="1378400"/>
                <a:gridCol w="13784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designation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3"/>
          <p:cNvGraphicFramePr/>
          <p:nvPr/>
        </p:nvGraphicFramePr>
        <p:xfrm>
          <a:off x="4824513" y="2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348400"/>
                <a:gridCol w="1348400"/>
                <a:gridCol w="1348400"/>
              </a:tblGrid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amount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3"/>
          <p:cNvSpPr txBox="1"/>
          <p:nvPr/>
        </p:nvSpPr>
        <p:spPr>
          <a:xfrm>
            <a:off x="4746750" y="160750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824513" y="2371638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1" name="Google Shape;191;p23"/>
          <p:cNvGraphicFramePr/>
          <p:nvPr/>
        </p:nvGraphicFramePr>
        <p:xfrm>
          <a:off x="869275" y="18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382125"/>
                <a:gridCol w="1321375"/>
              </a:tblGrid>
              <a:tr h="3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263" y="3954850"/>
            <a:ext cx="1639515" cy="11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/>
          <p:nvPr/>
        </p:nvSpPr>
        <p:spPr>
          <a:xfrm>
            <a:off x="8220700" y="3466050"/>
            <a:ext cx="244500" cy="15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 flipH="1" rot="10800000">
            <a:off x="8276250" y="4538118"/>
            <a:ext cx="244500" cy="15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427550" y="1241250"/>
            <a:ext cx="2889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427550" y="1714700"/>
            <a:ext cx="2889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59675" y="124875"/>
            <a:ext cx="3742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❖"/>
            </a:pPr>
            <a:r>
              <a:rPr lang="en" sz="2900"/>
              <a:t>Self Join</a:t>
            </a:r>
            <a:endParaRPr sz="2900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23000" y="1199775"/>
            <a:ext cx="85452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self join is a regular join, but the table is joined with itself.</a:t>
            </a:r>
            <a:endParaRPr sz="195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955" y="2318375"/>
            <a:ext cx="3742200" cy="203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93350" y="160750"/>
            <a:ext cx="3589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</a:t>
            </a:r>
            <a:r>
              <a:rPr lang="en"/>
              <a:t>Join</a:t>
            </a:r>
            <a:endParaRPr/>
          </a:p>
        </p:txBody>
      </p:sp>
      <p:sp>
        <p:nvSpPr>
          <p:cNvPr id="209" name="Google Shape;209;p25"/>
          <p:cNvSpPr txBox="1"/>
          <p:nvPr>
            <p:ph idx="1" type="subTitle"/>
          </p:nvPr>
        </p:nvSpPr>
        <p:spPr>
          <a:xfrm>
            <a:off x="0" y="843700"/>
            <a:ext cx="45720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One table considered as two tables.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Join table to itself.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SELECT  DISTINCT E.name ,  From EMPLOYEE </a:t>
            </a:r>
            <a:r>
              <a:rPr b="1" lang="en" sz="1900"/>
              <a:t>INNER</a:t>
            </a:r>
            <a:r>
              <a:rPr b="1" i="1" lang="en" sz="1900"/>
              <a:t> </a:t>
            </a:r>
            <a:r>
              <a:rPr b="1" lang="en" sz="1900"/>
              <a:t>JOIN </a:t>
            </a:r>
            <a:r>
              <a:rPr lang="en" sz="1900"/>
              <a:t>Employee M</a:t>
            </a:r>
            <a:r>
              <a:rPr lang="en" sz="1900"/>
              <a:t> ON E.emp_id = M.manager_id</a:t>
            </a:r>
            <a:endParaRPr sz="1900"/>
          </a:p>
        </p:txBody>
      </p:sp>
      <p:graphicFrame>
        <p:nvGraphicFramePr>
          <p:cNvPr id="210" name="Google Shape;210;p25"/>
          <p:cNvGraphicFramePr/>
          <p:nvPr/>
        </p:nvGraphicFramePr>
        <p:xfrm>
          <a:off x="4746750" y="18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837450"/>
                <a:gridCol w="1136725"/>
                <a:gridCol w="1435250"/>
                <a:gridCol w="7891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emp_id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manager_id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DOJ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5"/>
          <p:cNvSpPr txBox="1"/>
          <p:nvPr/>
        </p:nvSpPr>
        <p:spPr>
          <a:xfrm>
            <a:off x="4746750" y="1224925"/>
            <a:ext cx="25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b="1"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51" y="3183925"/>
            <a:ext cx="3314700" cy="1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63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Join?</a:t>
            </a:r>
            <a:endParaRPr sz="4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sz="1650" u="sng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Join</a:t>
            </a:r>
            <a:r>
              <a:rPr lang="en" sz="1650" u="sng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clause is used to combine rows from two or more tables, based on a related column between them.</a:t>
            </a:r>
            <a:endParaRPr sz="23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525" y="3335710"/>
            <a:ext cx="1842200" cy="133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750" y="3335703"/>
            <a:ext cx="1842200" cy="133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77100"/>
            <a:ext cx="1736025" cy="12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829" y="1903959"/>
            <a:ext cx="1842196" cy="13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2200" y="3519812"/>
            <a:ext cx="2151068" cy="1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/>
              <a:t>What are the types of Joins?</a:t>
            </a:r>
            <a:endParaRPr sz="41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521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Left Join</a:t>
            </a:r>
            <a:endParaRPr sz="22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Verdana"/>
              <a:buChar char="●"/>
            </a:pPr>
            <a:r>
              <a:rPr lang="en" sz="2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Right Join</a:t>
            </a:r>
            <a:endParaRPr sz="22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Verdana"/>
              <a:buChar char="●"/>
            </a:pPr>
            <a:r>
              <a:rPr lang="en" sz="2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Inner Join</a:t>
            </a:r>
            <a:endParaRPr sz="22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Verdana"/>
              <a:buChar char="●"/>
            </a:pPr>
            <a:r>
              <a:rPr lang="en" sz="2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 Outer Join</a:t>
            </a:r>
            <a:endParaRPr sz="22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Verdana"/>
              <a:buChar char="●"/>
            </a:pPr>
            <a:r>
              <a:rPr lang="en" sz="2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Self Join</a:t>
            </a:r>
            <a:endParaRPr sz="22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59675" y="124875"/>
            <a:ext cx="3742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❖"/>
            </a:pPr>
            <a:r>
              <a:rPr lang="en" sz="2900"/>
              <a:t>Left </a:t>
            </a:r>
            <a:r>
              <a:rPr lang="en" sz="2900"/>
              <a:t>(Outer) </a:t>
            </a:r>
            <a:r>
              <a:rPr lang="en" sz="2900"/>
              <a:t>Join</a:t>
            </a:r>
            <a:endParaRPr sz="29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23000" y="1199775"/>
            <a:ext cx="85452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Returns all records from the left table, and the matched records from the right table.</a:t>
            </a:r>
            <a:endParaRPr sz="20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375" y="2571750"/>
            <a:ext cx="3014150" cy="21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93350" y="160750"/>
            <a:ext cx="3589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</a:t>
            </a:r>
            <a:r>
              <a:rPr lang="en"/>
              <a:t>Join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99600" y="871500"/>
            <a:ext cx="4377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 Orders.or_id ,  Customers.cust-name From Orders </a:t>
            </a:r>
            <a:r>
              <a:rPr b="1" lang="en"/>
              <a:t>LEFT </a:t>
            </a:r>
            <a:r>
              <a:rPr b="1" lang="en"/>
              <a:t>JOIN</a:t>
            </a:r>
            <a:r>
              <a:rPr lang="en"/>
              <a:t> Customers ON Orders.cust_id = Customers.id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4824525" y="78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441750"/>
                <a:gridCol w="1378400"/>
                <a:gridCol w="13784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designation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7"/>
          <p:cNvGraphicFramePr/>
          <p:nvPr/>
        </p:nvGraphicFramePr>
        <p:xfrm>
          <a:off x="4901188" y="2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348400"/>
                <a:gridCol w="1348400"/>
                <a:gridCol w="1348400"/>
              </a:tblGrid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amount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7"/>
          <p:cNvSpPr txBox="1"/>
          <p:nvPr/>
        </p:nvSpPr>
        <p:spPr>
          <a:xfrm>
            <a:off x="4746750" y="160750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824513" y="2371638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822025" y="188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441750"/>
                <a:gridCol w="13784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75" y="3584150"/>
            <a:ext cx="1908146" cy="13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4427550" y="1241250"/>
            <a:ext cx="2889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427550" y="1727450"/>
            <a:ext cx="2889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flipH="1" rot="10800000">
            <a:off x="8373100" y="4569217"/>
            <a:ext cx="244500" cy="15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8373100" y="3467700"/>
            <a:ext cx="244500" cy="15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159675" y="124875"/>
            <a:ext cx="3742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❖"/>
            </a:pPr>
            <a:r>
              <a:rPr lang="en" sz="2900"/>
              <a:t>Right</a:t>
            </a:r>
            <a:r>
              <a:rPr lang="en" sz="2900"/>
              <a:t> (Outer) Join</a:t>
            </a:r>
            <a:endParaRPr sz="2900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23000" y="1199775"/>
            <a:ext cx="85452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Returns all records from the right table, and the matched records from the left table.</a:t>
            </a:r>
            <a:endParaRPr sz="28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600" y="2371575"/>
            <a:ext cx="2898104" cy="21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493350" y="160750"/>
            <a:ext cx="3589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</a:t>
            </a:r>
            <a:r>
              <a:rPr lang="en"/>
              <a:t>Join</a:t>
            </a:r>
            <a:endParaRPr/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99600" y="871500"/>
            <a:ext cx="4377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 Orders.or_id ,  Customers.cust-name From Orders </a:t>
            </a:r>
            <a:r>
              <a:rPr b="1" lang="en"/>
              <a:t>RIGHT </a:t>
            </a:r>
            <a:r>
              <a:rPr b="1" lang="en"/>
              <a:t>JOIN</a:t>
            </a:r>
            <a:r>
              <a:rPr lang="en"/>
              <a:t> Customers ON Orders.cust_id = Customers.id</a:t>
            </a:r>
            <a:endParaRPr/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4824525" y="78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441750"/>
                <a:gridCol w="1378400"/>
                <a:gridCol w="13784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designation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9"/>
          <p:cNvGraphicFramePr/>
          <p:nvPr/>
        </p:nvGraphicFramePr>
        <p:xfrm>
          <a:off x="4824513" y="2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348400"/>
                <a:gridCol w="1348400"/>
                <a:gridCol w="1348400"/>
              </a:tblGrid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amount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19"/>
          <p:cNvSpPr txBox="1"/>
          <p:nvPr/>
        </p:nvSpPr>
        <p:spPr>
          <a:xfrm>
            <a:off x="4746750" y="160750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824513" y="2371638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5" name="Google Shape;145;p19"/>
          <p:cNvGraphicFramePr/>
          <p:nvPr/>
        </p:nvGraphicFramePr>
        <p:xfrm>
          <a:off x="766513" y="200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441750"/>
                <a:gridCol w="13784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62" y="3722800"/>
            <a:ext cx="1625684" cy="11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8220700" y="3466050"/>
            <a:ext cx="244500" cy="15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8320675" y="4540500"/>
            <a:ext cx="244500" cy="15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4427550" y="1241250"/>
            <a:ext cx="2889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4427550" y="1715800"/>
            <a:ext cx="2889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59675" y="124875"/>
            <a:ext cx="3742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❖"/>
            </a:pPr>
            <a:r>
              <a:rPr lang="en" sz="2900"/>
              <a:t>Inner Joins</a:t>
            </a:r>
            <a:endParaRPr sz="2900"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23000" y="1199775"/>
            <a:ext cx="85452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Returns records that have matching values in both tables.</a:t>
            </a:r>
            <a:endParaRPr sz="1950"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525" y="2447600"/>
            <a:ext cx="3005550" cy="21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493350" y="160750"/>
            <a:ext cx="3589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99600" y="871500"/>
            <a:ext cx="4377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 Orders.or_id ,  Customers.cust-name From Orders </a:t>
            </a:r>
            <a:r>
              <a:rPr b="1" lang="en"/>
              <a:t>INNER JOIN</a:t>
            </a:r>
            <a:r>
              <a:rPr lang="en"/>
              <a:t> Customers ON Orders.cust_id = Customers.id</a:t>
            </a:r>
            <a:endParaRPr/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4824525" y="78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441750"/>
                <a:gridCol w="1378400"/>
                <a:gridCol w="13784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designation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/>
                        <a:t>qr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21"/>
          <p:cNvGraphicFramePr/>
          <p:nvPr/>
        </p:nvGraphicFramePr>
        <p:xfrm>
          <a:off x="4824513" y="2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348400"/>
                <a:gridCol w="1348400"/>
                <a:gridCol w="1348400"/>
              </a:tblGrid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amount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1"/>
          <p:cNvSpPr txBox="1"/>
          <p:nvPr/>
        </p:nvSpPr>
        <p:spPr>
          <a:xfrm>
            <a:off x="4746750" y="160750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824513" y="2371638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ders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8" name="Google Shape;168;p21"/>
          <p:cNvGraphicFramePr/>
          <p:nvPr/>
        </p:nvGraphicFramePr>
        <p:xfrm>
          <a:off x="766500" y="23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{21D68BF8-F647-48C9-9E0F-C83E82661953}</a:tableStyleId>
              </a:tblPr>
              <a:tblGrid>
                <a:gridCol w="1441750"/>
                <a:gridCol w="13784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or_</a:t>
                      </a: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338" y="3837230"/>
            <a:ext cx="1594475" cy="115599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4427550" y="1241250"/>
            <a:ext cx="2889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4427538" y="1668288"/>
            <a:ext cx="2889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220700" y="3466050"/>
            <a:ext cx="244500" cy="15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220700" y="4540500"/>
            <a:ext cx="244500" cy="155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