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17"/>
  </p:notesMasterIdLst>
  <p:sldIdLst>
    <p:sldId id="276" r:id="rId3"/>
    <p:sldId id="256" r:id="rId4"/>
    <p:sldId id="280" r:id="rId5"/>
    <p:sldId id="275" r:id="rId6"/>
    <p:sldId id="266" r:id="rId7"/>
    <p:sldId id="267" r:id="rId8"/>
    <p:sldId id="277" r:id="rId9"/>
    <p:sldId id="270" r:id="rId10"/>
    <p:sldId id="271" r:id="rId11"/>
    <p:sldId id="279" r:id="rId12"/>
    <p:sldId id="278" r:id="rId13"/>
    <p:sldId id="272" r:id="rId14"/>
    <p:sldId id="273" r:id="rId15"/>
    <p:sldId id="274" r:id="rId16"/>
  </p:sldIdLst>
  <p:sldSz cx="9144000" cy="5143500" type="screen16x9"/>
  <p:notesSz cx="6858000" cy="9144000"/>
  <p:embeddedFontLst>
    <p:embeddedFont>
      <p:font typeface="Helvetica Neue"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mjith Gopinath" initials="PG" lastIdx="1" clrIdx="0">
    <p:extLst>
      <p:ext uri="{19B8F6BF-5375-455C-9EA6-DF929625EA0E}">
        <p15:presenceInfo xmlns:p15="http://schemas.microsoft.com/office/powerpoint/2012/main" userId="S::p.gopinath@gordian.com::1877c7a7-2378-465f-aa00-d01a9bd23c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5219E8-8837-48F9-B1B7-D51BF6F5675D}">
  <a:tblStyle styleId="{9A5219E8-8837-48F9-B1B7-D51BF6F567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8d389f80c_2_8:notes"/>
          <p:cNvSpPr>
            <a:spLocks noGrp="1" noRot="1" noChangeAspect="1"/>
          </p:cNvSpPr>
          <p:nvPr>
            <p:ph type="sldImg" idx="2"/>
          </p:nvPr>
        </p:nvSpPr>
        <p:spPr>
          <a:xfrm>
            <a:off x="381000" y="693738"/>
            <a:ext cx="6094413"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0" name="Google Shape;60;g58d389f80c_2_8:notes"/>
          <p:cNvSpPr txBox="1">
            <a:spLocks noGrp="1"/>
          </p:cNvSpPr>
          <p:nvPr>
            <p:ph type="body" idx="1"/>
          </p:nvPr>
        </p:nvSpPr>
        <p:spPr>
          <a:xfrm>
            <a:off x="686360" y="4342534"/>
            <a:ext cx="5486700" cy="4114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8d389f80c_2_8:notes"/>
          <p:cNvSpPr>
            <a:spLocks noGrp="1" noRot="1" noChangeAspect="1"/>
          </p:cNvSpPr>
          <p:nvPr>
            <p:ph type="sldImg" idx="2"/>
          </p:nvPr>
        </p:nvSpPr>
        <p:spPr>
          <a:xfrm>
            <a:off x="381000" y="693738"/>
            <a:ext cx="6094413"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0" name="Google Shape;60;g58d389f80c_2_8:notes"/>
          <p:cNvSpPr txBox="1">
            <a:spLocks noGrp="1"/>
          </p:cNvSpPr>
          <p:nvPr>
            <p:ph type="body" idx="1"/>
          </p:nvPr>
        </p:nvSpPr>
        <p:spPr>
          <a:xfrm>
            <a:off x="686360" y="4342534"/>
            <a:ext cx="5486700" cy="4114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a:p>
        </p:txBody>
      </p:sp>
    </p:spTree>
    <p:extLst>
      <p:ext uri="{BB962C8B-B14F-4D97-AF65-F5344CB8AC3E}">
        <p14:creationId xmlns:p14="http://schemas.microsoft.com/office/powerpoint/2010/main" val="2708469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8d389f80c_2_8:notes"/>
          <p:cNvSpPr>
            <a:spLocks noGrp="1" noRot="1" noChangeAspect="1"/>
          </p:cNvSpPr>
          <p:nvPr>
            <p:ph type="sldImg" idx="2"/>
          </p:nvPr>
        </p:nvSpPr>
        <p:spPr>
          <a:xfrm>
            <a:off x="381000" y="693738"/>
            <a:ext cx="6094413"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0" name="Google Shape;60;g58d389f80c_2_8:notes"/>
          <p:cNvSpPr txBox="1">
            <a:spLocks noGrp="1"/>
          </p:cNvSpPr>
          <p:nvPr>
            <p:ph type="body" idx="1"/>
          </p:nvPr>
        </p:nvSpPr>
        <p:spPr>
          <a:xfrm>
            <a:off x="686360" y="4342534"/>
            <a:ext cx="5486700" cy="4114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a:p>
        </p:txBody>
      </p:sp>
    </p:spTree>
    <p:extLst>
      <p:ext uri="{BB962C8B-B14F-4D97-AF65-F5344CB8AC3E}">
        <p14:creationId xmlns:p14="http://schemas.microsoft.com/office/powerpoint/2010/main" val="2316270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760d70087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760d7008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760d70087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760d7008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8d389f80c_2_74:notes"/>
          <p:cNvSpPr>
            <a:spLocks noGrp="1" noRot="1" noChangeAspect="1"/>
          </p:cNvSpPr>
          <p:nvPr>
            <p:ph type="sldImg" idx="2"/>
          </p:nvPr>
        </p:nvSpPr>
        <p:spPr>
          <a:xfrm>
            <a:off x="470647" y="694170"/>
            <a:ext cx="5916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64" name="Google Shape;164;g58d389f80c_2_74:notes"/>
          <p:cNvSpPr txBox="1">
            <a:spLocks noGrp="1"/>
          </p:cNvSpPr>
          <p:nvPr>
            <p:ph type="body" idx="1"/>
          </p:nvPr>
        </p:nvSpPr>
        <p:spPr>
          <a:xfrm>
            <a:off x="686360" y="4342534"/>
            <a:ext cx="5486700" cy="4114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8d389f80c_2_8:notes"/>
          <p:cNvSpPr>
            <a:spLocks noGrp="1" noRot="1" noChangeAspect="1"/>
          </p:cNvSpPr>
          <p:nvPr>
            <p:ph type="sldImg" idx="2"/>
          </p:nvPr>
        </p:nvSpPr>
        <p:spPr>
          <a:xfrm>
            <a:off x="381000" y="693738"/>
            <a:ext cx="6094413"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0" name="Google Shape;60;g58d389f80c_2_8:notes"/>
          <p:cNvSpPr txBox="1">
            <a:spLocks noGrp="1"/>
          </p:cNvSpPr>
          <p:nvPr>
            <p:ph type="body" idx="1"/>
          </p:nvPr>
        </p:nvSpPr>
        <p:spPr>
          <a:xfrm>
            <a:off x="686360" y="4342534"/>
            <a:ext cx="5486700" cy="4114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8d389f80c_2_8:notes"/>
          <p:cNvSpPr>
            <a:spLocks noGrp="1" noRot="1" noChangeAspect="1"/>
          </p:cNvSpPr>
          <p:nvPr>
            <p:ph type="sldImg" idx="2"/>
          </p:nvPr>
        </p:nvSpPr>
        <p:spPr>
          <a:xfrm>
            <a:off x="381000" y="693738"/>
            <a:ext cx="6094413"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0" name="Google Shape;60;g58d389f80c_2_8:notes"/>
          <p:cNvSpPr txBox="1">
            <a:spLocks noGrp="1"/>
          </p:cNvSpPr>
          <p:nvPr>
            <p:ph type="body" idx="1"/>
          </p:nvPr>
        </p:nvSpPr>
        <p:spPr>
          <a:xfrm>
            <a:off x="686360" y="4342534"/>
            <a:ext cx="5486700" cy="4114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a:p>
        </p:txBody>
      </p:sp>
    </p:spTree>
    <p:extLst>
      <p:ext uri="{BB962C8B-B14F-4D97-AF65-F5344CB8AC3E}">
        <p14:creationId xmlns:p14="http://schemas.microsoft.com/office/powerpoint/2010/main" val="296208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760d7008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760d7008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966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760d7008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760d7008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760d7008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760d7008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8d389f80c_2_8:notes"/>
          <p:cNvSpPr>
            <a:spLocks noGrp="1" noRot="1" noChangeAspect="1"/>
          </p:cNvSpPr>
          <p:nvPr>
            <p:ph type="sldImg" idx="2"/>
          </p:nvPr>
        </p:nvSpPr>
        <p:spPr>
          <a:xfrm>
            <a:off x="381000" y="693738"/>
            <a:ext cx="6094413"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0" name="Google Shape;60;g58d389f80c_2_8:notes"/>
          <p:cNvSpPr txBox="1">
            <a:spLocks noGrp="1"/>
          </p:cNvSpPr>
          <p:nvPr>
            <p:ph type="body" idx="1"/>
          </p:nvPr>
        </p:nvSpPr>
        <p:spPr>
          <a:xfrm>
            <a:off x="686360" y="4342534"/>
            <a:ext cx="5486700" cy="4114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a:p>
        </p:txBody>
      </p:sp>
    </p:spTree>
    <p:extLst>
      <p:ext uri="{BB962C8B-B14F-4D97-AF65-F5344CB8AC3E}">
        <p14:creationId xmlns:p14="http://schemas.microsoft.com/office/powerpoint/2010/main" val="2711650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760d7008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760d7008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760d70087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760d70087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 1"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4">
            <a:alphaModFix/>
          </a:blip>
          <a:srcRect/>
          <a:stretch/>
        </p:blipFill>
        <p:spPr>
          <a:xfrm>
            <a:off x="0" y="4761309"/>
            <a:ext cx="6856809" cy="381000"/>
          </a:xfrm>
          <a:prstGeom prst="rect">
            <a:avLst/>
          </a:prstGeom>
          <a:noFill/>
          <a:ln>
            <a:noFill/>
          </a:ln>
        </p:spPr>
      </p:pic>
      <p:pic>
        <p:nvPicPr>
          <p:cNvPr id="52" name="Google Shape;52;p13"/>
          <p:cNvPicPr preferRelativeResize="0"/>
          <p:nvPr/>
        </p:nvPicPr>
        <p:blipFill rotWithShape="1">
          <a:blip r:embed="rId5">
            <a:alphaModFix/>
          </a:blip>
          <a:srcRect/>
          <a:stretch/>
        </p:blipFill>
        <p:spPr>
          <a:xfrm>
            <a:off x="0" y="0"/>
            <a:ext cx="3006327" cy="2856309"/>
          </a:xfrm>
          <a:prstGeom prst="rect">
            <a:avLst/>
          </a:prstGeom>
          <a:noFill/>
          <a:ln>
            <a:noFill/>
          </a:ln>
        </p:spPr>
      </p:pic>
      <p:pic>
        <p:nvPicPr>
          <p:cNvPr id="53" name="Google Shape;53;p13"/>
          <p:cNvPicPr preferRelativeResize="0"/>
          <p:nvPr/>
        </p:nvPicPr>
        <p:blipFill rotWithShape="1">
          <a:blip r:embed="rId6">
            <a:alphaModFix/>
          </a:blip>
          <a:srcRect/>
          <a:stretch/>
        </p:blipFill>
        <p:spPr>
          <a:xfrm>
            <a:off x="7439025" y="0"/>
            <a:ext cx="1277540" cy="491728"/>
          </a:xfrm>
          <a:prstGeom prst="rect">
            <a:avLst/>
          </a:prstGeom>
          <a:noFill/>
          <a:ln>
            <a:noFill/>
          </a:ln>
        </p:spPr>
      </p:pic>
      <p:sp>
        <p:nvSpPr>
          <p:cNvPr id="54" name="Google Shape;54;p13"/>
          <p:cNvSpPr txBox="1">
            <a:spLocks noGrp="1"/>
          </p:cNvSpPr>
          <p:nvPr>
            <p:ph type="title"/>
          </p:nvPr>
        </p:nvSpPr>
        <p:spPr>
          <a:xfrm>
            <a:off x="457200" y="204788"/>
            <a:ext cx="8228100" cy="857400"/>
          </a:xfrm>
          <a:prstGeom prst="rect">
            <a:avLst/>
          </a:prstGeom>
          <a:noFill/>
          <a:ln>
            <a:noFill/>
          </a:ln>
        </p:spPr>
        <p:txBody>
          <a:bodyPr spcFirstLastPara="1" wrap="square" lIns="91425" tIns="91425" rIns="91425" bIns="91425" anchor="ctr" anchorCtr="0">
            <a:noAutofit/>
          </a:bodyPr>
          <a:lstStyle>
            <a:lvl1pPr marR="0" lvl="0" algn="ctr" rtl="0">
              <a:lnSpc>
                <a:spcPct val="93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457200" y="1203722"/>
            <a:ext cx="8228100" cy="33933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93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93000"/>
              </a:lnSpc>
              <a:spcBef>
                <a:spcPts val="14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93000"/>
              </a:lnSpc>
              <a:spcBef>
                <a:spcPts val="11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93000"/>
              </a:lnSpc>
              <a:spcBef>
                <a:spcPts val="8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93000"/>
              </a:lnSpc>
              <a:spcBef>
                <a:spcPts val="5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3000"/>
              </a:lnSpc>
              <a:spcBef>
                <a:spcPts val="2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3000"/>
              </a:lnSpc>
              <a:spcBef>
                <a:spcPts val="2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3000"/>
              </a:lnSpc>
              <a:spcBef>
                <a:spcPts val="2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3000"/>
              </a:lnSpc>
              <a:spcBef>
                <a:spcPts val="200"/>
              </a:spcBef>
              <a:spcAft>
                <a:spcPts val="2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p:nvPr/>
        </p:nvSpPr>
        <p:spPr>
          <a:xfrm>
            <a:off x="685800" y="1516043"/>
            <a:ext cx="7770900" cy="20877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3000" b="1">
                <a:solidFill>
                  <a:srgbClr val="383838"/>
                </a:solidFill>
              </a:rPr>
              <a:t>ASP.NET Core</a:t>
            </a:r>
            <a:endParaRPr sz="3000" b="1" i="0" u="none" strike="noStrike" cap="none">
              <a:solidFill>
                <a:srgbClr val="383838"/>
              </a:solidFill>
            </a:endParaRPr>
          </a:p>
        </p:txBody>
      </p:sp>
      <p:sp>
        <p:nvSpPr>
          <p:cNvPr id="63" name="Google Shape;63;p16"/>
          <p:cNvSpPr txBox="1"/>
          <p:nvPr/>
        </p:nvSpPr>
        <p:spPr>
          <a:xfrm>
            <a:off x="0" y="2682375"/>
            <a:ext cx="9144000" cy="8448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rgbClr val="000000"/>
              </a:buClr>
              <a:buSzPts val="2400"/>
              <a:buFont typeface="Arial"/>
              <a:buNone/>
            </a:pPr>
            <a:endParaRPr sz="2400" b="0" i="0" u="none" strike="noStrike" cap="none">
              <a:solidFill>
                <a:srgbClr val="AB1F24"/>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p:nvPr/>
        </p:nvSpPr>
        <p:spPr>
          <a:xfrm>
            <a:off x="571499" y="450056"/>
            <a:ext cx="7893093" cy="4243387"/>
          </a:xfrm>
          <a:prstGeom prst="rect">
            <a:avLst/>
          </a:prstGeom>
          <a:noFill/>
          <a:ln>
            <a:noFill/>
          </a:ln>
        </p:spPr>
        <p:txBody>
          <a:bodyPr spcFirstLastPara="1" wrap="square" lIns="90000" tIns="45000" rIns="90000" bIns="45000" anchor="t" anchorCtr="0">
            <a:noAutofit/>
          </a:bodyPr>
          <a:lstStyle/>
          <a:p>
            <a:pPr marR="0" lvl="0" rtl="0">
              <a:lnSpc>
                <a:spcPct val="100000"/>
              </a:lnSpc>
              <a:spcBef>
                <a:spcPts val="0"/>
              </a:spcBef>
              <a:spcAft>
                <a:spcPts val="0"/>
              </a:spcAft>
              <a:buClr>
                <a:schemeClr val="dk1"/>
              </a:buClr>
              <a:buSzPts val="1100"/>
            </a:pPr>
            <a:r>
              <a:rPr lang="en-IN" sz="2400" i="0" u="sng" strike="noStrike" cap="none" dirty="0">
                <a:solidFill>
                  <a:srgbClr val="383838"/>
                </a:solidFill>
                <a:latin typeface="Times New Roman" panose="02020603050405020304" pitchFamily="18" charset="0"/>
                <a:cs typeface="Times New Roman" panose="02020603050405020304" pitchFamily="18" charset="0"/>
              </a:rPr>
              <a:t>Controllers In Asp.Net Core</a:t>
            </a:r>
          </a:p>
          <a:p>
            <a:pPr marR="0" lvl="0" rtl="0">
              <a:lnSpc>
                <a:spcPct val="100000"/>
              </a:lnSpc>
              <a:spcBef>
                <a:spcPts val="0"/>
              </a:spcBef>
              <a:spcAft>
                <a:spcPts val="0"/>
              </a:spcAft>
              <a:buClr>
                <a:schemeClr val="dk1"/>
              </a:buClr>
              <a:buSzPts val="1100"/>
            </a:pPr>
            <a:endParaRPr lang="en-IN" sz="2400" dirty="0">
              <a:solidFill>
                <a:srgbClr val="383838"/>
              </a:solidFill>
            </a:endParaRPr>
          </a:p>
          <a:p>
            <a:pPr marL="285750" indent="-285750" algn="just">
              <a:buFont typeface="Arial" panose="020B0604020202020204" pitchFamily="34" charset="0"/>
              <a:buChar char="•"/>
            </a:pPr>
            <a:r>
              <a:rPr lang="en-US" b="0" i="0" dirty="0">
                <a:solidFill>
                  <a:srgbClr val="161616"/>
                </a:solidFill>
                <a:effectLst/>
                <a:latin typeface="Times New Roman" panose="02020603050405020304" pitchFamily="18" charset="0"/>
                <a:cs typeface="Times New Roman" panose="02020603050405020304" pitchFamily="18" charset="0"/>
              </a:rPr>
              <a:t>Controller handles any incoming URL request</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161616"/>
                </a:solidFill>
                <a:effectLst/>
                <a:latin typeface="Times New Roman" panose="02020603050405020304" pitchFamily="18" charset="0"/>
                <a:cs typeface="Times New Roman" panose="02020603050405020304" pitchFamily="18" charset="0"/>
              </a:rPr>
              <a:t>Controller class contains public methods called Action methods. Controller and its action method handles incoming browser requests, retrieves necessary model data and returns appropriate responses.</a:t>
            </a:r>
          </a:p>
          <a:p>
            <a:pPr marL="285750" indent="-285750" algn="just">
              <a:buFont typeface="Arial" panose="020B0604020202020204" pitchFamily="34" charset="0"/>
              <a:buChar char="•"/>
            </a:pPr>
            <a:endParaRPr lang="en-US" dirty="0">
              <a:solidFill>
                <a:srgbClr val="161616"/>
              </a:solidFill>
              <a:latin typeface="Times New Roman" panose="02020603050405020304" pitchFamily="18" charset="0"/>
              <a:cs typeface="Times New Roman" panose="02020603050405020304" pitchFamily="18" charset="0"/>
            </a:endParaRPr>
          </a:p>
          <a:p>
            <a:pPr algn="just"/>
            <a:r>
              <a:rPr lang="en-US" sz="2000" b="0" i="0" u="sng" dirty="0">
                <a:solidFill>
                  <a:srgbClr val="161616"/>
                </a:solidFill>
                <a:effectLst/>
                <a:latin typeface="Times New Roman" panose="02020603050405020304" pitchFamily="18" charset="0"/>
                <a:cs typeface="Times New Roman" panose="02020603050405020304" pitchFamily="18" charset="0"/>
              </a:rPr>
              <a:t>Action method </a:t>
            </a:r>
            <a:r>
              <a:rPr lang="en-US" sz="2000" b="0" i="0" dirty="0">
                <a:solidFill>
                  <a:srgbClr val="161616"/>
                </a:solidFill>
                <a:effectLst/>
                <a:latin typeface="Times New Roman" panose="02020603050405020304" pitchFamily="18" charset="0"/>
                <a:cs typeface="Times New Roman" panose="02020603050405020304" pitchFamily="18" charset="0"/>
              </a:rPr>
              <a:t>:  </a:t>
            </a:r>
            <a:r>
              <a:rPr lang="en-US" b="0" i="0" dirty="0">
                <a:solidFill>
                  <a:srgbClr val="161616"/>
                </a:solidFill>
                <a:effectLst/>
                <a:latin typeface="Times New Roman" panose="02020603050405020304" pitchFamily="18" charset="0"/>
                <a:cs typeface="Times New Roman" panose="02020603050405020304" pitchFamily="18" charset="0"/>
              </a:rPr>
              <a:t>All the public methods of the Controller class are called Action methods</a:t>
            </a:r>
          </a:p>
          <a:p>
            <a:pPr algn="just"/>
            <a:endParaRPr lang="en-US" sz="2000" dirty="0">
              <a:solidFill>
                <a:srgbClr val="161616"/>
              </a:solidFill>
              <a:latin typeface="Times New Roman" panose="02020603050405020304" pitchFamily="18" charset="0"/>
              <a:cs typeface="Times New Roman" panose="02020603050405020304" pitchFamily="18" charset="0"/>
            </a:endParaRPr>
          </a:p>
          <a:p>
            <a:pPr marL="285750" lvl="8"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Action method must be public. It cannot be private or protected</a:t>
            </a:r>
          </a:p>
          <a:p>
            <a:pPr marL="285750" lvl="8"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Action method cannot be overloaded</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161616"/>
                </a:solidFill>
                <a:effectLst/>
                <a:latin typeface="Times New Roman" panose="02020603050405020304" pitchFamily="18" charset="0"/>
                <a:cs typeface="Times New Roman" panose="02020603050405020304" pitchFamily="18" charset="0"/>
              </a:rPr>
              <a:t>Action method cannot be a static method.</a:t>
            </a:r>
          </a:p>
        </p:txBody>
      </p:sp>
    </p:spTree>
    <p:extLst>
      <p:ext uri="{BB962C8B-B14F-4D97-AF65-F5344CB8AC3E}">
        <p14:creationId xmlns:p14="http://schemas.microsoft.com/office/powerpoint/2010/main" val="3588105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p:nvPr/>
        </p:nvSpPr>
        <p:spPr>
          <a:xfrm>
            <a:off x="571499" y="450056"/>
            <a:ext cx="7893093" cy="4243387"/>
          </a:xfrm>
          <a:prstGeom prst="rect">
            <a:avLst/>
          </a:prstGeom>
          <a:noFill/>
          <a:ln>
            <a:noFill/>
          </a:ln>
        </p:spPr>
        <p:txBody>
          <a:bodyPr spcFirstLastPara="1" wrap="square" lIns="90000" tIns="45000" rIns="90000" bIns="45000" anchor="t" anchorCtr="0">
            <a:noAutofit/>
          </a:bodyPr>
          <a:lstStyle/>
          <a:p>
            <a:pPr marR="0" lvl="0" rtl="0">
              <a:lnSpc>
                <a:spcPct val="100000"/>
              </a:lnSpc>
              <a:spcBef>
                <a:spcPts val="0"/>
              </a:spcBef>
              <a:spcAft>
                <a:spcPts val="0"/>
              </a:spcAft>
              <a:buClr>
                <a:schemeClr val="dk1"/>
              </a:buClr>
              <a:buSzPts val="1100"/>
            </a:pPr>
            <a:r>
              <a:rPr lang="en-IN" sz="2400" i="0" u="sng" strike="noStrike" cap="none" dirty="0">
                <a:solidFill>
                  <a:srgbClr val="383838"/>
                </a:solidFill>
                <a:latin typeface="Times New Roman" panose="02020603050405020304" pitchFamily="18" charset="0"/>
                <a:cs typeface="Times New Roman" panose="02020603050405020304" pitchFamily="18" charset="0"/>
              </a:rPr>
              <a:t>Routing In Asp.Net Core</a:t>
            </a:r>
          </a:p>
          <a:p>
            <a:pPr marR="0" lvl="0" rtl="0">
              <a:lnSpc>
                <a:spcPct val="100000"/>
              </a:lnSpc>
              <a:spcBef>
                <a:spcPts val="0"/>
              </a:spcBef>
              <a:spcAft>
                <a:spcPts val="0"/>
              </a:spcAft>
              <a:buClr>
                <a:schemeClr val="dk1"/>
              </a:buClr>
              <a:buSzPts val="1100"/>
            </a:pPr>
            <a:endParaRPr lang="en-IN" sz="2400" dirty="0">
              <a:solidFill>
                <a:srgbClr val="383838"/>
              </a:solidFill>
            </a:endParaRPr>
          </a:p>
          <a:p>
            <a:pPr marL="285750" indent="-285750" algn="just">
              <a:buFont typeface="Arial" panose="020B0604020202020204" pitchFamily="34" charset="0"/>
              <a:buChar char="•"/>
            </a:pPr>
            <a:r>
              <a:rPr lang="en-US" b="0" i="0" dirty="0">
                <a:solidFill>
                  <a:srgbClr val="161616"/>
                </a:solidFill>
                <a:effectLst/>
                <a:latin typeface="Times New Roman" panose="02020603050405020304" pitchFamily="18" charset="0"/>
                <a:cs typeface="Times New Roman" panose="02020603050405020304" pitchFamily="18" charset="0"/>
              </a:rPr>
              <a:t>Routing is the process of directing an HTTP request to a controller.</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161616"/>
                </a:solidFill>
                <a:effectLst/>
                <a:latin typeface="Times New Roman" panose="02020603050405020304" pitchFamily="18" charset="0"/>
                <a:cs typeface="Times New Roman" panose="02020603050405020304" pitchFamily="18" charset="0"/>
              </a:rPr>
              <a:t>The MVC middleware will make this decision based on the URL and some configuration information we provide. </a:t>
            </a:r>
          </a:p>
          <a:p>
            <a:pPr marL="285750" indent="-285750" algn="just">
              <a:buFont typeface="Arial" panose="020B0604020202020204" pitchFamily="34" charset="0"/>
              <a:buChar char="•"/>
            </a:pPr>
            <a:endParaRPr lang="en-US" dirty="0">
              <a:solidFill>
                <a:srgbClr val="161616"/>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Type of Routing : </a:t>
            </a:r>
          </a:p>
          <a:p>
            <a:pPr marL="285750" lvl="4"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lvl="8" algn="just"/>
            <a:r>
              <a:rPr lang="en-US" b="0" i="0" dirty="0">
                <a:solidFill>
                  <a:srgbClr val="000000"/>
                </a:solidFill>
                <a:effectLst/>
                <a:latin typeface="Times New Roman" panose="02020603050405020304" pitchFamily="18" charset="0"/>
                <a:cs typeface="Times New Roman" panose="02020603050405020304" pitchFamily="18" charset="0"/>
              </a:rPr>
              <a:t>	</a:t>
            </a:r>
            <a:r>
              <a:rPr lang="en-US" b="0" i="0" u="sng" dirty="0">
                <a:solidFill>
                  <a:srgbClr val="000000"/>
                </a:solidFill>
                <a:effectLst/>
                <a:latin typeface="Times New Roman" panose="02020603050405020304" pitchFamily="18" charset="0"/>
                <a:cs typeface="Times New Roman" panose="02020603050405020304" pitchFamily="18" charset="0"/>
              </a:rPr>
              <a:t>Conventional Routing</a:t>
            </a:r>
            <a:r>
              <a:rPr lang="en-US" b="0" i="0" dirty="0">
                <a:solidFill>
                  <a:srgbClr val="000000"/>
                </a:solidFill>
                <a:effectLst/>
                <a:latin typeface="Times New Roman" panose="02020603050405020304" pitchFamily="18" charset="0"/>
                <a:cs typeface="Times New Roman" panose="02020603050405020304" pitchFamily="18" charset="0"/>
              </a:rPr>
              <a:t>:</a:t>
            </a:r>
          </a:p>
          <a:p>
            <a:pPr lvl="8"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	</a:t>
            </a:r>
            <a:r>
              <a:rPr lang="en-US" b="0" i="0" u="sng" dirty="0">
                <a:solidFill>
                  <a:srgbClr val="000000"/>
                </a:solidFill>
                <a:effectLst/>
                <a:latin typeface="Times New Roman" panose="02020603050405020304" pitchFamily="18" charset="0"/>
                <a:cs typeface="Times New Roman" panose="02020603050405020304" pitchFamily="18" charset="0"/>
              </a:rPr>
              <a:t>Attribute Routing</a:t>
            </a:r>
            <a:r>
              <a:rPr lang="en-US" b="0" i="0" dirty="0">
                <a:solidFill>
                  <a:srgbClr val="000000"/>
                </a:solidFill>
                <a:effectLst/>
                <a:latin typeface="Times New Roman" panose="02020603050405020304" pitchFamily="18" charset="0"/>
                <a:cs typeface="Times New Roman" panose="02020603050405020304" pitchFamily="18" charset="0"/>
              </a:rPr>
              <a:t>: We use C# attributes (</a:t>
            </a:r>
            <a:r>
              <a:rPr lang="en-US" b="0" i="0" dirty="0" err="1">
                <a:solidFill>
                  <a:srgbClr val="000000"/>
                </a:solidFill>
                <a:effectLst/>
                <a:latin typeface="Times New Roman" panose="02020603050405020304" pitchFamily="18" charset="0"/>
                <a:cs typeface="Times New Roman" panose="02020603050405020304" pitchFamily="18" charset="0"/>
              </a:rPr>
              <a:t>eg</a:t>
            </a:r>
            <a:r>
              <a:rPr lang="en-US" b="0" i="0" dirty="0">
                <a:solidFill>
                  <a:srgbClr val="000000"/>
                </a:solidFill>
                <a:effectLst/>
                <a:latin typeface="Times New Roman" panose="02020603050405020304" pitchFamily="18" charset="0"/>
                <a:cs typeface="Times New Roman" panose="02020603050405020304" pitchFamily="18" charset="0"/>
              </a:rPr>
              <a:t> : [Route(“index")] ) on our controller classes 		                               and on the methods internally in these classes.</a:t>
            </a:r>
          </a:p>
        </p:txBody>
      </p:sp>
      <p:sp>
        <p:nvSpPr>
          <p:cNvPr id="3" name="TextBox 2">
            <a:extLst>
              <a:ext uri="{FF2B5EF4-FFF2-40B4-BE49-F238E27FC236}">
                <a16:creationId xmlns:a16="http://schemas.microsoft.com/office/drawing/2014/main" id="{B99C685F-29C2-4A6F-8008-A4F95DB9E731}"/>
              </a:ext>
            </a:extLst>
          </p:cNvPr>
          <p:cNvSpPr txBox="1"/>
          <p:nvPr/>
        </p:nvSpPr>
        <p:spPr>
          <a:xfrm>
            <a:off x="3286125" y="2571750"/>
            <a:ext cx="5036344" cy="738664"/>
          </a:xfrm>
          <a:prstGeom prst="rect">
            <a:avLst/>
          </a:prstGeom>
          <a:noFill/>
        </p:spPr>
        <p:txBody>
          <a:bodyPr wrap="square" rtlCol="0">
            <a:spAutoFit/>
          </a:bodyPr>
          <a:lstStyle/>
          <a:p>
            <a:r>
              <a:rPr lang="en-IN" b="0" i="0" dirty="0" err="1">
                <a:solidFill>
                  <a:srgbClr val="171717"/>
                </a:solidFill>
                <a:effectLst/>
                <a:latin typeface="Times New Roman" panose="02020603050405020304" pitchFamily="18" charset="0"/>
                <a:cs typeface="Times New Roman" panose="02020603050405020304" pitchFamily="18" charset="0"/>
              </a:rPr>
              <a:t>app.UseEndpoints</a:t>
            </a:r>
            <a:r>
              <a:rPr lang="en-IN" b="0" i="0" dirty="0">
                <a:solidFill>
                  <a:srgbClr val="171717"/>
                </a:solidFill>
                <a:effectLst/>
                <a:latin typeface="Times New Roman" panose="02020603050405020304" pitchFamily="18" charset="0"/>
                <a:cs typeface="Times New Roman" panose="02020603050405020304" pitchFamily="18" charset="0"/>
              </a:rPr>
              <a:t>(endpoints =&gt; { </a:t>
            </a:r>
            <a:r>
              <a:rPr lang="en-IN" b="0" i="0" dirty="0" err="1">
                <a:solidFill>
                  <a:srgbClr val="171717"/>
                </a:solidFill>
                <a:effectLst/>
                <a:latin typeface="Times New Roman" panose="02020603050405020304" pitchFamily="18" charset="0"/>
                <a:cs typeface="Times New Roman" panose="02020603050405020304" pitchFamily="18" charset="0"/>
              </a:rPr>
              <a:t>endpoints.MapControllerRoute</a:t>
            </a:r>
            <a:r>
              <a:rPr lang="en-IN" b="0" i="0" dirty="0">
                <a:solidFill>
                  <a:srgbClr val="171717"/>
                </a:solidFill>
                <a:effectLst/>
                <a:latin typeface="Times New Roman" panose="02020603050405020304" pitchFamily="18" charset="0"/>
                <a:cs typeface="Times New Roman" panose="02020603050405020304" pitchFamily="18" charset="0"/>
              </a:rPr>
              <a:t>( name: </a:t>
            </a:r>
            <a:r>
              <a:rPr lang="en-IN" b="0" i="0" dirty="0">
                <a:solidFill>
                  <a:srgbClr val="A31515"/>
                </a:solidFill>
                <a:effectLst/>
                <a:latin typeface="Times New Roman" panose="02020603050405020304" pitchFamily="18" charset="0"/>
                <a:cs typeface="Times New Roman" panose="02020603050405020304" pitchFamily="18" charset="0"/>
              </a:rPr>
              <a:t>"default"</a:t>
            </a:r>
            <a:r>
              <a:rPr lang="en-IN" b="0" i="0" dirty="0">
                <a:solidFill>
                  <a:srgbClr val="171717"/>
                </a:solidFill>
                <a:effectLst/>
                <a:latin typeface="Times New Roman" panose="02020603050405020304" pitchFamily="18" charset="0"/>
                <a:cs typeface="Times New Roman" panose="02020603050405020304" pitchFamily="18" charset="0"/>
              </a:rPr>
              <a:t>, </a:t>
            </a:r>
          </a:p>
          <a:p>
            <a:r>
              <a:rPr lang="en-IN" b="0" i="0" dirty="0">
                <a:solidFill>
                  <a:srgbClr val="171717"/>
                </a:solidFill>
                <a:effectLst/>
                <a:latin typeface="Times New Roman" panose="02020603050405020304" pitchFamily="18" charset="0"/>
                <a:cs typeface="Times New Roman" panose="02020603050405020304" pitchFamily="18" charset="0"/>
              </a:rPr>
              <a:t>pattern: </a:t>
            </a:r>
            <a:r>
              <a:rPr lang="en-IN" b="0" i="0" dirty="0">
                <a:solidFill>
                  <a:srgbClr val="A31515"/>
                </a:solidFill>
                <a:effectLst/>
                <a:latin typeface="Times New Roman" panose="02020603050405020304" pitchFamily="18" charset="0"/>
                <a:cs typeface="Times New Roman" panose="02020603050405020304" pitchFamily="18" charset="0"/>
              </a:rPr>
              <a:t>"{controller=Home}/{action=Index}/{id?}"</a:t>
            </a:r>
            <a:r>
              <a:rPr lang="en-IN" b="0" i="0" dirty="0">
                <a:solidFill>
                  <a:srgbClr val="171717"/>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69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32"/>
          <p:cNvPicPr preferRelativeResize="0"/>
          <p:nvPr/>
        </p:nvPicPr>
        <p:blipFill>
          <a:blip r:embed="rId3">
            <a:alphaModFix/>
          </a:blip>
          <a:stretch>
            <a:fillRect/>
          </a:stretch>
        </p:blipFill>
        <p:spPr>
          <a:xfrm>
            <a:off x="602050" y="510325"/>
            <a:ext cx="7918101" cy="4109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549675" y="496900"/>
            <a:ext cx="7944301" cy="4149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
        <p:cNvGrpSpPr/>
        <p:nvPr/>
      </p:nvGrpSpPr>
      <p:grpSpPr>
        <a:xfrm>
          <a:off x="0" y="0"/>
          <a:ext cx="0" cy="0"/>
          <a:chOff x="0" y="0"/>
          <a:chExt cx="0" cy="0"/>
        </a:xfrm>
      </p:grpSpPr>
      <p:sp>
        <p:nvSpPr>
          <p:cNvPr id="166" name="Google Shape;166;p34"/>
          <p:cNvSpPr txBox="1"/>
          <p:nvPr/>
        </p:nvSpPr>
        <p:spPr>
          <a:xfrm>
            <a:off x="87375" y="2239819"/>
            <a:ext cx="7923300" cy="5643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383838"/>
              </a:buClr>
              <a:buSzPts val="4400"/>
              <a:buFont typeface="Helvetica Neue"/>
              <a:buNone/>
            </a:pPr>
            <a:r>
              <a:rPr lang="en" sz="4400" b="0" i="0" u="none" strike="noStrike" cap="none">
                <a:solidFill>
                  <a:srgbClr val="383838"/>
                </a:solidFill>
                <a:latin typeface="Helvetica Neue"/>
                <a:ea typeface="Helvetica Neue"/>
                <a:cs typeface="Helvetica Neue"/>
                <a:sym typeface="Helvetica Neue"/>
              </a:rPr>
              <a:t>       Thank You!</a:t>
            </a:r>
            <a:endParaRPr sz="4400" b="0" i="0" u="none" strike="noStrike" cap="none">
              <a:solidFill>
                <a:srgbClr val="383838"/>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6"/>
          <p:cNvSpPr txBox="1"/>
          <p:nvPr/>
        </p:nvSpPr>
        <p:spPr>
          <a:xfrm>
            <a:off x="542924" y="450056"/>
            <a:ext cx="7893093" cy="4243387"/>
          </a:xfrm>
          <a:prstGeom prst="rect">
            <a:avLst/>
          </a:prstGeom>
          <a:noFill/>
          <a:ln>
            <a:noFill/>
          </a:ln>
        </p:spPr>
        <p:txBody>
          <a:bodyPr spcFirstLastPara="1" wrap="square" lIns="90000" tIns="45000" rIns="90000" bIns="45000" anchor="t" anchorCtr="0">
            <a:noAutofit/>
          </a:bodyPr>
          <a:lstStyle/>
          <a:p>
            <a:pPr marR="0" lvl="0" rtl="0">
              <a:lnSpc>
                <a:spcPct val="100000"/>
              </a:lnSpc>
              <a:spcBef>
                <a:spcPts val="0"/>
              </a:spcBef>
              <a:spcAft>
                <a:spcPts val="0"/>
              </a:spcAft>
              <a:buClr>
                <a:schemeClr val="dk1"/>
              </a:buClr>
              <a:buSzPts val="1100"/>
            </a:pPr>
            <a:r>
              <a:rPr lang="en-IN" sz="2400" i="0" u="sng" strike="noStrike" cap="none" dirty="0">
                <a:solidFill>
                  <a:srgbClr val="383838"/>
                </a:solidFill>
                <a:latin typeface="Times New Roman" panose="02020603050405020304" pitchFamily="18" charset="0"/>
                <a:cs typeface="Times New Roman" panose="02020603050405020304" pitchFamily="18" charset="0"/>
              </a:rPr>
              <a:t>Contents</a:t>
            </a:r>
          </a:p>
          <a:p>
            <a:pPr marR="0" lvl="0" rtl="0">
              <a:lnSpc>
                <a:spcPct val="100000"/>
              </a:lnSpc>
              <a:spcBef>
                <a:spcPts val="0"/>
              </a:spcBef>
              <a:spcAft>
                <a:spcPts val="0"/>
              </a:spcAft>
              <a:buClr>
                <a:schemeClr val="dk1"/>
              </a:buClr>
              <a:buSzPts val="1100"/>
            </a:pPr>
            <a:endParaRPr lang="en-IN" sz="2400" dirty="0">
              <a:solidFill>
                <a:srgbClr val="383838"/>
              </a:solidFill>
            </a:endParaRPr>
          </a:p>
          <a:p>
            <a:pPr marL="285750" indent="-285750" algn="jus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Middleware</a:t>
            </a:r>
          </a:p>
          <a:p>
            <a:pPr algn="just"/>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Dependency Injection</a:t>
            </a:r>
          </a:p>
          <a:p>
            <a:pPr marL="285750" indent="-285750" algn="just">
              <a:buFont typeface="Arial" panose="020B0604020202020204" pitchFamily="34" charset="0"/>
              <a:buChar char="•"/>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Controllers</a:t>
            </a:r>
          </a:p>
          <a:p>
            <a:pPr algn="just"/>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Routing</a:t>
            </a:r>
          </a:p>
          <a:p>
            <a:pPr marL="342900" marR="0" lvl="0" indent="-342900" rtl="0">
              <a:lnSpc>
                <a:spcPct val="100000"/>
              </a:lnSpc>
              <a:spcBef>
                <a:spcPts val="0"/>
              </a:spcBef>
              <a:spcAft>
                <a:spcPts val="0"/>
              </a:spcAft>
              <a:buClr>
                <a:schemeClr val="dk1"/>
              </a:buClr>
              <a:buSzPts val="1100"/>
              <a:buFont typeface="Arial" panose="020B0604020202020204" pitchFamily="34" charset="0"/>
              <a:buChar char="•"/>
            </a:pPr>
            <a:endParaRPr sz="2400" i="0" u="none" strike="noStrike" cap="none" dirty="0">
              <a:solidFill>
                <a:srgbClr val="38383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6"/>
          <p:cNvSpPr txBox="1"/>
          <p:nvPr/>
        </p:nvSpPr>
        <p:spPr>
          <a:xfrm>
            <a:off x="571499" y="450056"/>
            <a:ext cx="7893093" cy="4243387"/>
          </a:xfrm>
          <a:prstGeom prst="rect">
            <a:avLst/>
          </a:prstGeom>
          <a:noFill/>
          <a:ln>
            <a:noFill/>
          </a:ln>
        </p:spPr>
        <p:txBody>
          <a:bodyPr spcFirstLastPara="1" wrap="square" lIns="90000" tIns="45000" rIns="90000" bIns="45000" anchor="t" anchorCtr="0">
            <a:noAutofit/>
          </a:bodyPr>
          <a:lstStyle/>
          <a:p>
            <a:pPr marR="0" lvl="0" rtl="0">
              <a:lnSpc>
                <a:spcPct val="100000"/>
              </a:lnSpc>
              <a:spcBef>
                <a:spcPts val="0"/>
              </a:spcBef>
              <a:spcAft>
                <a:spcPts val="0"/>
              </a:spcAft>
              <a:buClr>
                <a:schemeClr val="dk1"/>
              </a:buClr>
              <a:buSzPts val="1100"/>
            </a:pPr>
            <a:r>
              <a:rPr lang="en-IN" sz="2400" i="0" u="sng" strike="noStrike" cap="none" dirty="0">
                <a:solidFill>
                  <a:srgbClr val="383838"/>
                </a:solidFill>
                <a:latin typeface="Times New Roman" panose="02020603050405020304" pitchFamily="18" charset="0"/>
                <a:cs typeface="Times New Roman" panose="02020603050405020304" pitchFamily="18" charset="0"/>
              </a:rPr>
              <a:t>Middleware In Asp.Net Core</a:t>
            </a:r>
          </a:p>
          <a:p>
            <a:pPr marR="0" lvl="0" rtl="0">
              <a:lnSpc>
                <a:spcPct val="100000"/>
              </a:lnSpc>
              <a:spcBef>
                <a:spcPts val="0"/>
              </a:spcBef>
              <a:spcAft>
                <a:spcPts val="0"/>
              </a:spcAft>
              <a:buClr>
                <a:schemeClr val="dk1"/>
              </a:buClr>
              <a:buSzPts val="1100"/>
            </a:pPr>
            <a:endParaRPr lang="en-IN" sz="2400" dirty="0">
              <a:solidFill>
                <a:srgbClr val="383838"/>
              </a:solidFill>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Middleware are software components that are assembled into an application pipeline to handle requests and responses.</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Each component chooses whether to pass the request on to the next component in the pipeline, and can perform certain actions before and after the next component is invoked in the pipeline.</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Request delegates are used to build the request pipeline. The request delegates handle each HTTP request.</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Each piece of middleware in ASP.NET Core is an object, and each piece has a very specific, focused, and limited role.</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Ultimately, we need many pieces of middleware for an application to behave appropriately.</a:t>
            </a:r>
          </a:p>
          <a:p>
            <a:pPr marL="342900" marR="0" lvl="0" indent="-342900" rtl="0">
              <a:lnSpc>
                <a:spcPct val="100000"/>
              </a:lnSpc>
              <a:spcBef>
                <a:spcPts val="0"/>
              </a:spcBef>
              <a:spcAft>
                <a:spcPts val="0"/>
              </a:spcAft>
              <a:buClr>
                <a:schemeClr val="dk1"/>
              </a:buClr>
              <a:buSzPts val="1100"/>
              <a:buFont typeface="Arial" panose="020B0604020202020204" pitchFamily="34" charset="0"/>
              <a:buChar char="•"/>
            </a:pPr>
            <a:endParaRPr sz="2400" i="0" u="none" strike="noStrike" cap="none" dirty="0">
              <a:solidFill>
                <a:srgbClr val="383838"/>
              </a:solidFill>
            </a:endParaRPr>
          </a:p>
        </p:txBody>
      </p:sp>
    </p:spTree>
    <p:extLst>
      <p:ext uri="{BB962C8B-B14F-4D97-AF65-F5344CB8AC3E}">
        <p14:creationId xmlns:p14="http://schemas.microsoft.com/office/powerpoint/2010/main" val="337815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5"/>
          <p:cNvPicPr preferRelativeResize="0"/>
          <p:nvPr/>
        </p:nvPicPr>
        <p:blipFill>
          <a:blip r:embed="rId3">
            <a:alphaModFix/>
          </a:blip>
          <a:stretch>
            <a:fillRect/>
          </a:stretch>
        </p:blipFill>
        <p:spPr>
          <a:xfrm>
            <a:off x="152400" y="496900"/>
            <a:ext cx="8410575" cy="4270575"/>
          </a:xfrm>
          <a:prstGeom prst="rect">
            <a:avLst/>
          </a:prstGeom>
          <a:noFill/>
          <a:ln>
            <a:noFill/>
          </a:ln>
        </p:spPr>
      </p:pic>
    </p:spTree>
    <p:extLst>
      <p:ext uri="{BB962C8B-B14F-4D97-AF65-F5344CB8AC3E}">
        <p14:creationId xmlns:p14="http://schemas.microsoft.com/office/powerpoint/2010/main" val="379109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6"/>
          <p:cNvPicPr preferRelativeResize="0"/>
          <p:nvPr/>
        </p:nvPicPr>
        <p:blipFill>
          <a:blip r:embed="rId3">
            <a:alphaModFix/>
          </a:blip>
          <a:stretch>
            <a:fillRect/>
          </a:stretch>
        </p:blipFill>
        <p:spPr>
          <a:xfrm>
            <a:off x="484250" y="476750"/>
            <a:ext cx="7826499" cy="419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7"/>
          <p:cNvPicPr preferRelativeResize="0"/>
          <p:nvPr/>
        </p:nvPicPr>
        <p:blipFill>
          <a:blip r:embed="rId3">
            <a:alphaModFix/>
          </a:blip>
          <a:stretch>
            <a:fillRect/>
          </a:stretch>
        </p:blipFill>
        <p:spPr>
          <a:xfrm>
            <a:off x="522775" y="473438"/>
            <a:ext cx="7779699" cy="4196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p:nvPr/>
        </p:nvSpPr>
        <p:spPr>
          <a:xfrm>
            <a:off x="571499" y="450056"/>
            <a:ext cx="7893093" cy="4243387"/>
          </a:xfrm>
          <a:prstGeom prst="rect">
            <a:avLst/>
          </a:prstGeom>
          <a:noFill/>
          <a:ln>
            <a:noFill/>
          </a:ln>
        </p:spPr>
        <p:txBody>
          <a:bodyPr spcFirstLastPara="1" wrap="square" lIns="90000" tIns="45000" rIns="90000" bIns="45000" anchor="t" anchorCtr="0">
            <a:noAutofit/>
          </a:bodyPr>
          <a:lstStyle/>
          <a:p>
            <a:pPr marR="0" lvl="0" rtl="0">
              <a:lnSpc>
                <a:spcPct val="100000"/>
              </a:lnSpc>
              <a:spcBef>
                <a:spcPts val="0"/>
              </a:spcBef>
              <a:spcAft>
                <a:spcPts val="0"/>
              </a:spcAft>
              <a:buClr>
                <a:schemeClr val="dk1"/>
              </a:buClr>
              <a:buSzPts val="1100"/>
            </a:pPr>
            <a:r>
              <a:rPr lang="en-IN" sz="2400" i="0" u="sng" strike="noStrike" cap="none" dirty="0">
                <a:solidFill>
                  <a:srgbClr val="383838"/>
                </a:solidFill>
                <a:latin typeface="Times New Roman" panose="02020603050405020304" pitchFamily="18" charset="0"/>
                <a:cs typeface="Times New Roman" panose="02020603050405020304" pitchFamily="18" charset="0"/>
              </a:rPr>
              <a:t>Dependency Injection In Asp.Net Core</a:t>
            </a:r>
          </a:p>
          <a:p>
            <a:pPr marR="0" lvl="0" rtl="0">
              <a:lnSpc>
                <a:spcPct val="100000"/>
              </a:lnSpc>
              <a:spcBef>
                <a:spcPts val="0"/>
              </a:spcBef>
              <a:spcAft>
                <a:spcPts val="0"/>
              </a:spcAft>
              <a:buClr>
                <a:schemeClr val="dk1"/>
              </a:buClr>
              <a:buSzPts val="1100"/>
            </a:pPr>
            <a:endParaRPr lang="en-IN" sz="2400" dirty="0">
              <a:solidFill>
                <a:srgbClr val="383838"/>
              </a:solidFill>
            </a:endParaRPr>
          </a:p>
          <a:p>
            <a:pPr marL="285750" indent="-285750" algn="just">
              <a:buFont typeface="Arial" panose="020B0604020202020204" pitchFamily="34" charset="0"/>
              <a:buChar char="•"/>
            </a:pPr>
            <a:r>
              <a:rPr lang="en-US" b="0" i="0" dirty="0">
                <a:solidFill>
                  <a:srgbClr val="161616"/>
                </a:solidFill>
                <a:effectLst/>
                <a:latin typeface="Times New Roman" panose="02020603050405020304" pitchFamily="18" charset="0"/>
                <a:cs typeface="Times New Roman" panose="02020603050405020304" pitchFamily="18" charset="0"/>
              </a:rPr>
              <a:t>Dependency Injection is the design pattern that help us to create application which loosely coupled</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161616"/>
                </a:solidFill>
                <a:effectLst/>
                <a:latin typeface="Times New Roman" panose="02020603050405020304" pitchFamily="18" charset="0"/>
                <a:cs typeface="Times New Roman" panose="02020603050405020304" pitchFamily="18" charset="0"/>
              </a:rPr>
              <a:t>The main advantages of DI is our application loosely coupled and has provide greater maintainability, testability and also re-usability</a:t>
            </a:r>
            <a:r>
              <a:rPr lang="en-US" b="0" i="0" dirty="0">
                <a:solidFill>
                  <a:srgbClr val="000000"/>
                </a:solidFill>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Type of DI : </a:t>
            </a:r>
          </a:p>
          <a:p>
            <a:pPr marL="285750" lvl="4"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lvl="8" algn="just"/>
            <a:r>
              <a:rPr lang="en-US" b="0" i="0" dirty="0">
                <a:solidFill>
                  <a:srgbClr val="000000"/>
                </a:solidFill>
                <a:effectLst/>
                <a:latin typeface="Times New Roman" panose="02020603050405020304" pitchFamily="18" charset="0"/>
                <a:cs typeface="Times New Roman" panose="02020603050405020304" pitchFamily="18" charset="0"/>
              </a:rPr>
              <a:t>	</a:t>
            </a:r>
            <a:r>
              <a:rPr lang="en-US" b="0" i="0" u="sng" dirty="0">
                <a:solidFill>
                  <a:srgbClr val="000000"/>
                </a:solidFill>
                <a:effectLst/>
                <a:latin typeface="Times New Roman" panose="02020603050405020304" pitchFamily="18" charset="0"/>
                <a:cs typeface="Times New Roman" panose="02020603050405020304" pitchFamily="18" charset="0"/>
              </a:rPr>
              <a:t>Constructor Injection</a:t>
            </a:r>
            <a:r>
              <a:rPr lang="en-US" b="0" i="0" dirty="0">
                <a:solidFill>
                  <a:srgbClr val="000000"/>
                </a:solidFill>
                <a:effectLst/>
                <a:latin typeface="Times New Roman" panose="02020603050405020304" pitchFamily="18" charset="0"/>
                <a:cs typeface="Times New Roman" panose="02020603050405020304" pitchFamily="18" charset="0"/>
              </a:rPr>
              <a:t>: With this approach, you create an instance of your dependency and pass 		                 it as an argument to the constructor of the dependent class.</a:t>
            </a:r>
          </a:p>
          <a:p>
            <a:pPr lvl="8"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	</a:t>
            </a:r>
            <a:r>
              <a:rPr lang="en-US" b="0" i="0" u="sng" dirty="0">
                <a:solidFill>
                  <a:srgbClr val="000000"/>
                </a:solidFill>
                <a:effectLst/>
                <a:latin typeface="Times New Roman" panose="02020603050405020304" pitchFamily="18" charset="0"/>
                <a:cs typeface="Times New Roman" panose="02020603050405020304" pitchFamily="18" charset="0"/>
              </a:rPr>
              <a:t>Method Injection</a:t>
            </a:r>
            <a:r>
              <a:rPr lang="en-US" b="0" i="0" dirty="0">
                <a:solidFill>
                  <a:srgbClr val="000000"/>
                </a:solidFill>
                <a:effectLst/>
                <a:latin typeface="Times New Roman" panose="02020603050405020304" pitchFamily="18" charset="0"/>
                <a:cs typeface="Times New Roman" panose="02020603050405020304" pitchFamily="18" charset="0"/>
              </a:rPr>
              <a:t>:  In this case, you create an instance of your dependency and pass it to a 		</a:t>
            </a:r>
            <a:r>
              <a:rPr lang="en-US" dirty="0">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specific method of the dependent class.</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	</a:t>
            </a:r>
            <a:r>
              <a:rPr lang="en-US" b="0" i="0" u="sng" dirty="0">
                <a:solidFill>
                  <a:srgbClr val="000000"/>
                </a:solidFill>
                <a:effectLst/>
                <a:latin typeface="Times New Roman" panose="02020603050405020304" pitchFamily="18" charset="0"/>
                <a:cs typeface="Times New Roman" panose="02020603050405020304" pitchFamily="18" charset="0"/>
              </a:rPr>
              <a:t>Property Injection</a:t>
            </a:r>
            <a:r>
              <a:rPr lang="en-US" b="0" i="0" dirty="0">
                <a:solidFill>
                  <a:srgbClr val="000000"/>
                </a:solidFill>
                <a:effectLst/>
                <a:latin typeface="Times New Roman" panose="02020603050405020304" pitchFamily="18" charset="0"/>
                <a:cs typeface="Times New Roman" panose="02020603050405020304" pitchFamily="18" charset="0"/>
              </a:rPr>
              <a:t>:  This approach allows you to assign the instance of your dependency to a 		            specific property of the dependent class.</a:t>
            </a:r>
            <a:endParaRPr lang="en-US" sz="2400" i="0" u="none" strike="noStrike" cap="none" dirty="0">
              <a:solidFill>
                <a:srgbClr val="383838"/>
              </a:solidFill>
              <a:latin typeface="Times New Roman" panose="02020603050405020304" pitchFamily="18" charset="0"/>
              <a:cs typeface="Times New Roman" panose="02020603050405020304" pitchFamily="18" charset="0"/>
            </a:endParaRPr>
          </a:p>
          <a:p>
            <a:pPr lvl="8" algn="just"/>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5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30"/>
          <p:cNvPicPr preferRelativeResize="0"/>
          <p:nvPr/>
        </p:nvPicPr>
        <p:blipFill>
          <a:blip r:embed="rId3">
            <a:alphaModFix/>
          </a:blip>
          <a:stretch>
            <a:fillRect/>
          </a:stretch>
        </p:blipFill>
        <p:spPr>
          <a:xfrm>
            <a:off x="152400" y="470025"/>
            <a:ext cx="8845375" cy="425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31"/>
          <p:cNvPicPr preferRelativeResize="0"/>
          <p:nvPr/>
        </p:nvPicPr>
        <p:blipFill>
          <a:blip r:embed="rId3">
            <a:alphaModFix/>
          </a:blip>
          <a:stretch>
            <a:fillRect/>
          </a:stretch>
        </p:blipFill>
        <p:spPr>
          <a:xfrm>
            <a:off x="489675" y="498775"/>
            <a:ext cx="7541574" cy="42263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457</Words>
  <Application>Microsoft Office PowerPoint</Application>
  <PresentationFormat>On-screen Show (16:9)</PresentationFormat>
  <Paragraphs>63</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Helvetica Neue</vt:lpstr>
      <vt:lpstr>Times New Roman</vt:lpstr>
      <vt:lpstr>Simple Light</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Premjith Gopinath</cp:lastModifiedBy>
  <cp:revision>27</cp:revision>
  <dcterms:modified xsi:type="dcterms:W3CDTF">2020-12-10T08:09:10Z</dcterms:modified>
</cp:coreProperties>
</file>