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4660"/>
  </p:normalViewPr>
  <p:slideViewPr>
    <p:cSldViewPr>
      <p:cViewPr>
        <p:scale>
          <a:sx n="100" d="100"/>
          <a:sy n="100" d="100"/>
        </p:scale>
        <p:origin x="58" y="-17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13" Type="http://schemas.openxmlformats.org/officeDocument/2006/relationships/image" Target="../media/image7.png" /><Relationship Id="rId18" Type="http://schemas.openxmlformats.org/officeDocument/2006/relationships/image" Target="../media/image12.png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15.png" /><Relationship Id="rId7" Type="http://schemas.openxmlformats.org/officeDocument/2006/relationships/image" Target="../media/image1.png" /><Relationship Id="rId12" Type="http://schemas.openxmlformats.org/officeDocument/2006/relationships/image" Target="../media/image6.png" /><Relationship Id="rId17" Type="http://schemas.openxmlformats.org/officeDocument/2006/relationships/image" Target="../media/image11.png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10.png" /><Relationship Id="rId20" Type="http://schemas.openxmlformats.org/officeDocument/2006/relationships/image" Target="../media/image14.png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11" Type="http://schemas.openxmlformats.org/officeDocument/2006/relationships/image" Target="../media/image5.png" /><Relationship Id="rId24" Type="http://schemas.openxmlformats.org/officeDocument/2006/relationships/image" Target="../media/image18.png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9.png" /><Relationship Id="rId23" Type="http://schemas.openxmlformats.org/officeDocument/2006/relationships/image" Target="../media/image17.png" /><Relationship Id="rId10" Type="http://schemas.openxmlformats.org/officeDocument/2006/relationships/image" Target="../media/image4.png" /><Relationship Id="rId19" Type="http://schemas.openxmlformats.org/officeDocument/2006/relationships/image" Target="../media/image13.png" /><Relationship Id="rId4" Type="http://schemas.openxmlformats.org/officeDocument/2006/relationships/slideLayout" Target="../slideLayouts/slideLayout4.xml" /><Relationship Id="rId9" Type="http://schemas.openxmlformats.org/officeDocument/2006/relationships/image" Target="../media/image3.png" /><Relationship Id="rId14" Type="http://schemas.openxmlformats.org/officeDocument/2006/relationships/image" Target="../media/image8.png" /><Relationship Id="rId22" Type="http://schemas.openxmlformats.org/officeDocument/2006/relationships/image" Target="../media/image16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6858000"/>
          </a:xfrm>
          <a:custGeom>
            <a:avLst/>
            <a:gdLst/>
            <a:ahLst/>
            <a:cxnLst/>
            <a:rect l="l" t="t" r="r" b="b"/>
            <a:pathLst>
              <a:path w="9906000" h="6858000">
                <a:moveTo>
                  <a:pt x="9905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905999" y="0"/>
                </a:lnTo>
                <a:lnTo>
                  <a:pt x="9905999" y="6857999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6212" y="692153"/>
            <a:ext cx="9544048" cy="57721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26315" y="2625728"/>
            <a:ext cx="285749" cy="28574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605337" y="4572000"/>
            <a:ext cx="285749" cy="28574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255128" y="762000"/>
            <a:ext cx="285748" cy="28574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55128" y="2606678"/>
            <a:ext cx="285748" cy="28574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52600" y="2625728"/>
            <a:ext cx="285749" cy="28574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532434" y="2625728"/>
            <a:ext cx="285749" cy="285749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652837" y="2625728"/>
            <a:ext cx="285749" cy="285749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52600" y="762000"/>
            <a:ext cx="285749" cy="28574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9255128" y="4572000"/>
            <a:ext cx="285748" cy="28574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652837" y="768353"/>
            <a:ext cx="285749" cy="285749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326315" y="762000"/>
            <a:ext cx="285749" cy="28574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2434" y="762000"/>
            <a:ext cx="285749" cy="28574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09562" y="4876800"/>
            <a:ext cx="4562474" cy="1447799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3962400" y="381000"/>
            <a:ext cx="1400174" cy="228599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4067175" y="1066800"/>
            <a:ext cx="1752599" cy="1533524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5948362" y="1055684"/>
            <a:ext cx="1752599" cy="1533524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133600" y="2901953"/>
            <a:ext cx="5638799" cy="165734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5056184" y="4876800"/>
            <a:ext cx="4533899" cy="1447799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835903" y="1055684"/>
            <a:ext cx="1752599" cy="1533524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835903" y="2965446"/>
            <a:ext cx="1752599" cy="1533524"/>
          </a:xfrm>
          <a:prstGeom prst="rect">
            <a:avLst/>
          </a:prstGeom>
        </p:spPr>
      </p:pic>
      <p:sp>
        <p:nvSpPr>
          <p:cNvPr id="38" name="bg object 38"/>
          <p:cNvSpPr/>
          <p:nvPr/>
        </p:nvSpPr>
        <p:spPr>
          <a:xfrm>
            <a:off x="7851152" y="3094875"/>
            <a:ext cx="28575" cy="371475"/>
          </a:xfrm>
          <a:custGeom>
            <a:avLst/>
            <a:gdLst/>
            <a:ahLst/>
            <a:cxnLst/>
            <a:rect l="l" t="t" r="r" b="b"/>
            <a:pathLst>
              <a:path w="28575" h="371475">
                <a:moveTo>
                  <a:pt x="28575" y="355295"/>
                </a:moveTo>
                <a:lnTo>
                  <a:pt x="16179" y="342900"/>
                </a:lnTo>
                <a:lnTo>
                  <a:pt x="12395" y="342900"/>
                </a:lnTo>
                <a:lnTo>
                  <a:pt x="0" y="355295"/>
                </a:lnTo>
                <a:lnTo>
                  <a:pt x="0" y="359079"/>
                </a:lnTo>
                <a:lnTo>
                  <a:pt x="12395" y="371475"/>
                </a:lnTo>
                <a:lnTo>
                  <a:pt x="16179" y="371475"/>
                </a:lnTo>
                <a:lnTo>
                  <a:pt x="28575" y="359079"/>
                </a:lnTo>
                <a:lnTo>
                  <a:pt x="28575" y="357187"/>
                </a:lnTo>
                <a:lnTo>
                  <a:pt x="28575" y="355295"/>
                </a:lnTo>
                <a:close/>
              </a:path>
              <a:path w="28575" h="371475">
                <a:moveTo>
                  <a:pt x="28575" y="183845"/>
                </a:moveTo>
                <a:lnTo>
                  <a:pt x="16179" y="171450"/>
                </a:lnTo>
                <a:lnTo>
                  <a:pt x="12395" y="171450"/>
                </a:lnTo>
                <a:lnTo>
                  <a:pt x="0" y="183845"/>
                </a:lnTo>
                <a:lnTo>
                  <a:pt x="0" y="187629"/>
                </a:lnTo>
                <a:lnTo>
                  <a:pt x="12395" y="200025"/>
                </a:lnTo>
                <a:lnTo>
                  <a:pt x="16179" y="200025"/>
                </a:lnTo>
                <a:lnTo>
                  <a:pt x="28575" y="187629"/>
                </a:lnTo>
                <a:lnTo>
                  <a:pt x="28575" y="185737"/>
                </a:lnTo>
                <a:lnTo>
                  <a:pt x="28575" y="183845"/>
                </a:lnTo>
                <a:close/>
              </a:path>
              <a:path w="28575" h="371475">
                <a:moveTo>
                  <a:pt x="28575" y="12395"/>
                </a:moveTo>
                <a:lnTo>
                  <a:pt x="16179" y="0"/>
                </a:lnTo>
                <a:lnTo>
                  <a:pt x="12395" y="0"/>
                </a:lnTo>
                <a:lnTo>
                  <a:pt x="0" y="12395"/>
                </a:lnTo>
                <a:lnTo>
                  <a:pt x="0" y="16179"/>
                </a:lnTo>
                <a:lnTo>
                  <a:pt x="12395" y="28575"/>
                </a:lnTo>
                <a:lnTo>
                  <a:pt x="16179" y="28575"/>
                </a:lnTo>
                <a:lnTo>
                  <a:pt x="28575" y="16179"/>
                </a:lnTo>
                <a:lnTo>
                  <a:pt x="28575" y="14287"/>
                </a:lnTo>
                <a:lnTo>
                  <a:pt x="28575" y="12395"/>
                </a:lnTo>
                <a:close/>
              </a:path>
            </a:pathLst>
          </a:custGeom>
          <a:solidFill>
            <a:srgbClr val="4444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274320"/>
            <a:ext cx="89154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5300" y="1577340"/>
            <a:ext cx="89154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3218" y="341588"/>
            <a:ext cx="1696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sz="1600" b="1" spc="-1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444444"/>
                </a:solidFill>
                <a:latin typeface="Arial"/>
                <a:cs typeface="Arial"/>
              </a:rPr>
              <a:t>Lean</a:t>
            </a:r>
            <a:r>
              <a:rPr sz="1600" b="1" spc="-10" dirty="0">
                <a:solidFill>
                  <a:srgbClr val="444444"/>
                </a:solidFill>
                <a:latin typeface="Arial"/>
                <a:cs typeface="Arial"/>
              </a:rPr>
              <a:t> Canvas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39536" y="211325"/>
            <a:ext cx="59817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i="1" dirty="0">
                <a:solidFill>
                  <a:srgbClr val="444444"/>
                </a:solidFill>
                <a:latin typeface="Arial"/>
                <a:cs typeface="Arial"/>
              </a:rPr>
              <a:t>Designed</a:t>
            </a:r>
            <a:r>
              <a:rPr sz="700" b="1" i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700" b="1" i="1" spc="-20" dirty="0">
                <a:solidFill>
                  <a:srgbClr val="444444"/>
                </a:solidFill>
                <a:latin typeface="Arial"/>
                <a:cs typeface="Arial"/>
              </a:rPr>
              <a:t>for:</a:t>
            </a:r>
            <a:endParaRPr sz="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65181" y="208124"/>
            <a:ext cx="58356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b="1" i="1" dirty="0">
                <a:solidFill>
                  <a:srgbClr val="444444"/>
                </a:solidFill>
                <a:latin typeface="Arial"/>
                <a:cs typeface="Arial"/>
              </a:rPr>
              <a:t>Designed</a:t>
            </a:r>
            <a:r>
              <a:rPr sz="700" b="1" i="1" spc="-4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700" b="1" i="1" spc="-25" dirty="0">
                <a:solidFill>
                  <a:srgbClr val="444444"/>
                </a:solidFill>
                <a:latin typeface="Arial"/>
                <a:cs typeface="Arial"/>
              </a:rPr>
              <a:t>by: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218" y="4608512"/>
            <a:ext cx="907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444444"/>
                </a:solidFill>
                <a:latin typeface="Arial"/>
                <a:cs typeface="Arial"/>
              </a:rPr>
              <a:t>Cost</a:t>
            </a:r>
            <a:r>
              <a:rPr sz="10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Structure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2814" y="2686119"/>
            <a:ext cx="7385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444444"/>
                </a:solidFill>
                <a:latin typeface="Arial"/>
                <a:cs typeface="Arial"/>
              </a:rPr>
              <a:t>Key</a:t>
            </a: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 Metrics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4642" y="825563"/>
            <a:ext cx="11899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444444"/>
                </a:solidFill>
                <a:latin typeface="Arial"/>
                <a:cs typeface="Arial"/>
              </a:rPr>
              <a:t>Unique</a:t>
            </a:r>
            <a:r>
              <a:rPr sz="10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444444"/>
                </a:solidFill>
                <a:latin typeface="Arial"/>
                <a:cs typeface="Arial"/>
              </a:rPr>
              <a:t>Value</a:t>
            </a:r>
            <a:r>
              <a:rPr sz="1000" b="1" spc="-20" dirty="0">
                <a:solidFill>
                  <a:srgbClr val="444444"/>
                </a:solidFill>
                <a:latin typeface="Arial"/>
                <a:cs typeface="Arial"/>
              </a:rPr>
              <a:t> Prop.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04642" y="2686119"/>
            <a:ext cx="1217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High-</a:t>
            </a:r>
            <a:r>
              <a:rPr sz="1000" b="1" dirty="0">
                <a:solidFill>
                  <a:srgbClr val="444444"/>
                </a:solidFill>
                <a:latin typeface="Arial"/>
                <a:cs typeface="Arial"/>
              </a:rPr>
              <a:t>Level </a:t>
            </a: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Concept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52437" y="4608512"/>
            <a:ext cx="10909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444444"/>
                </a:solidFill>
                <a:latin typeface="Arial"/>
                <a:cs typeface="Arial"/>
              </a:rPr>
              <a:t>Revenue</a:t>
            </a:r>
            <a:r>
              <a:rPr sz="10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Streams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98593" y="2679766"/>
            <a:ext cx="5969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Channels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8593" y="819219"/>
            <a:ext cx="10769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444444"/>
                </a:solidFill>
                <a:latin typeface="Arial"/>
                <a:cs typeface="Arial"/>
              </a:rPr>
              <a:t>Unfair</a:t>
            </a:r>
            <a:r>
              <a:rPr sz="1000" b="1" spc="-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Advantage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7240" y="2686119"/>
            <a:ext cx="929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444444"/>
                </a:solidFill>
                <a:latin typeface="Arial"/>
                <a:cs typeface="Arial"/>
              </a:rPr>
              <a:t>Early</a:t>
            </a:r>
            <a:r>
              <a:rPr sz="1000" b="1" spc="-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Adopters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97240" y="825563"/>
            <a:ext cx="1260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dirty="0">
                <a:solidFill>
                  <a:srgbClr val="444444"/>
                </a:solidFill>
                <a:latin typeface="Arial"/>
                <a:cs typeface="Arial"/>
              </a:rPr>
              <a:t>Customer</a:t>
            </a:r>
            <a:r>
              <a:rPr sz="1000" b="1" spc="-5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Segments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5857" y="1092225"/>
            <a:ext cx="1796414" cy="2110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30" marR="25400" indent="-171450" algn="l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44444"/>
                </a:solidFill>
                <a:latin typeface="Arial MT"/>
                <a:cs typeface="Arial MT"/>
              </a:rPr>
              <a:t>High risk of accidents due to driver drowsiness, especially on long trips or at night.</a:t>
            </a:r>
          </a:p>
          <a:p>
            <a:pPr marL="240030" marR="25400" indent="-171450" algn="l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44444"/>
                </a:solidFill>
                <a:latin typeface="Arial MT"/>
                <a:cs typeface="Arial MT"/>
              </a:rPr>
              <a:t>This delay in notifying emergency services can cost lives. There’s also no way for families or fleet managers to know when and where an accident happens in real time.</a:t>
            </a:r>
          </a:p>
          <a:p>
            <a:pPr marL="68580" marR="25400" algn="just">
              <a:lnSpc>
                <a:spcPct val="112500"/>
              </a:lnSpc>
              <a:spcBef>
                <a:spcPts val="100"/>
              </a:spcBef>
            </a:pPr>
            <a:r>
              <a:rPr sz="1000" b="1" dirty="0">
                <a:solidFill>
                  <a:srgbClr val="444444"/>
                </a:solidFill>
                <a:latin typeface="Arial"/>
                <a:cs typeface="Arial"/>
              </a:rPr>
              <a:t>Existing</a:t>
            </a:r>
            <a:r>
              <a:rPr sz="1000" b="1" spc="-25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Alter</a:t>
            </a:r>
            <a:r>
              <a:rPr lang="en-IN" sz="1000" b="1" spc="-10" dirty="0">
                <a:solidFill>
                  <a:srgbClr val="444444"/>
                </a:solidFill>
                <a:latin typeface="Arial"/>
                <a:cs typeface="Arial"/>
              </a:rPr>
              <a:t>natives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7766" y="3255375"/>
            <a:ext cx="1754505" cy="1215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44444"/>
                </a:solidFill>
                <a:latin typeface="Arial MT"/>
                <a:cs typeface="Arial MT"/>
              </a:rPr>
              <a:t>Mandatory in all new vehicles sold in the EU since 2018. Automatically contacts emergency services during a serious road accident and sends GPS coordinates.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26389" y="4786312"/>
            <a:ext cx="3962188" cy="1479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endParaRPr lang="en-US" sz="1000" dirty="0">
              <a:solidFill>
                <a:srgbClr val="444444"/>
              </a:solidFill>
              <a:latin typeface="Arial MT"/>
              <a:cs typeface="Arial MT"/>
            </a:endParaRPr>
          </a:p>
          <a:p>
            <a:pPr marL="184150" marR="5080" indent="-171450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44444"/>
                </a:solidFill>
                <a:latin typeface="Arial MT"/>
                <a:cs typeface="Arial MT"/>
              </a:rPr>
              <a:t>Hardware components (sensors, microcontroller).</a:t>
            </a:r>
          </a:p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lang="en-US" sz="1000" dirty="0">
                <a:solidFill>
                  <a:srgbClr val="444444"/>
                </a:solidFill>
                <a:latin typeface="Arial MT"/>
                <a:cs typeface="Arial MT"/>
              </a:rPr>
              <a:t>
•   App development and maintenance.
•   Server and SMS/call API costs.
•   Marketing and customer support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64028" y="774504"/>
            <a:ext cx="2055712" cy="171476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635"/>
              </a:spcBef>
            </a:pPr>
            <a:r>
              <a:rPr lang="en-US" sz="1000" b="1" spc="-10" dirty="0">
                <a:solidFill>
                  <a:srgbClr val="444444"/>
                </a:solidFill>
                <a:latin typeface="Arial"/>
                <a:cs typeface="Arial"/>
              </a:rPr>
              <a:t>     Solution</a:t>
            </a:r>
          </a:p>
          <a:p>
            <a:pPr marL="317500" marR="5080" indent="-171450" algn="l">
              <a:lnSpc>
                <a:spcPct val="1125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000" spc="-10" dirty="0">
                <a:solidFill>
                  <a:srgbClr val="444444"/>
                </a:solidFill>
                <a:latin typeface="Arial MT"/>
                <a:cs typeface="Arial MT"/>
              </a:rPr>
              <a:t>Using sensors like accelerometers,  and GPS, the system detects sudden impacts or abnormal vehicle movement. </a:t>
            </a:r>
          </a:p>
          <a:p>
            <a:pPr marL="317500" marR="5080" indent="-171450" algn="l">
              <a:lnSpc>
                <a:spcPct val="1125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lang="en-US" sz="1000" spc="-10" dirty="0">
                <a:solidFill>
                  <a:srgbClr val="444444"/>
                </a:solidFill>
                <a:latin typeface="Arial MT"/>
                <a:cs typeface="Arial MT"/>
              </a:rPr>
              <a:t>Upon detection, it automatically sends an alert message along with the GPS location to pre-saved emergency numbers </a:t>
            </a:r>
          </a:p>
        </p:txBody>
      </p:sp>
      <p:sp>
        <p:nvSpPr>
          <p:cNvPr id="35" name="object 35"/>
          <p:cNvSpPr txBox="1"/>
          <p:nvPr/>
        </p:nvSpPr>
        <p:spPr>
          <a:xfrm rot="10800000" flipV="1">
            <a:off x="2195512" y="2920368"/>
            <a:ext cx="1587747" cy="1254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lang="en-US" sz="1000" dirty="0">
                <a:solidFill>
                  <a:srgbClr val="444444"/>
                </a:solidFill>
                <a:latin typeface="Arial MT"/>
                <a:cs typeface="Arial MT"/>
              </a:rPr>
              <a:t>•Number of accidents detected.
•Response time after alert.
•App downloads and active users.
•Number of emergency alerts sent.</a:t>
            </a:r>
          </a:p>
        </p:txBody>
      </p:sp>
      <p:sp>
        <p:nvSpPr>
          <p:cNvPr id="36" name="object 36"/>
          <p:cNvSpPr txBox="1"/>
          <p:nvPr/>
        </p:nvSpPr>
        <p:spPr>
          <a:xfrm rot="10800000" flipV="1">
            <a:off x="3939536" y="411701"/>
            <a:ext cx="3576491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10" dirty="0" err="1">
                <a:solidFill>
                  <a:srgbClr val="444444"/>
                </a:solidFill>
                <a:latin typeface="Arial MT"/>
                <a:cs typeface="Arial MT"/>
              </a:rPr>
              <a:t>Vechile</a:t>
            </a:r>
            <a:r>
              <a:rPr lang="en-US" sz="800" spc="-10" dirty="0">
                <a:solidFill>
                  <a:srgbClr val="444444"/>
                </a:solidFill>
                <a:latin typeface="Arial MT"/>
                <a:cs typeface="Arial MT"/>
              </a:rPr>
              <a:t> Accident Detection System </a:t>
            </a:r>
            <a:endParaRPr lang="en-US" sz="800" dirty="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54475" y="2974212"/>
            <a:ext cx="1771649" cy="8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lang="en-US" sz="1000" dirty="0">
                <a:solidFill>
                  <a:srgbClr val="444444"/>
                </a:solidFill>
                <a:latin typeface="Arial MT"/>
                <a:cs typeface="Arial MT"/>
              </a:rPr>
              <a:t>“ </a:t>
            </a:r>
            <a:r>
              <a:rPr lang="en-US" sz="1000" dirty="0" err="1">
                <a:solidFill>
                  <a:srgbClr val="444444"/>
                </a:solidFill>
                <a:latin typeface="Arial MT"/>
                <a:cs typeface="Arial MT"/>
              </a:rPr>
              <a:t>Nuro</a:t>
            </a:r>
            <a:r>
              <a:rPr lang="en-US" sz="1000" dirty="0">
                <a:solidFill>
                  <a:srgbClr val="444444"/>
                </a:solidFill>
                <a:latin typeface="Arial MT"/>
                <a:cs typeface="Arial MT"/>
              </a:rPr>
              <a:t> ”uses autonomous vehicles for safe, contactless delivery and has built-in safety systems that detect crashes or faults.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92263" y="995234"/>
            <a:ext cx="1784985" cy="12542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endParaRPr lang="en-US" sz="1000" dirty="0">
              <a:solidFill>
                <a:srgbClr val="444444"/>
              </a:solidFill>
              <a:latin typeface="Arial MT"/>
              <a:cs typeface="Arial MT"/>
            </a:endParaRPr>
          </a:p>
          <a:p>
            <a:pPr marL="184150" marR="5080" indent="-171450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44444"/>
                </a:solidFill>
                <a:latin typeface="Arial MT"/>
                <a:cs typeface="Arial MT"/>
              </a:rPr>
              <a:t>Real-time accident detection and alerts.
Automatic location sharing to emergency services.
Peace of mind for vehicle users and families.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01588" y="4831190"/>
            <a:ext cx="3405504" cy="95539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250"/>
              </a:spcBef>
              <a:buFont typeface="Arial" panose="020B0604020202020204" pitchFamily="34" charset="0"/>
              <a:buChar char="•"/>
            </a:pPr>
            <a:r>
              <a:rPr lang="en-US" sz="1000" spc="-10" dirty="0">
                <a:solidFill>
                  <a:srgbClr val="444444"/>
                </a:solidFill>
                <a:latin typeface="Arial MT"/>
                <a:cs typeface="Arial MT"/>
              </a:rPr>
              <a:t>Device sales (one-time).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en-US" sz="1000" spc="-10" dirty="0">
                <a:solidFill>
                  <a:srgbClr val="444444"/>
                </a:solidFill>
                <a:latin typeface="Arial MT"/>
                <a:cs typeface="Arial MT"/>
              </a:rPr>
              <a:t>
•   Subscription for app features (monthly/yearly).</a:t>
            </a: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lang="en-US" sz="1000" spc="-10" dirty="0">
                <a:solidFill>
                  <a:srgbClr val="444444"/>
                </a:solidFill>
                <a:latin typeface="Arial MT"/>
                <a:cs typeface="Arial MT"/>
              </a:rPr>
              <a:t>
•   Fleet monitoring service packages.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5763573" y="403742"/>
            <a:ext cx="298640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900" dirty="0">
                <a:solidFill>
                  <a:srgbClr val="444444"/>
                </a:solidFill>
                <a:latin typeface="Arial MT"/>
                <a:cs typeface="Arial MT"/>
              </a:rPr>
              <a:t>HARISH S </a:t>
            </a:r>
            <a:r>
              <a:rPr lang="en-US" sz="900" dirty="0" err="1">
                <a:solidFill>
                  <a:srgbClr val="444444"/>
                </a:solidFill>
                <a:latin typeface="Arial MT"/>
                <a:cs typeface="Arial MT"/>
              </a:rPr>
              <a:t>S</a:t>
            </a:r>
            <a:r>
              <a:rPr lang="en-US" sz="900" dirty="0">
                <a:solidFill>
                  <a:srgbClr val="444444"/>
                </a:solidFill>
                <a:latin typeface="Arial MT"/>
                <a:cs typeface="Arial MT"/>
              </a:rPr>
              <a:t>, NAVEEN PRASATH V</a:t>
            </a:r>
            <a:r>
              <a:rPr lang="en-US" sz="900" spc="-10" dirty="0">
                <a:solidFill>
                  <a:srgbClr val="444444"/>
                </a:solidFill>
                <a:latin typeface="Trebuchet MS"/>
                <a:cs typeface="Arial MT"/>
              </a:rPr>
              <a:t>, PREM KUMAR R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56963" y="2871605"/>
            <a:ext cx="178498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Mobile app (for alerts &amp; monitoring).</a:t>
            </a:r>
          </a:p>
          <a:p>
            <a:r>
              <a:rPr lang="en-US" sz="1000" dirty="0"/>
              <a:t>
•   Automotive workshops and dealerships.</a:t>
            </a:r>
          </a:p>
          <a:p>
            <a:r>
              <a:rPr lang="en-US" sz="1000" dirty="0"/>
              <a:t> 
•   Partnerships with insurance/fleet companies.</a:t>
            </a:r>
            <a:endParaRPr lang="en-IN" sz="1000" dirty="0"/>
          </a:p>
        </p:txBody>
      </p:sp>
      <p:sp>
        <p:nvSpPr>
          <p:cNvPr id="52" name="object 52"/>
          <p:cNvSpPr txBox="1"/>
          <p:nvPr/>
        </p:nvSpPr>
        <p:spPr>
          <a:xfrm>
            <a:off x="5960937" y="1052023"/>
            <a:ext cx="1824266" cy="893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1594" indent="-171450" algn="l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spc="-10" dirty="0">
                <a:solidFill>
                  <a:srgbClr val="444444"/>
                </a:solidFill>
                <a:latin typeface="Arial MT"/>
                <a:cs typeface="Arial MT"/>
              </a:rPr>
              <a:t>Fast and accurate accident detection </a:t>
            </a:r>
          </a:p>
          <a:p>
            <a:pPr marL="184150" marR="61594" indent="-171450" algn="l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spc="-10" dirty="0">
                <a:solidFill>
                  <a:srgbClr val="444444"/>
                </a:solidFill>
                <a:latin typeface="Arial MT"/>
                <a:cs typeface="Arial MT"/>
              </a:rPr>
              <a:t>Real-time alerts with  </a:t>
            </a:r>
            <a:r>
              <a:rPr lang="en-US" sz="1000" spc="-10" dirty="0" err="1">
                <a:solidFill>
                  <a:srgbClr val="444444"/>
                </a:solidFill>
                <a:latin typeface="Arial MT"/>
                <a:cs typeface="Arial MT"/>
              </a:rPr>
              <a:t>gps</a:t>
            </a:r>
            <a:r>
              <a:rPr lang="en-US" sz="1000" spc="-10" dirty="0">
                <a:solidFill>
                  <a:srgbClr val="444444"/>
                </a:solidFill>
                <a:latin typeface="Arial MT"/>
                <a:cs typeface="Arial MT"/>
              </a:rPr>
              <a:t>.</a:t>
            </a:r>
          </a:p>
          <a:p>
            <a:pPr marL="184150" marR="61594" indent="-171450" algn="l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latin typeface="Arial MT"/>
                <a:cs typeface="Arial MT"/>
              </a:rPr>
              <a:t>Integration with emergency services </a:t>
            </a:r>
          </a:p>
        </p:txBody>
      </p:sp>
      <p:sp>
        <p:nvSpPr>
          <p:cNvPr id="56" name="object 56"/>
          <p:cNvSpPr txBox="1"/>
          <p:nvPr/>
        </p:nvSpPr>
        <p:spPr>
          <a:xfrm rot="10800000" flipV="1">
            <a:off x="7846522" y="868301"/>
            <a:ext cx="1685542" cy="14409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endParaRPr lang="en-US" sz="1000" dirty="0">
              <a:solidFill>
                <a:srgbClr val="444444"/>
              </a:solidFill>
              <a:latin typeface="Arial MT"/>
              <a:cs typeface="Arial MT"/>
            </a:endParaRPr>
          </a:p>
          <a:p>
            <a:pPr marL="184150" marR="5080" indent="-171450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444444"/>
                </a:solidFill>
                <a:latin typeface="Arial MT"/>
                <a:cs typeface="Arial MT"/>
              </a:rPr>
              <a:t>Private vehicle owners.
Fleet management companies.
Families of drivers (safety assurance).
Insurance companies (for accident records).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872787" y="2686119"/>
            <a:ext cx="1485754" cy="177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endParaRPr lang="en-US" sz="1000" spc="-10" dirty="0">
              <a:solidFill>
                <a:srgbClr val="444444"/>
              </a:solidFill>
              <a:latin typeface="Arial MT"/>
              <a:cs typeface="Arial MT"/>
            </a:endParaRPr>
          </a:p>
          <a:p>
            <a:pPr marL="184150" marR="5080" indent="-171450">
              <a:lnSpc>
                <a:spcPct val="1125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000" spc="-10" dirty="0">
                <a:solidFill>
                  <a:srgbClr val="444444"/>
                </a:solidFill>
                <a:latin typeface="Arial MT"/>
                <a:cs typeface="Arial MT"/>
              </a:rPr>
              <a:t>Private car owners – for family and personal safety.
Fleet operators – to monitor driver and passenger safety.
Logistics companies – for real-time vehicle accident alerts.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26389" y="825563"/>
            <a:ext cx="5334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spc="-10" dirty="0">
                <a:solidFill>
                  <a:srgbClr val="444444"/>
                </a:solidFill>
                <a:latin typeface="Arial"/>
                <a:cs typeface="Arial"/>
              </a:rPr>
              <a:t>Problem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FEBF30-C82D-B26C-FB3A-764D456DE286}"/>
              </a:ext>
            </a:extLst>
          </p:cNvPr>
          <p:cNvSpPr/>
          <p:nvPr/>
        </p:nvSpPr>
        <p:spPr>
          <a:xfrm>
            <a:off x="7785203" y="3042054"/>
            <a:ext cx="137876" cy="4627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</TotalTime>
  <Words>390</Words>
  <Application>Microsoft Office PowerPoint</Application>
  <PresentationFormat>A4 Paper (210x297 mm)</PresentationFormat>
  <Paragraphs>57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Pet Feeder Machine</dc:title>
  <dc:creator>Fellah Hakeem</dc:creator>
  <cp:keywords>DAGo43-D3hI,BAFYsX46TCw,0</cp:keywords>
  <cp:lastModifiedBy>916382485200</cp:lastModifiedBy>
  <cp:revision>6</cp:revision>
  <dcterms:created xsi:type="dcterms:W3CDTF">2025-06-18T06:55:50Z</dcterms:created>
  <dcterms:modified xsi:type="dcterms:W3CDTF">2025-06-19T15:52:03Z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2025-06-18T00:00:00Z</vt:filetime>
  </property>
  <property fmtid="{D5CDD505-2E9C-101B-9397-08002B2CF9AE}" pid="5" name="Producer">
    <vt:lpwstr>Canva</vt:lpwstr>
  </property>
</Properties>
</file>