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jpeg"/>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0" r:id="rId6"/>
    <p:sldId id="271" r:id="rId7"/>
    <p:sldId id="260" r:id="rId8"/>
    <p:sldId id="261" r:id="rId9"/>
    <p:sldId id="262" r:id="rId10"/>
    <p:sldId id="272" r:id="rId11"/>
    <p:sldId id="269" r:id="rId12"/>
    <p:sldId id="263" r:id="rId13"/>
    <p:sldId id="264" r:id="rId14"/>
    <p:sldId id="273" r:id="rId15"/>
    <p:sldId id="274" r:id="rId16"/>
    <p:sldId id="275" r:id="rId17"/>
    <p:sldId id="265" r:id="rId18"/>
    <p:sldId id="276"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7C80"/>
    <a:srgbClr val="FF99CC"/>
    <a:srgbClr val="F5F8FD"/>
    <a:srgbClr val="009900"/>
    <a:srgbClr val="003366"/>
    <a:srgbClr val="33CC33"/>
    <a:srgbClr val="336600"/>
    <a:srgbClr val="006666"/>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74" d="100"/>
          <a:sy n="74" d="100"/>
        </p:scale>
        <p:origin x="4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2.xml" /><Relationship Id="rId1" Type="http://schemas.microsoft.com/office/2011/relationships/chartStyle" Target="style2.xml" /><Relationship Id="rId4" Type="http://schemas.openxmlformats.org/officeDocument/2006/relationships/oleObject" Target="file:///C:\Users\user\Desktop\naan%20mudhalvan.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2"/>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96EE-844B-995E-5577F3727135}"/>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96EE-844B-995E-5577F372713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[naan mudhalvan.xlsx]Excel project(1)!PivotTable1</c:name>
    <c:fmtId val="97"/>
  </c:pivotSource>
  <c:chart>
    <c:title>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5"/>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7"/>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8"/>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19"/>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1"/>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xForSave val="1"/>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'Excel project(1)'!$B$3:$B$4</c:f>
              <c:strCache>
                <c:ptCount val="1"/>
                <c:pt idx="0">
                  <c:v>AVERAGE</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project(1)'!$B$5:$B$15</c:f>
              <c:numCache>
                <c:formatCode>General</c:formatCode>
                <c:ptCount val="10"/>
                <c:pt idx="0">
                  <c:v>119</c:v>
                </c:pt>
                <c:pt idx="1">
                  <c:v>112</c:v>
                </c:pt>
                <c:pt idx="2">
                  <c:v>119</c:v>
                </c:pt>
                <c:pt idx="3">
                  <c:v>131</c:v>
                </c:pt>
                <c:pt idx="4">
                  <c:v>118</c:v>
                </c:pt>
                <c:pt idx="5">
                  <c:v>102</c:v>
                </c:pt>
                <c:pt idx="6">
                  <c:v>116</c:v>
                </c:pt>
                <c:pt idx="7">
                  <c:v>125</c:v>
                </c:pt>
                <c:pt idx="8">
                  <c:v>116</c:v>
                </c:pt>
                <c:pt idx="9">
                  <c:v>118</c:v>
                </c:pt>
              </c:numCache>
            </c:numRef>
          </c:val>
          <c:extLst>
            <c:ext xmlns:c16="http://schemas.microsoft.com/office/drawing/2014/chart" uri="{C3380CC4-5D6E-409C-BE32-E72D297353CC}">
              <c16:uniqueId val="{00000000-11B0-E84B-BE7B-E0EF3EA527D2}"/>
            </c:ext>
          </c:extLst>
        </c:ser>
        <c:ser>
          <c:idx val="1"/>
          <c:order val="1"/>
          <c:tx>
            <c:strRef>
              <c:f>'Excel project(1)'!$C$3:$C$4</c:f>
              <c:strCache>
                <c:ptCount val="1"/>
                <c:pt idx="0">
                  <c:v>EXCELLENT</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4"/>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5"/>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6"/>
            <c:bubble3D val="0"/>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7"/>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8"/>
            <c:bubble3D val="0"/>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9"/>
            <c:bubble3D val="0"/>
            <c:spPr>
              <a:solidFill>
                <a:schemeClr val="accent4">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7"/>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8"/>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dLbl>
            <c:dLbl>
              <c:idx val="9"/>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'Excel project(1)'!$A$5:$A$15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'Excel project(1)'!$C$5:$C$15</c:f>
              <c:numCache>
                <c:formatCode>General</c:formatCode>
                <c:ptCount val="10"/>
                <c:pt idx="0">
                  <c:v>31</c:v>
                </c:pt>
                <c:pt idx="1">
                  <c:v>33</c:v>
                </c:pt>
                <c:pt idx="2">
                  <c:v>35</c:v>
                </c:pt>
                <c:pt idx="3">
                  <c:v>26</c:v>
                </c:pt>
                <c:pt idx="4">
                  <c:v>36</c:v>
                </c:pt>
                <c:pt idx="5">
                  <c:v>41</c:v>
                </c:pt>
                <c:pt idx="6">
                  <c:v>41</c:v>
                </c:pt>
                <c:pt idx="7">
                  <c:v>42</c:v>
                </c:pt>
                <c:pt idx="8">
                  <c:v>34</c:v>
                </c:pt>
                <c:pt idx="9">
                  <c:v>38</c:v>
                </c:pt>
              </c:numCache>
            </c:numRef>
          </c:val>
          <c:extLst>
            <c:ext xmlns:c16="http://schemas.microsoft.com/office/drawing/2014/chart" uri="{C3380CC4-5D6E-409C-BE32-E72D297353CC}">
              <c16:uniqueId val="{00000001-11B0-E84B-BE7B-E0EF3EA527D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g" /></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04625-38D7-4735-B44A-6C16535E6378}" type="doc">
      <dgm:prSet loTypeId="urn:microsoft.com/office/officeart/2005/8/layout/radial2" loCatId="relationship" qsTypeId="urn:microsoft.com/office/officeart/2005/8/quickstyle/3d1" qsCatId="3D" csTypeId="urn:microsoft.com/office/officeart/2005/8/colors/colorful2" csCatId="colorful" phldr="1"/>
      <dgm:spPr/>
      <dgm:t>
        <a:bodyPr/>
        <a:lstStyle/>
        <a:p>
          <a:endParaRPr lang="en-IN"/>
        </a:p>
      </dgm:t>
    </dgm:pt>
    <dgm:pt modelId="{3F345971-7F5A-4586-8AEC-06974C2D4F58}">
      <dgm:prSet/>
      <dgm:spPr/>
      <dgm:t>
        <a:bodyPr/>
        <a:lstStyle/>
        <a:p>
          <a:pPr rtl="0"/>
          <a:r>
            <a:rPr lang="en-US" dirty="0"/>
            <a:t>Employee performance analysis are very important to the company:</a:t>
          </a:r>
          <a:endParaRPr lang="en-IN" dirty="0"/>
        </a:p>
      </dgm:t>
    </dgm:pt>
    <dgm:pt modelId="{18E9BCC6-90B1-4C48-9008-584C5B5D80C6}" type="parTrans" cxnId="{86C72497-9988-42C3-AEB8-75ED91868B12}">
      <dgm:prSet/>
      <dgm:spPr/>
      <dgm:t>
        <a:bodyPr/>
        <a:lstStyle/>
        <a:p>
          <a:endParaRPr lang="en-IN"/>
        </a:p>
      </dgm:t>
    </dgm:pt>
    <dgm:pt modelId="{A35CB58B-00AD-4B18-8ED6-65B3B8ACBCAF}" type="sibTrans" cxnId="{86C72497-9988-42C3-AEB8-75ED91868B12}">
      <dgm:prSet/>
      <dgm:spPr/>
      <dgm:t>
        <a:bodyPr/>
        <a:lstStyle/>
        <a:p>
          <a:endParaRPr lang="en-IN"/>
        </a:p>
      </dgm:t>
    </dgm:pt>
    <dgm:pt modelId="{3A76C8A7-2ED6-4D45-982D-B576357BA314}">
      <dgm:prSet/>
      <dgm:spPr/>
      <dgm:t>
        <a:bodyPr/>
        <a:lstStyle/>
        <a:p>
          <a:pPr rtl="0"/>
          <a:r>
            <a:rPr lang="en-US"/>
            <a:t>Employee Engagement</a:t>
          </a:r>
          <a:endParaRPr lang="en-IN"/>
        </a:p>
      </dgm:t>
    </dgm:pt>
    <dgm:pt modelId="{3B3B4113-0312-465E-95CA-B8DA8FE0D791}" type="parTrans" cxnId="{07063A72-93D1-4A82-8181-58D5AB6E5A2D}">
      <dgm:prSet/>
      <dgm:spPr/>
      <dgm:t>
        <a:bodyPr/>
        <a:lstStyle/>
        <a:p>
          <a:endParaRPr lang="en-IN"/>
        </a:p>
      </dgm:t>
    </dgm:pt>
    <dgm:pt modelId="{EBACD8CA-8D1E-4B4F-8BE2-7C9081D99A22}" type="sibTrans" cxnId="{07063A72-93D1-4A82-8181-58D5AB6E5A2D}">
      <dgm:prSet/>
      <dgm:spPr/>
      <dgm:t>
        <a:bodyPr/>
        <a:lstStyle/>
        <a:p>
          <a:endParaRPr lang="en-IN"/>
        </a:p>
      </dgm:t>
    </dgm:pt>
    <dgm:pt modelId="{9B4097E7-1E0C-4E92-A238-437923B8DB4B}">
      <dgm:prSet/>
      <dgm:spPr/>
      <dgm:t>
        <a:bodyPr/>
        <a:lstStyle/>
        <a:p>
          <a:pPr rtl="0"/>
          <a:r>
            <a:rPr lang="en-US"/>
            <a:t>Company Growth</a:t>
          </a:r>
          <a:endParaRPr lang="en-IN"/>
        </a:p>
      </dgm:t>
    </dgm:pt>
    <dgm:pt modelId="{B418DA6F-941C-4B07-BBEE-E46448137F67}" type="parTrans" cxnId="{8AA7A58C-D3DE-4075-BB26-F63AD1118A33}">
      <dgm:prSet/>
      <dgm:spPr/>
      <dgm:t>
        <a:bodyPr/>
        <a:lstStyle/>
        <a:p>
          <a:endParaRPr lang="en-IN"/>
        </a:p>
      </dgm:t>
    </dgm:pt>
    <dgm:pt modelId="{38A20F30-7238-4EB9-8C11-E070A8B9E8BB}" type="sibTrans" cxnId="{8AA7A58C-D3DE-4075-BB26-F63AD1118A33}">
      <dgm:prSet/>
      <dgm:spPr/>
      <dgm:t>
        <a:bodyPr/>
        <a:lstStyle/>
        <a:p>
          <a:endParaRPr lang="en-IN"/>
        </a:p>
      </dgm:t>
    </dgm:pt>
    <dgm:pt modelId="{5DAC9FA3-F308-48E5-BBCE-CFA1297D5562}">
      <dgm:prSet/>
      <dgm:spPr/>
      <dgm:t>
        <a:bodyPr/>
        <a:lstStyle/>
        <a:p>
          <a:pPr rtl="0"/>
          <a:r>
            <a:rPr lang="en-US"/>
            <a:t>Compensation </a:t>
          </a:r>
          <a:endParaRPr lang="en-IN"/>
        </a:p>
      </dgm:t>
    </dgm:pt>
    <dgm:pt modelId="{388EC27C-3ECE-45CB-9D50-EF1761435E25}" type="parTrans" cxnId="{D9157D7B-14D3-47E8-8B48-DFF816A8CF9C}">
      <dgm:prSet/>
      <dgm:spPr/>
      <dgm:t>
        <a:bodyPr/>
        <a:lstStyle/>
        <a:p>
          <a:endParaRPr lang="en-IN"/>
        </a:p>
      </dgm:t>
    </dgm:pt>
    <dgm:pt modelId="{DAAD7BB6-61C7-4535-8504-2BBA6944B9DF}" type="sibTrans" cxnId="{D9157D7B-14D3-47E8-8B48-DFF816A8CF9C}">
      <dgm:prSet/>
      <dgm:spPr/>
      <dgm:t>
        <a:bodyPr/>
        <a:lstStyle/>
        <a:p>
          <a:endParaRPr lang="en-IN"/>
        </a:p>
      </dgm:t>
    </dgm:pt>
    <dgm:pt modelId="{96BD259F-F624-41BC-995F-252217AC5B86}">
      <dgm:prSet/>
      <dgm:spPr/>
      <dgm:t>
        <a:bodyPr/>
        <a:lstStyle/>
        <a:p>
          <a:pPr rtl="0"/>
          <a:r>
            <a:rPr lang="en-US"/>
            <a:t>Motivate low performance employee</a:t>
          </a:r>
          <a:endParaRPr lang="en-IN"/>
        </a:p>
      </dgm:t>
    </dgm:pt>
    <dgm:pt modelId="{CF9DDA77-FE1F-408E-A548-CAAE36E630C9}" type="parTrans" cxnId="{A814D68C-3AF4-43E9-B4A3-751E52E3DFE0}">
      <dgm:prSet/>
      <dgm:spPr/>
      <dgm:t>
        <a:bodyPr/>
        <a:lstStyle/>
        <a:p>
          <a:endParaRPr lang="en-IN"/>
        </a:p>
      </dgm:t>
    </dgm:pt>
    <dgm:pt modelId="{EB131DC8-F32B-440C-BCB3-20122661EA7B}" type="sibTrans" cxnId="{A814D68C-3AF4-43E9-B4A3-751E52E3DFE0}">
      <dgm:prSet/>
      <dgm:spPr/>
      <dgm:t>
        <a:bodyPr/>
        <a:lstStyle/>
        <a:p>
          <a:endParaRPr lang="en-IN"/>
        </a:p>
      </dgm:t>
    </dgm:pt>
    <dgm:pt modelId="{39892338-7C0A-4FA7-A82B-B98DAC5FEBC8}">
      <dgm:prSet/>
      <dgm:spPr/>
      <dgm:t>
        <a:bodyPr/>
        <a:lstStyle/>
        <a:p>
          <a:pPr rtl="0"/>
          <a:r>
            <a:rPr lang="en-US"/>
            <a:t>Identify strength and weakness of an employee</a:t>
          </a:r>
          <a:endParaRPr lang="en-IN"/>
        </a:p>
      </dgm:t>
    </dgm:pt>
    <dgm:pt modelId="{0CF77C93-8B97-4D6F-8AB7-995D4E6B5D14}" type="parTrans" cxnId="{CC3869FE-1F26-4667-BA17-8211E7ACD732}">
      <dgm:prSet/>
      <dgm:spPr/>
      <dgm:t>
        <a:bodyPr/>
        <a:lstStyle/>
        <a:p>
          <a:endParaRPr lang="en-IN"/>
        </a:p>
      </dgm:t>
    </dgm:pt>
    <dgm:pt modelId="{3055407D-9E93-4387-939F-9C963CA6E8E6}" type="sibTrans" cxnId="{CC3869FE-1F26-4667-BA17-8211E7ACD732}">
      <dgm:prSet/>
      <dgm:spPr/>
      <dgm:t>
        <a:bodyPr/>
        <a:lstStyle/>
        <a:p>
          <a:endParaRPr lang="en-IN"/>
        </a:p>
      </dgm:t>
    </dgm:pt>
    <dgm:pt modelId="{5050D8CE-89EF-43EF-8C70-F0E3DB8982E3}" type="pres">
      <dgm:prSet presAssocID="{2E104625-38D7-4735-B44A-6C16535E6378}" presName="composite" presStyleCnt="0">
        <dgm:presLayoutVars>
          <dgm:chMax val="5"/>
          <dgm:dir/>
          <dgm:animLvl val="ctr"/>
          <dgm:resizeHandles val="exact"/>
        </dgm:presLayoutVars>
      </dgm:prSet>
      <dgm:spPr/>
    </dgm:pt>
    <dgm:pt modelId="{7CAFE260-F54E-443A-B478-4C107D4284DE}" type="pres">
      <dgm:prSet presAssocID="{2E104625-38D7-4735-B44A-6C16535E6378}" presName="cycle" presStyleCnt="0"/>
      <dgm:spPr/>
    </dgm:pt>
    <dgm:pt modelId="{440F06C0-587A-40EB-84B3-E9B113C9CA2F}" type="pres">
      <dgm:prSet presAssocID="{2E104625-38D7-4735-B44A-6C16535E6378}" presName="centerShape" presStyleCnt="0"/>
      <dgm:spPr/>
    </dgm:pt>
    <dgm:pt modelId="{7600C3EB-1281-4832-A8A2-490304E9835A}" type="pres">
      <dgm:prSet presAssocID="{2E104625-38D7-4735-B44A-6C16535E6378}" presName="connSite" presStyleLbl="node1" presStyleIdx="0" presStyleCnt="2"/>
      <dgm:spPr/>
    </dgm:pt>
    <dgm:pt modelId="{722C32A7-3A8E-4BB2-87D1-E026E3403471}" type="pres">
      <dgm:prSet presAssocID="{2E104625-38D7-4735-B44A-6C16535E6378}" presName="visible"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dgm:spPr>
    </dgm:pt>
    <dgm:pt modelId="{F09B0D14-E37C-4699-B140-7C0C523F88E1}" type="pres">
      <dgm:prSet presAssocID="{18E9BCC6-90B1-4C48-9008-584C5B5D80C6}" presName="Name25" presStyleLbl="parChTrans1D1" presStyleIdx="0" presStyleCnt="1"/>
      <dgm:spPr/>
    </dgm:pt>
    <dgm:pt modelId="{51991D42-4E5C-4F36-BF85-D68BF8A26C4E}" type="pres">
      <dgm:prSet presAssocID="{3F345971-7F5A-4586-8AEC-06974C2D4F58}" presName="node" presStyleCnt="0"/>
      <dgm:spPr/>
    </dgm:pt>
    <dgm:pt modelId="{04322C53-86B4-4747-934D-6B1B88815D9C}" type="pres">
      <dgm:prSet presAssocID="{3F345971-7F5A-4586-8AEC-06974C2D4F58}" presName="parentNode" presStyleLbl="node1" presStyleIdx="1" presStyleCnt="2">
        <dgm:presLayoutVars>
          <dgm:chMax val="1"/>
          <dgm:bulletEnabled val="1"/>
        </dgm:presLayoutVars>
      </dgm:prSet>
      <dgm:spPr/>
    </dgm:pt>
    <dgm:pt modelId="{FC92C6D7-4D9C-49AB-899E-6FFDB640E74E}" type="pres">
      <dgm:prSet presAssocID="{3F345971-7F5A-4586-8AEC-06974C2D4F58}" presName="childNode" presStyleLbl="revTx" presStyleIdx="0" presStyleCnt="1">
        <dgm:presLayoutVars>
          <dgm:bulletEnabled val="1"/>
        </dgm:presLayoutVars>
      </dgm:prSet>
      <dgm:spPr/>
    </dgm:pt>
  </dgm:ptLst>
  <dgm:cxnLst>
    <dgm:cxn modelId="{C12DC612-A20C-4F2F-B840-D9F6700FC5E7}" type="presOf" srcId="{3F345971-7F5A-4586-8AEC-06974C2D4F58}" destId="{04322C53-86B4-4747-934D-6B1B88815D9C}" srcOrd="0" destOrd="0" presId="urn:microsoft.com/office/officeart/2005/8/layout/radial2"/>
    <dgm:cxn modelId="{A0503122-28A6-41BE-9FAB-A99A473A33A6}" type="presOf" srcId="{96BD259F-F624-41BC-995F-252217AC5B86}" destId="{FC92C6D7-4D9C-49AB-899E-6FFDB640E74E}" srcOrd="0" destOrd="3" presId="urn:microsoft.com/office/officeart/2005/8/layout/radial2"/>
    <dgm:cxn modelId="{3C61D028-0888-48D1-AB14-E31D8E46B06E}" type="presOf" srcId="{3A76C8A7-2ED6-4D45-982D-B576357BA314}" destId="{FC92C6D7-4D9C-49AB-899E-6FFDB640E74E}" srcOrd="0" destOrd="0" presId="urn:microsoft.com/office/officeart/2005/8/layout/radial2"/>
    <dgm:cxn modelId="{07063A72-93D1-4A82-8181-58D5AB6E5A2D}" srcId="{3F345971-7F5A-4586-8AEC-06974C2D4F58}" destId="{3A76C8A7-2ED6-4D45-982D-B576357BA314}" srcOrd="0" destOrd="0" parTransId="{3B3B4113-0312-465E-95CA-B8DA8FE0D791}" sibTransId="{EBACD8CA-8D1E-4B4F-8BE2-7C9081D99A22}"/>
    <dgm:cxn modelId="{D9157D7B-14D3-47E8-8B48-DFF816A8CF9C}" srcId="{3F345971-7F5A-4586-8AEC-06974C2D4F58}" destId="{5DAC9FA3-F308-48E5-BBCE-CFA1297D5562}" srcOrd="2" destOrd="0" parTransId="{388EC27C-3ECE-45CB-9D50-EF1761435E25}" sibTransId="{DAAD7BB6-61C7-4535-8504-2BBA6944B9DF}"/>
    <dgm:cxn modelId="{8AA7A58C-D3DE-4075-BB26-F63AD1118A33}" srcId="{3F345971-7F5A-4586-8AEC-06974C2D4F58}" destId="{9B4097E7-1E0C-4E92-A238-437923B8DB4B}" srcOrd="1" destOrd="0" parTransId="{B418DA6F-941C-4B07-BBEE-E46448137F67}" sibTransId="{38A20F30-7238-4EB9-8C11-E070A8B9E8BB}"/>
    <dgm:cxn modelId="{A814D68C-3AF4-43E9-B4A3-751E52E3DFE0}" srcId="{3F345971-7F5A-4586-8AEC-06974C2D4F58}" destId="{96BD259F-F624-41BC-995F-252217AC5B86}" srcOrd="3" destOrd="0" parTransId="{CF9DDA77-FE1F-408E-A548-CAAE36E630C9}" sibTransId="{EB131DC8-F32B-440C-BCB3-20122661EA7B}"/>
    <dgm:cxn modelId="{F9309B94-665C-44C8-A1CD-7F1298705D64}" type="presOf" srcId="{2E104625-38D7-4735-B44A-6C16535E6378}" destId="{5050D8CE-89EF-43EF-8C70-F0E3DB8982E3}" srcOrd="0" destOrd="0" presId="urn:microsoft.com/office/officeart/2005/8/layout/radial2"/>
    <dgm:cxn modelId="{86C72497-9988-42C3-AEB8-75ED91868B12}" srcId="{2E104625-38D7-4735-B44A-6C16535E6378}" destId="{3F345971-7F5A-4586-8AEC-06974C2D4F58}" srcOrd="0" destOrd="0" parTransId="{18E9BCC6-90B1-4C48-9008-584C5B5D80C6}" sibTransId="{A35CB58B-00AD-4B18-8ED6-65B3B8ACBCAF}"/>
    <dgm:cxn modelId="{24872299-9207-4333-A3F4-401FCA54ACF3}" type="presOf" srcId="{5DAC9FA3-F308-48E5-BBCE-CFA1297D5562}" destId="{FC92C6D7-4D9C-49AB-899E-6FFDB640E74E}" srcOrd="0" destOrd="2" presId="urn:microsoft.com/office/officeart/2005/8/layout/radial2"/>
    <dgm:cxn modelId="{1ABA74B9-6D37-469E-AA41-80EE76D12611}" type="presOf" srcId="{9B4097E7-1E0C-4E92-A238-437923B8DB4B}" destId="{FC92C6D7-4D9C-49AB-899E-6FFDB640E74E}" srcOrd="0" destOrd="1" presId="urn:microsoft.com/office/officeart/2005/8/layout/radial2"/>
    <dgm:cxn modelId="{5417B1C5-7E7E-4361-A6BF-419D64881A66}" type="presOf" srcId="{18E9BCC6-90B1-4C48-9008-584C5B5D80C6}" destId="{F09B0D14-E37C-4699-B140-7C0C523F88E1}" srcOrd="0" destOrd="0" presId="urn:microsoft.com/office/officeart/2005/8/layout/radial2"/>
    <dgm:cxn modelId="{2D93FBD6-916F-4510-B994-A03BBA97503C}" type="presOf" srcId="{39892338-7C0A-4FA7-A82B-B98DAC5FEBC8}" destId="{FC92C6D7-4D9C-49AB-899E-6FFDB640E74E}" srcOrd="0" destOrd="4" presId="urn:microsoft.com/office/officeart/2005/8/layout/radial2"/>
    <dgm:cxn modelId="{CC3869FE-1F26-4667-BA17-8211E7ACD732}" srcId="{3F345971-7F5A-4586-8AEC-06974C2D4F58}" destId="{39892338-7C0A-4FA7-A82B-B98DAC5FEBC8}" srcOrd="4" destOrd="0" parTransId="{0CF77C93-8B97-4D6F-8AB7-995D4E6B5D14}" sibTransId="{3055407D-9E93-4387-939F-9C963CA6E8E6}"/>
    <dgm:cxn modelId="{A656E5AF-D922-4208-A6A2-FFC5BD7AD8F5}" type="presParOf" srcId="{5050D8CE-89EF-43EF-8C70-F0E3DB8982E3}" destId="{7CAFE260-F54E-443A-B478-4C107D4284DE}" srcOrd="0" destOrd="0" presId="urn:microsoft.com/office/officeart/2005/8/layout/radial2"/>
    <dgm:cxn modelId="{B4672477-6881-41B3-B8CF-E768D802DF87}" type="presParOf" srcId="{7CAFE260-F54E-443A-B478-4C107D4284DE}" destId="{440F06C0-587A-40EB-84B3-E9B113C9CA2F}" srcOrd="0" destOrd="0" presId="urn:microsoft.com/office/officeart/2005/8/layout/radial2"/>
    <dgm:cxn modelId="{309D977E-7051-4CEF-83EF-C0F502F24D73}" type="presParOf" srcId="{440F06C0-587A-40EB-84B3-E9B113C9CA2F}" destId="{7600C3EB-1281-4832-A8A2-490304E9835A}" srcOrd="0" destOrd="0" presId="urn:microsoft.com/office/officeart/2005/8/layout/radial2"/>
    <dgm:cxn modelId="{7777D88F-0A2D-4261-8D4D-466DD54F5DF0}" type="presParOf" srcId="{440F06C0-587A-40EB-84B3-E9B113C9CA2F}" destId="{722C32A7-3A8E-4BB2-87D1-E026E3403471}" srcOrd="1" destOrd="0" presId="urn:microsoft.com/office/officeart/2005/8/layout/radial2"/>
    <dgm:cxn modelId="{BFB1D025-FDAB-43CE-8B81-5858B954DE2B}" type="presParOf" srcId="{7CAFE260-F54E-443A-B478-4C107D4284DE}" destId="{F09B0D14-E37C-4699-B140-7C0C523F88E1}" srcOrd="1" destOrd="0" presId="urn:microsoft.com/office/officeart/2005/8/layout/radial2"/>
    <dgm:cxn modelId="{3603B2E2-91AE-4E81-BEBE-42E9F2A61882}" type="presParOf" srcId="{7CAFE260-F54E-443A-B478-4C107D4284DE}" destId="{51991D42-4E5C-4F36-BF85-D68BF8A26C4E}" srcOrd="2" destOrd="0" presId="urn:microsoft.com/office/officeart/2005/8/layout/radial2"/>
    <dgm:cxn modelId="{431FD0FC-0CF6-4AC1-AF3A-0B83807A6E45}" type="presParOf" srcId="{51991D42-4E5C-4F36-BF85-D68BF8A26C4E}" destId="{04322C53-86B4-4747-934D-6B1B88815D9C}" srcOrd="0" destOrd="0" presId="urn:microsoft.com/office/officeart/2005/8/layout/radial2"/>
    <dgm:cxn modelId="{4EBED115-BA6E-4AF0-851C-47D5452EA7C3}" type="presParOf" srcId="{51991D42-4E5C-4F36-BF85-D68BF8A26C4E}" destId="{FC92C6D7-4D9C-49AB-899E-6FFDB640E74E}"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B0D14-E37C-4699-B140-7C0C523F88E1}">
      <dsp:nvSpPr>
        <dsp:cNvPr id="0" name=""/>
        <dsp:cNvSpPr/>
      </dsp:nvSpPr>
      <dsp:spPr>
        <a:xfrm>
          <a:off x="2570532" y="1740296"/>
          <a:ext cx="732524" cy="67851"/>
        </a:xfrm>
        <a:custGeom>
          <a:avLst/>
          <a:gdLst/>
          <a:ahLst/>
          <a:cxnLst/>
          <a:rect l="0" t="0" r="0" b="0"/>
          <a:pathLst>
            <a:path>
              <a:moveTo>
                <a:pt x="0" y="33925"/>
              </a:moveTo>
              <a:lnTo>
                <a:pt x="732524" y="33925"/>
              </a:lnTo>
            </a:path>
          </a:pathLst>
        </a:custGeom>
        <a:noFill/>
        <a:ln w="25400" cap="flat" cmpd="sng" algn="ctr">
          <a:solidFill>
            <a:schemeClr val="accent2">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2C32A7-3A8E-4BB2-87D1-E026E3403471}">
      <dsp:nvSpPr>
        <dsp:cNvPr id="0" name=""/>
        <dsp:cNvSpPr/>
      </dsp:nvSpPr>
      <dsp:spPr>
        <a:xfrm>
          <a:off x="827" y="262631"/>
          <a:ext cx="3023182" cy="3023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4000" r="-44000"/>
          </a:stretch>
        </a:blip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4322C53-86B4-4747-934D-6B1B88815D9C}">
      <dsp:nvSpPr>
        <dsp:cNvPr id="0" name=""/>
        <dsp:cNvSpPr/>
      </dsp:nvSpPr>
      <dsp:spPr>
        <a:xfrm>
          <a:off x="3303057" y="867267"/>
          <a:ext cx="1813909" cy="1813909"/>
        </a:xfrm>
        <a:prstGeom prst="ellipse">
          <a:avLst/>
        </a:prstGeom>
        <a:gradFill rotWithShape="0">
          <a:gsLst>
            <a:gs pos="0">
              <a:schemeClr val="accent2">
                <a:hueOff val="4681520"/>
                <a:satOff val="-5839"/>
                <a:lumOff val="1373"/>
                <a:alphaOff val="0"/>
                <a:shade val="51000"/>
                <a:satMod val="130000"/>
              </a:schemeClr>
            </a:gs>
            <a:gs pos="80000">
              <a:schemeClr val="accent2">
                <a:hueOff val="4681520"/>
                <a:satOff val="-5839"/>
                <a:lumOff val="1373"/>
                <a:alphaOff val="0"/>
                <a:shade val="93000"/>
                <a:satMod val="130000"/>
              </a:schemeClr>
            </a:gs>
            <a:gs pos="100000">
              <a:schemeClr val="accent2">
                <a:hueOff val="4681520"/>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Employee performance analysis are very important to the company:</a:t>
          </a:r>
          <a:endParaRPr lang="en-IN" sz="1500" kern="1200" dirty="0"/>
        </a:p>
      </dsp:txBody>
      <dsp:txXfrm>
        <a:off x="3568698" y="1132908"/>
        <a:ext cx="1282627" cy="1282627"/>
      </dsp:txXfrm>
    </dsp:sp>
    <dsp:sp modelId="{FC92C6D7-4D9C-49AB-899E-6FFDB640E74E}">
      <dsp:nvSpPr>
        <dsp:cNvPr id="0" name=""/>
        <dsp:cNvSpPr/>
      </dsp:nvSpPr>
      <dsp:spPr>
        <a:xfrm>
          <a:off x="5298358" y="867267"/>
          <a:ext cx="2720864" cy="1813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711200" rtl="0">
            <a:lnSpc>
              <a:spcPct val="90000"/>
            </a:lnSpc>
            <a:spcBef>
              <a:spcPct val="0"/>
            </a:spcBef>
            <a:spcAft>
              <a:spcPct val="15000"/>
            </a:spcAft>
            <a:buChar char="•"/>
          </a:pPr>
          <a:r>
            <a:rPr lang="en-US" sz="1600" kern="1200"/>
            <a:t>Employee Engagement</a:t>
          </a:r>
          <a:endParaRPr lang="en-IN" sz="1600" kern="1200"/>
        </a:p>
        <a:p>
          <a:pPr marL="171450" lvl="1" indent="-171450" algn="l" defTabSz="711200" rtl="0">
            <a:lnSpc>
              <a:spcPct val="90000"/>
            </a:lnSpc>
            <a:spcBef>
              <a:spcPct val="0"/>
            </a:spcBef>
            <a:spcAft>
              <a:spcPct val="15000"/>
            </a:spcAft>
            <a:buChar char="•"/>
          </a:pPr>
          <a:r>
            <a:rPr lang="en-US" sz="1600" kern="1200"/>
            <a:t>Company Growth</a:t>
          </a:r>
          <a:endParaRPr lang="en-IN" sz="1600" kern="1200"/>
        </a:p>
        <a:p>
          <a:pPr marL="171450" lvl="1" indent="-171450" algn="l" defTabSz="711200" rtl="0">
            <a:lnSpc>
              <a:spcPct val="90000"/>
            </a:lnSpc>
            <a:spcBef>
              <a:spcPct val="0"/>
            </a:spcBef>
            <a:spcAft>
              <a:spcPct val="15000"/>
            </a:spcAft>
            <a:buChar char="•"/>
          </a:pPr>
          <a:r>
            <a:rPr lang="en-US" sz="1600" kern="1200"/>
            <a:t>Compensation </a:t>
          </a:r>
          <a:endParaRPr lang="en-IN" sz="1600" kern="1200"/>
        </a:p>
        <a:p>
          <a:pPr marL="171450" lvl="1" indent="-171450" algn="l" defTabSz="711200" rtl="0">
            <a:lnSpc>
              <a:spcPct val="90000"/>
            </a:lnSpc>
            <a:spcBef>
              <a:spcPct val="0"/>
            </a:spcBef>
            <a:spcAft>
              <a:spcPct val="15000"/>
            </a:spcAft>
            <a:buChar char="•"/>
          </a:pPr>
          <a:r>
            <a:rPr lang="en-US" sz="1600" kern="1200"/>
            <a:t>Motivate low performance employee</a:t>
          </a:r>
          <a:endParaRPr lang="en-IN" sz="1600" kern="1200"/>
        </a:p>
        <a:p>
          <a:pPr marL="171450" lvl="1" indent="-171450" algn="l" defTabSz="711200" rtl="0">
            <a:lnSpc>
              <a:spcPct val="90000"/>
            </a:lnSpc>
            <a:spcBef>
              <a:spcPct val="0"/>
            </a:spcBef>
            <a:spcAft>
              <a:spcPct val="15000"/>
            </a:spcAft>
            <a:buChar char="•"/>
          </a:pPr>
          <a:r>
            <a:rPr lang="en-US" sz="1600" kern="1200"/>
            <a:t>Identify strength and weakness of an employee</a:t>
          </a:r>
          <a:endParaRPr lang="en-IN" sz="1600" kern="1200"/>
        </a:p>
      </dsp:txBody>
      <dsp:txXfrm>
        <a:off x="5298358" y="867267"/>
        <a:ext cx="2720864" cy="1813909"/>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4306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4613">
              <a:srgbClr val="CCC1DA"/>
            </a:gs>
            <a:gs pos="38036">
              <a:srgbClr val="DDD8E8"/>
            </a:gs>
            <a:gs pos="0">
              <a:srgbClr val="F5F8FD"/>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874504"/>
            <a:ext cx="8610600" cy="1938992"/>
          </a:xfrm>
          <a:prstGeom prst="rect">
            <a:avLst/>
          </a:prstGeom>
          <a:noFill/>
        </p:spPr>
        <p:txBody>
          <a:bodyPr wrap="square" rtlCol="0">
            <a:spAutoFit/>
          </a:bodyPr>
          <a:lstStyle/>
          <a:p>
            <a:r>
              <a:rPr lang="en-US" sz="2400" dirty="0"/>
              <a:t>STUDENT NAME: </a:t>
            </a:r>
            <a:r>
              <a:rPr lang="en-IN" sz="2400" dirty="0"/>
              <a:t>PREMKUMAR .P</a:t>
            </a:r>
            <a:endParaRPr lang="en-US" sz="2400" dirty="0"/>
          </a:p>
          <a:p>
            <a:r>
              <a:rPr lang="en-US" sz="2400" dirty="0"/>
              <a:t>REGISTER NO: 312211</a:t>
            </a:r>
            <a:r>
              <a:rPr lang="en-IN" sz="2400" dirty="0"/>
              <a:t>303</a:t>
            </a:r>
            <a:endParaRPr lang="en-US" sz="2400" dirty="0"/>
          </a:p>
          <a:p>
            <a:r>
              <a:rPr lang="en-US" sz="2400" dirty="0"/>
              <a:t>DEPARTMENT: </a:t>
            </a:r>
            <a:r>
              <a:rPr lang="en-US" sz="2400" dirty="0" err="1"/>
              <a:t>B.Com</a:t>
            </a:r>
            <a:r>
              <a:rPr lang="en-US" sz="2400" dirty="0"/>
              <a:t> (Commerce)</a:t>
            </a:r>
          </a:p>
          <a:p>
            <a:r>
              <a:rPr lang="en-US" sz="2400" dirty="0"/>
              <a:t>COLLEGE: </a:t>
            </a:r>
            <a:r>
              <a:rPr lang="en-US" sz="2400" dirty="0" err="1"/>
              <a:t>Kumararani</a:t>
            </a:r>
            <a:r>
              <a:rPr lang="en-US" sz="2400" dirty="0"/>
              <a:t> </a:t>
            </a:r>
            <a:r>
              <a:rPr lang="en-US" sz="2400" dirty="0" err="1"/>
              <a:t>meena</a:t>
            </a:r>
            <a:r>
              <a:rPr lang="en-US" sz="2400" dirty="0"/>
              <a:t> </a:t>
            </a:r>
            <a:r>
              <a:rPr lang="en-US" sz="2400" dirty="0" err="1"/>
              <a:t>muthiah</a:t>
            </a:r>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1066800"/>
            <a:ext cx="10990381" cy="4524315"/>
          </a:xfrm>
          <a:prstGeom prst="rect">
            <a:avLst/>
          </a:prstGeom>
          <a:noFill/>
        </p:spPr>
        <p:txBody>
          <a:bodyPr wrap="none" rtlCol="0">
            <a:spAutoFit/>
          </a:bodyPr>
          <a:lstStyle/>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CONDITION FORMATING</a:t>
            </a:r>
            <a:r>
              <a:rPr lang="en-US" dirty="0">
                <a:solidFill>
                  <a:srgbClr val="CC0099"/>
                </a:solidFill>
                <a:latin typeface="Constantia" panose="02030602050306030303" pitchFamily="18" charset="0"/>
              </a:rPr>
              <a:t>: </a:t>
            </a:r>
          </a:p>
          <a:p>
            <a:r>
              <a:rPr lang="en-US" dirty="0">
                <a:latin typeface="Constantia" panose="02030602050306030303" pitchFamily="18" charset="0"/>
              </a:rPr>
              <a:t>                       We use condition formatting for find out the missing columns and remove it.</a:t>
            </a:r>
          </a:p>
          <a:p>
            <a:r>
              <a:rPr lang="en-US" dirty="0">
                <a:latin typeface="Constantia" panose="02030602050306030303" pitchFamily="18" charset="0"/>
              </a:rPr>
              <a:t>First we select the column where there is a blank and fill it with the color and remove it.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FILTER:</a:t>
            </a:r>
          </a:p>
          <a:p>
            <a:r>
              <a:rPr lang="en-US" dirty="0">
                <a:latin typeface="Constantia" panose="02030602050306030303" pitchFamily="18" charset="0"/>
              </a:rPr>
              <a:t>              we use filter to remove the blank column and filter them with gender also. And also use</a:t>
            </a:r>
          </a:p>
          <a:p>
            <a:r>
              <a:rPr lang="en-US" dirty="0">
                <a:latin typeface="Constantia" panose="02030602050306030303" pitchFamily="18" charset="0"/>
              </a:rPr>
              <a:t>Filter to how many people are working in contract, part time and fulltime. </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SLICER:</a:t>
            </a:r>
          </a:p>
          <a:p>
            <a:r>
              <a:rPr lang="en-US" dirty="0">
                <a:latin typeface="Constantia" panose="02030602050306030303" pitchFamily="18" charset="0"/>
              </a:rPr>
              <a:t>               we use slicer to filter employee type.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IF CONDITION</a:t>
            </a:r>
            <a:r>
              <a:rPr lang="en-US" dirty="0">
                <a:latin typeface="Lucida Handwriting" panose="03010101010101010101" pitchFamily="66" charset="0"/>
              </a:rPr>
              <a:t>:</a:t>
            </a:r>
          </a:p>
          <a:p>
            <a:r>
              <a:rPr lang="en-US" dirty="0">
                <a:latin typeface="Constantia" panose="02030602050306030303" pitchFamily="18" charset="0"/>
              </a:rPr>
              <a:t>               I don’t have the features of IFS so I check is there any other condition similar to IFS  but I don’t found</a:t>
            </a:r>
          </a:p>
          <a:p>
            <a:r>
              <a:rPr lang="en-US" dirty="0">
                <a:latin typeface="Constantia" panose="02030602050306030303" pitchFamily="18" charset="0"/>
              </a:rPr>
              <a:t>Such condition so I tried if condition to calculate the employee performance.</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PIVOTAL TABLE:</a:t>
            </a:r>
          </a:p>
          <a:p>
            <a:r>
              <a:rPr lang="en-US" dirty="0">
                <a:latin typeface="Constantia" panose="02030602050306030303" pitchFamily="18" charset="0"/>
              </a:rPr>
              <a:t>                We use pivotal table to show the summary of our project.</a:t>
            </a:r>
          </a:p>
          <a:p>
            <a:pPr marL="285750" indent="-285750">
              <a:buFont typeface="Wingdings" panose="05000000000000000000" pitchFamily="2" charset="2"/>
              <a:buChar char="Ø"/>
            </a:pPr>
            <a:r>
              <a:rPr lang="en-US" dirty="0">
                <a:solidFill>
                  <a:srgbClr val="CC0099"/>
                </a:solidFill>
                <a:latin typeface="Lucida Handwriting" panose="03010101010101010101" pitchFamily="66" charset="0"/>
              </a:rPr>
              <a:t>BAR CHART:</a:t>
            </a:r>
          </a:p>
          <a:p>
            <a:r>
              <a:rPr lang="en-US" dirty="0">
                <a:latin typeface="Constantia" panose="02030602050306030303" pitchFamily="18" charset="0"/>
              </a:rPr>
              <a:t>                 We use bar diagram to represent our project.</a:t>
            </a:r>
          </a:p>
          <a:p>
            <a:endParaRPr lang="en-IN" dirty="0">
              <a:latin typeface="Constantia" panose="02030602050306030303" pitchFamily="18" charset="0"/>
            </a:endParaRPr>
          </a:p>
        </p:txBody>
      </p:sp>
    </p:spTree>
    <p:extLst>
      <p:ext uri="{BB962C8B-B14F-4D97-AF65-F5344CB8AC3E}">
        <p14:creationId xmlns:p14="http://schemas.microsoft.com/office/powerpoint/2010/main" val="321434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55332" y="1600200"/>
            <a:ext cx="7983276" cy="5262979"/>
          </a:xfrm>
          <a:prstGeom prst="rect">
            <a:avLst/>
          </a:prstGeom>
          <a:noFill/>
        </p:spPr>
        <p:txBody>
          <a:bodyPr wrap="none" rtlCol="0">
            <a:spAutoFit/>
          </a:bodyPr>
          <a:lstStyle/>
          <a:p>
            <a:pPr marL="342900" indent="-342900">
              <a:buFont typeface="Wingdings" panose="05000000000000000000" pitchFamily="2" charset="2"/>
              <a:buChar char="v"/>
            </a:pPr>
            <a:r>
              <a:rPr lang="en-IN" sz="2400" dirty="0">
                <a:solidFill>
                  <a:schemeClr val="accent6">
                    <a:lumMod val="50000"/>
                  </a:schemeClr>
                </a:solidFill>
                <a:latin typeface="Times New Roman" pitchFamily="18" charset="0"/>
                <a:cs typeface="Times New Roman" pitchFamily="18" charset="0"/>
              </a:rPr>
              <a:t>Employee Data   From  </a:t>
            </a:r>
            <a:r>
              <a:rPr lang="en-IN" sz="2400" dirty="0" err="1">
                <a:solidFill>
                  <a:schemeClr val="accent5">
                    <a:lumMod val="75000"/>
                  </a:schemeClr>
                </a:solidFill>
                <a:latin typeface="Times New Roman" pitchFamily="18" charset="0"/>
                <a:cs typeface="Times New Roman" pitchFamily="18" charset="0"/>
              </a:rPr>
              <a:t>Kaggle</a:t>
            </a:r>
            <a:r>
              <a:rPr lang="en-IN" sz="2400" dirty="0">
                <a:solidFill>
                  <a:schemeClr val="accent6">
                    <a:lumMod val="50000"/>
                  </a:schemeClr>
                </a:solidFill>
                <a:latin typeface="Times New Roman" pitchFamily="18" charset="0"/>
                <a:cs typeface="Times New Roman" pitchFamily="18" charset="0"/>
              </a:rPr>
              <a:t> 26 features in employee data</a:t>
            </a:r>
          </a:p>
          <a:p>
            <a:pPr marL="342900" indent="-342900">
              <a:buFont typeface="Wingdings" panose="05000000000000000000" pitchFamily="2" charset="2"/>
              <a:buChar char="v"/>
            </a:pPr>
            <a:r>
              <a:rPr lang="en-US" sz="2400" dirty="0">
                <a:solidFill>
                  <a:schemeClr val="accent6">
                    <a:lumMod val="50000"/>
                  </a:schemeClr>
                </a:solidFill>
                <a:latin typeface="Times New Roman" pitchFamily="18" charset="0"/>
                <a:cs typeface="Times New Roman" pitchFamily="18" charset="0"/>
              </a:rPr>
              <a:t>We used 9 features</a:t>
            </a:r>
          </a:p>
          <a:p>
            <a:endParaRPr lang="en-US" sz="2400" dirty="0">
              <a:solidFill>
                <a:schemeClr val="accent6">
                  <a:lumMod val="50000"/>
                </a:schemeClr>
              </a:solidFill>
              <a:latin typeface="Times New Roman" pitchFamily="18" charset="0"/>
              <a:cs typeface="Times New Roman" pitchFamily="18" charset="0"/>
            </a:endParaRPr>
          </a:p>
          <a:p>
            <a:pPr marL="514350" indent="-514350">
              <a:buFont typeface="Wingdings" pitchFamily="2" charset="2"/>
              <a:buChar char="§"/>
            </a:pPr>
            <a:r>
              <a:rPr lang="en-IN" sz="2400" dirty="0">
                <a:latin typeface="Times New Roman" pitchFamily="18" charset="0"/>
                <a:cs typeface="Times New Roman" pitchFamily="18" charset="0"/>
              </a:rPr>
              <a:t>Employee ID        </a:t>
            </a:r>
            <a:r>
              <a:rPr lang="en-IN" sz="2400" dirty="0">
                <a:solidFill>
                  <a:schemeClr val="tx2">
                    <a:lumMod val="60000"/>
                    <a:lumOff val="40000"/>
                  </a:schemeClr>
                </a:solidFill>
                <a:latin typeface="Times New Roman" pitchFamily="18" charset="0"/>
                <a:cs typeface="Times New Roman" pitchFamily="18" charset="0"/>
              </a:rPr>
              <a:t>-  Numeric </a:t>
            </a:r>
          </a:p>
          <a:p>
            <a:pPr marL="514350" indent="-514350">
              <a:buFont typeface="Wingdings" pitchFamily="2" charset="2"/>
              <a:buChar char="§"/>
            </a:pPr>
            <a:r>
              <a:rPr lang="en-IN" sz="2400" dirty="0">
                <a:latin typeface="Times New Roman" pitchFamily="18" charset="0"/>
                <a:cs typeface="Times New Roman" pitchFamily="18" charset="0"/>
              </a:rPr>
              <a:t>Name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Employee type      - </a:t>
            </a:r>
            <a:r>
              <a:rPr lang="en-IN" sz="2400" dirty="0">
                <a:solidFill>
                  <a:schemeClr val="accent4">
                    <a:lumMod val="75000"/>
                  </a:schemeClr>
                </a:solidFill>
                <a:latin typeface="Times New Roman" pitchFamily="18" charset="0"/>
                <a:cs typeface="Times New Roman" pitchFamily="18" charset="0"/>
              </a:rPr>
              <a:t>Text</a:t>
            </a:r>
          </a:p>
          <a:p>
            <a:pPr marL="514350" indent="-514350">
              <a:buFont typeface="Wingdings" pitchFamily="2" charset="2"/>
              <a:buChar char="§"/>
            </a:pPr>
            <a:r>
              <a:rPr lang="en-IN" sz="2400" dirty="0">
                <a:latin typeface="Times New Roman" pitchFamily="18" charset="0"/>
                <a:cs typeface="Times New Roman" pitchFamily="18" charset="0"/>
              </a:rPr>
              <a:t>Gender                  - Male / Female</a:t>
            </a:r>
          </a:p>
          <a:p>
            <a:pPr marL="514350" indent="-514350">
              <a:buFont typeface="Wingdings" pitchFamily="2" charset="2"/>
              <a:buChar char="§"/>
            </a:pPr>
            <a:r>
              <a:rPr lang="en-IN" sz="2400" dirty="0">
                <a:latin typeface="Times New Roman" pitchFamily="18" charset="0"/>
                <a:cs typeface="Times New Roman" pitchFamily="18" charset="0"/>
              </a:rPr>
              <a:t>Employee rating   - </a:t>
            </a:r>
            <a:r>
              <a:rPr lang="en-IN" sz="2400" dirty="0">
                <a:solidFill>
                  <a:schemeClr val="tx2">
                    <a:lumMod val="60000"/>
                    <a:lumOff val="40000"/>
                  </a:schemeClr>
                </a:solidFill>
                <a:latin typeface="Times New Roman" pitchFamily="18" charset="0"/>
                <a:cs typeface="Times New Roman" pitchFamily="18" charset="0"/>
              </a:rPr>
              <a:t>Numeric</a:t>
            </a:r>
          </a:p>
          <a:p>
            <a:pPr marL="514350" indent="-514350">
              <a:buFont typeface="Wingdings" pitchFamily="2" charset="2"/>
              <a:buChar char="§"/>
            </a:pPr>
            <a:r>
              <a:rPr lang="en-IN" sz="2400" dirty="0">
                <a:latin typeface="Times New Roman" pitchFamily="18" charset="0"/>
                <a:cs typeface="Times New Roman" pitchFamily="18" charset="0"/>
              </a:rPr>
              <a:t>Business Unit       -</a:t>
            </a:r>
            <a:r>
              <a:rPr lang="en-IN" sz="2400" dirty="0">
                <a:solidFill>
                  <a:schemeClr val="accent4">
                    <a:lumMod val="75000"/>
                  </a:schemeClr>
                </a:solidFill>
                <a:latin typeface="Times New Roman" pitchFamily="18" charset="0"/>
                <a:cs typeface="Times New Roman" pitchFamily="18" charset="0"/>
              </a:rPr>
              <a:t>Text </a:t>
            </a:r>
          </a:p>
          <a:p>
            <a:pPr marL="514350" indent="-514350">
              <a:buFont typeface="Wingdings" pitchFamily="2" charset="2"/>
              <a:buChar char="§"/>
            </a:pPr>
            <a:r>
              <a:rPr lang="en-US" sz="2400" dirty="0">
                <a:latin typeface="Times New Roman" pitchFamily="18" charset="0"/>
                <a:cs typeface="Times New Roman" pitchFamily="18" charset="0"/>
              </a:rPr>
              <a:t>Performance</a:t>
            </a:r>
            <a:r>
              <a:rPr lang="en-US" sz="2400" dirty="0">
                <a:solidFill>
                  <a:schemeClr val="accent4">
                    <a:lumMod val="75000"/>
                  </a:schemeClr>
                </a:solidFill>
                <a:latin typeface="Times New Roman" pitchFamily="18" charset="0"/>
                <a:cs typeface="Times New Roman" pitchFamily="18" charset="0"/>
              </a:rPr>
              <a:t>         - Text   </a:t>
            </a:r>
          </a:p>
          <a:p>
            <a:pPr marL="514350" indent="-514350">
              <a:buFont typeface="Wingdings" pitchFamily="2" charset="2"/>
              <a:buChar char="§"/>
            </a:pPr>
            <a:r>
              <a:rPr lang="en-US" sz="2400" dirty="0">
                <a:latin typeface="Times New Roman" pitchFamily="18" charset="0"/>
                <a:cs typeface="Times New Roman" pitchFamily="18" charset="0"/>
              </a:rPr>
              <a:t>Employee rating   - </a:t>
            </a:r>
            <a:r>
              <a:rPr lang="en-US" sz="2400" dirty="0">
                <a:solidFill>
                  <a:schemeClr val="tx2">
                    <a:lumMod val="60000"/>
                    <a:lumOff val="40000"/>
                  </a:schemeClr>
                </a:solidFill>
                <a:latin typeface="Times New Roman" pitchFamily="18" charset="0"/>
                <a:cs typeface="Times New Roman" pitchFamily="18" charset="0"/>
              </a:rPr>
              <a:t>Numeric</a:t>
            </a:r>
            <a:endParaRPr lang="en-IN" sz="2400" dirty="0">
              <a:solidFill>
                <a:schemeClr val="tx2">
                  <a:lumMod val="60000"/>
                  <a:lumOff val="40000"/>
                </a:schemeClr>
              </a:solidFill>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endParaRPr lang="en-IN" sz="2400" dirty="0">
              <a:solidFill>
                <a:schemeClr val="accent6">
                  <a:lumMod val="50000"/>
                </a:schemeClr>
              </a:solidFill>
              <a:latin typeface="Times New Roman" pitchFamily="18" charset="0"/>
              <a:cs typeface="Times New Roman" pitchFamily="18" charset="0"/>
            </a:endParaRPr>
          </a:p>
          <a:p>
            <a:endParaRPr lang="en-IN" sz="2400" dirty="0">
              <a:solidFill>
                <a:schemeClr val="accent6">
                  <a:lumMod val="50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591892" y="3001399"/>
            <a:ext cx="8685326" cy="1569660"/>
          </a:xfrm>
          <a:prstGeom prst="rect">
            <a:avLst/>
          </a:prstGeom>
          <a:noFill/>
        </p:spPr>
        <p:txBody>
          <a:bodyPr wrap="none" rtlCol="0">
            <a:spAutoFit/>
          </a:bodyPr>
          <a:lstStyle/>
          <a:p>
            <a:r>
              <a:rPr lang="en-US" sz="2400" dirty="0">
                <a:solidFill>
                  <a:srgbClr val="009900"/>
                </a:solidFill>
                <a:latin typeface="Lucida Handwriting" panose="03010101010101010101" pitchFamily="66" charset="0"/>
              </a:rPr>
              <a:t>Performance:</a:t>
            </a:r>
          </a:p>
          <a:p>
            <a:r>
              <a:rPr lang="en-US" sz="2400" dirty="0">
                <a:solidFill>
                  <a:srgbClr val="C00000"/>
                </a:solidFill>
                <a:latin typeface="Constantia" panose="02030602050306030303" pitchFamily="18" charset="0"/>
              </a:rPr>
              <a:t>                I don’t have IFS features so instead I use if condition to </a:t>
            </a:r>
          </a:p>
          <a:p>
            <a:r>
              <a:rPr lang="en-US" sz="2400" dirty="0">
                <a:solidFill>
                  <a:srgbClr val="C00000"/>
                </a:solidFill>
                <a:latin typeface="Constantia" panose="02030602050306030303" pitchFamily="18" charset="0"/>
              </a:rPr>
              <a:t> find performance </a:t>
            </a:r>
            <a:r>
              <a:rPr lang="en-US" sz="2400" dirty="0">
                <a:solidFill>
                  <a:srgbClr val="F5F8FD"/>
                </a:solidFill>
                <a:latin typeface="Constantia" panose="02030602050306030303" pitchFamily="18" charset="0"/>
              </a:rPr>
              <a:t>if(=z8&gt;=4,”excellent”,z8&lt;=3,”average”)</a:t>
            </a:r>
            <a:endParaRPr lang="en-IN" sz="2400" dirty="0">
              <a:solidFill>
                <a:srgbClr val="F5F8FD"/>
              </a:solidFill>
              <a:latin typeface="Constantia" panose="02030602050306030303" pitchFamily="18" charset="0"/>
            </a:endParaRPr>
          </a:p>
          <a:p>
            <a:endParaRPr lang="en-IN" sz="2400" dirty="0">
              <a:solidFill>
                <a:srgbClr val="F5F8FD"/>
              </a:solidFill>
              <a:latin typeface="Constantia" panose="020306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828800"/>
            <a:ext cx="4634025" cy="3354765"/>
          </a:xfrm>
          <a:prstGeom prst="rect">
            <a:avLst/>
          </a:prstGeom>
          <a:noFill/>
        </p:spPr>
        <p:txBody>
          <a:bodyPr wrap="none" rtlCol="0">
            <a:spAutoFit/>
          </a:bodyPr>
          <a:lstStyle/>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COLLECTION</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HIGHLIGHT CELLS</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DATA CLEANING</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PERFORMANCE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PIVOTAL TABLE</a:t>
            </a:r>
          </a:p>
          <a:p>
            <a:pPr marL="285750" indent="-285750">
              <a:buFont typeface="Wingdings" panose="05000000000000000000" pitchFamily="2" charset="2"/>
              <a:buChar char="v"/>
            </a:pPr>
            <a:r>
              <a:rPr lang="en-US" sz="3200" dirty="0">
                <a:solidFill>
                  <a:srgbClr val="CC0099"/>
                </a:solidFill>
                <a:latin typeface="Century" panose="02040604050505020304" pitchFamily="18" charset="0"/>
              </a:rPr>
              <a:t>GRAPH </a:t>
            </a:r>
          </a:p>
          <a:p>
            <a:endParaRPr lang="en-IN" sz="2000" dirty="0">
              <a:solidFill>
                <a:srgbClr val="FF7C80"/>
              </a:solidFill>
              <a:latin typeface="Century" panose="020406040505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81000"/>
            <a:ext cx="7750211" cy="667875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Data collection</a:t>
            </a:r>
            <a:r>
              <a:rPr lang="en-US" sz="2000" dirty="0">
                <a:solidFill>
                  <a:srgbClr val="C00000"/>
                </a:solidFill>
                <a:latin typeface="Century" panose="02040604050505020304" pitchFamily="18" charset="0"/>
              </a:rPr>
              <a:t>:</a:t>
            </a:r>
          </a:p>
          <a:p>
            <a:r>
              <a:rPr lang="en-US" sz="2000" dirty="0">
                <a:latin typeface="Century" panose="02040604050505020304" pitchFamily="18" charset="0"/>
              </a:rPr>
              <a:t>             Download data set from </a:t>
            </a:r>
            <a:r>
              <a:rPr lang="en-US" sz="2000" dirty="0" err="1">
                <a:latin typeface="Century" panose="02040604050505020304" pitchFamily="18" charset="0"/>
              </a:rPr>
              <a:t>edunet</a:t>
            </a:r>
            <a:r>
              <a:rPr lang="en-US" sz="2000" dirty="0">
                <a:latin typeface="Century" panose="02040604050505020304" pitchFamily="18" charset="0"/>
              </a:rPr>
              <a:t> dashboard.</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Features:</a:t>
            </a:r>
          </a:p>
          <a:p>
            <a:pPr lvl="2"/>
            <a:r>
              <a:rPr lang="en-US" sz="2000" dirty="0">
                <a:latin typeface="Century" panose="02040604050505020304" pitchFamily="18" charset="0"/>
              </a:rPr>
              <a:t> </a:t>
            </a:r>
            <a:r>
              <a:rPr lang="en-US" sz="2000" dirty="0" err="1">
                <a:latin typeface="Century" panose="02040604050505020304" pitchFamily="18" charset="0"/>
              </a:rPr>
              <a:t>Hightlight</a:t>
            </a:r>
            <a:r>
              <a:rPr lang="en-US" sz="2000" dirty="0">
                <a:latin typeface="Century" panose="02040604050505020304" pitchFamily="18" charset="0"/>
              </a:rPr>
              <a:t> the important cells in excel like</a:t>
            </a:r>
          </a:p>
          <a:p>
            <a:pPr marL="2171700" lvl="4" indent="-342900">
              <a:buFont typeface="Courier New" panose="02070309020205020404" pitchFamily="49" charset="0"/>
              <a:buChar char="o"/>
            </a:pPr>
            <a:r>
              <a:rPr lang="en-US" sz="2000" dirty="0">
                <a:latin typeface="Century" panose="02040604050505020304" pitchFamily="18" charset="0"/>
              </a:rPr>
              <a:t>Name</a:t>
            </a:r>
          </a:p>
          <a:p>
            <a:pPr marL="2171700" lvl="4" indent="-342900">
              <a:buFont typeface="Courier New" panose="02070309020205020404" pitchFamily="49" charset="0"/>
              <a:buChar char="o"/>
            </a:pPr>
            <a:r>
              <a:rPr lang="en-US" sz="2000" dirty="0">
                <a:latin typeface="Century" panose="02040604050505020304" pitchFamily="18" charset="0"/>
              </a:rPr>
              <a:t>Employee id</a:t>
            </a:r>
          </a:p>
          <a:p>
            <a:pPr marL="2171700" lvl="4" indent="-342900">
              <a:buFont typeface="Courier New" panose="02070309020205020404" pitchFamily="49" charset="0"/>
              <a:buChar char="o"/>
            </a:pPr>
            <a:r>
              <a:rPr lang="en-US" sz="2000" dirty="0">
                <a:latin typeface="Century" panose="02040604050505020304" pitchFamily="18" charset="0"/>
              </a:rPr>
              <a:t>Business  unit</a:t>
            </a:r>
          </a:p>
          <a:p>
            <a:pPr marL="2171700" lvl="4" indent="-342900">
              <a:buFont typeface="Courier New" panose="02070309020205020404" pitchFamily="49" charset="0"/>
              <a:buChar char="o"/>
            </a:pPr>
            <a:r>
              <a:rPr lang="en-US" sz="2000" dirty="0">
                <a:latin typeface="Century" panose="02040604050505020304" pitchFamily="18" charset="0"/>
              </a:rPr>
              <a:t>Employee status</a:t>
            </a:r>
          </a:p>
          <a:p>
            <a:pPr marL="2171700" lvl="4" indent="-342900">
              <a:buFont typeface="Courier New" panose="02070309020205020404" pitchFamily="49" charset="0"/>
              <a:buChar char="o"/>
            </a:pPr>
            <a:r>
              <a:rPr lang="en-US" sz="2000" dirty="0">
                <a:latin typeface="Century" panose="02040604050505020304" pitchFamily="18" charset="0"/>
              </a:rPr>
              <a:t>Employee type</a:t>
            </a:r>
          </a:p>
          <a:p>
            <a:pPr marL="2171700" lvl="4" indent="-342900">
              <a:buFont typeface="Courier New" panose="02070309020205020404" pitchFamily="49" charset="0"/>
              <a:buChar char="o"/>
            </a:pPr>
            <a:r>
              <a:rPr lang="en-US" sz="2000" dirty="0">
                <a:latin typeface="Century" panose="02040604050505020304" pitchFamily="18" charset="0"/>
              </a:rPr>
              <a:t>Gender</a:t>
            </a:r>
          </a:p>
          <a:p>
            <a:pPr marL="2171700" lvl="4" indent="-342900">
              <a:buFont typeface="Courier New" panose="02070309020205020404" pitchFamily="49" charset="0"/>
              <a:buChar char="o"/>
            </a:pPr>
            <a:r>
              <a:rPr lang="en-US" sz="2000" dirty="0">
                <a:latin typeface="Century" panose="02040604050505020304" pitchFamily="18" charset="0"/>
              </a:rPr>
              <a:t>Performance status</a:t>
            </a:r>
          </a:p>
          <a:p>
            <a:pPr marL="2171700" lvl="4" indent="-342900">
              <a:buFont typeface="Courier New" panose="02070309020205020404" pitchFamily="49" charset="0"/>
              <a:buChar char="o"/>
            </a:pPr>
            <a:r>
              <a:rPr lang="en-US" sz="2000" dirty="0">
                <a:latin typeface="Century" panose="02040604050505020304" pitchFamily="18" charset="0"/>
              </a:rPr>
              <a:t>Employee rating       </a:t>
            </a: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Data cleaning</a:t>
            </a:r>
            <a:r>
              <a:rPr lang="en-US" sz="2000" dirty="0">
                <a:latin typeface="Century" panose="02040604050505020304" pitchFamily="18" charset="0"/>
              </a:rPr>
              <a:t>:</a:t>
            </a:r>
          </a:p>
          <a:p>
            <a:pPr marL="1257300" lvl="2" indent="-342900">
              <a:buFont typeface="Courier New" panose="02070309020205020404" pitchFamily="49" charset="0"/>
              <a:buChar char="o"/>
            </a:pPr>
            <a:r>
              <a:rPr lang="en-US" sz="2000" dirty="0">
                <a:latin typeface="Century" panose="02040604050505020304" pitchFamily="18" charset="0"/>
              </a:rPr>
              <a:t>First find the missing cells</a:t>
            </a:r>
          </a:p>
          <a:p>
            <a:pPr marL="1257300" lvl="2" indent="-342900">
              <a:buFont typeface="Courier New" panose="02070309020205020404" pitchFamily="49" charset="0"/>
              <a:buChar char="o"/>
            </a:pPr>
            <a:r>
              <a:rPr lang="en-US" sz="2000" dirty="0">
                <a:latin typeface="Century" panose="02040604050505020304" pitchFamily="18" charset="0"/>
              </a:rPr>
              <a:t>Next using conditional formatting fill the blank cells with color </a:t>
            </a:r>
          </a:p>
          <a:p>
            <a:pPr marL="1257300" lvl="2" indent="-342900">
              <a:buFont typeface="Courier New" panose="02070309020205020404" pitchFamily="49" charset="0"/>
              <a:buChar char="o"/>
            </a:pPr>
            <a:r>
              <a:rPr lang="en-US" sz="2000" dirty="0">
                <a:latin typeface="Century" panose="02040604050505020304" pitchFamily="18" charset="0"/>
              </a:rPr>
              <a:t>Next filter the column with no fill</a:t>
            </a:r>
          </a:p>
          <a:p>
            <a:pPr marL="1257300" lvl="2" indent="-342900">
              <a:buFont typeface="Courier New" panose="02070309020205020404" pitchFamily="49" charset="0"/>
              <a:buChar char="o"/>
            </a:pPr>
            <a:r>
              <a:rPr lang="en-US" sz="2000" dirty="0">
                <a:latin typeface="Century" panose="02040604050505020304" pitchFamily="18" charset="0"/>
              </a:rPr>
              <a:t>And last we cleaning the data which we don’t want             </a:t>
            </a:r>
          </a:p>
          <a:p>
            <a:r>
              <a:rPr lang="en-US" sz="2000" dirty="0">
                <a:latin typeface="Century" panose="02040604050505020304" pitchFamily="18" charset="0"/>
              </a:rPr>
              <a:t>              </a:t>
            </a:r>
          </a:p>
          <a:p>
            <a:endParaRPr lang="en-US" sz="2000" dirty="0">
              <a:latin typeface="Century" panose="02040604050505020304" pitchFamily="18" charset="0"/>
            </a:endParaRPr>
          </a:p>
          <a:p>
            <a:r>
              <a:rPr lang="en-US" sz="2000" dirty="0">
                <a:latin typeface="Century" panose="02040604050505020304" pitchFamily="18" charset="0"/>
              </a:rPr>
              <a:t>             </a:t>
            </a:r>
            <a:endParaRPr lang="en-IN" dirty="0"/>
          </a:p>
        </p:txBody>
      </p:sp>
    </p:spTree>
    <p:extLst>
      <p:ext uri="{BB962C8B-B14F-4D97-AF65-F5344CB8AC3E}">
        <p14:creationId xmlns:p14="http://schemas.microsoft.com/office/powerpoint/2010/main" val="362869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914400"/>
            <a:ext cx="7176965" cy="5539978"/>
          </a:xfrm>
          <a:prstGeom prst="rect">
            <a:avLst/>
          </a:prstGeom>
          <a:noFill/>
        </p:spPr>
        <p:txBody>
          <a:bodyPr wrap="none" rtlCol="0">
            <a:spAutoFit/>
          </a:bodyPr>
          <a:lstStyle/>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Performance:</a:t>
            </a:r>
          </a:p>
          <a:p>
            <a:pPr marL="1200150" lvl="2" indent="-285750">
              <a:buFont typeface="Courier New" panose="02070309020205020404" pitchFamily="49" charset="0"/>
              <a:buChar char="o"/>
            </a:pPr>
            <a:r>
              <a:rPr lang="en-US" dirty="0">
                <a:latin typeface="Century" panose="02040604050505020304" pitchFamily="18" charset="0"/>
              </a:rPr>
              <a:t>Performance column find it with using the if condition</a:t>
            </a:r>
          </a:p>
          <a:p>
            <a:pPr marL="1200150" lvl="2" indent="-285750">
              <a:buFont typeface="Courier New" panose="02070309020205020404" pitchFamily="49" charset="0"/>
              <a:buChar char="o"/>
            </a:pPr>
            <a:r>
              <a:rPr lang="en-US" dirty="0">
                <a:latin typeface="Century" panose="02040604050505020304" pitchFamily="18" charset="0"/>
              </a:rPr>
              <a:t>Select the employee rating column</a:t>
            </a:r>
          </a:p>
          <a:p>
            <a:pPr marL="1200150" lvl="2" indent="-285750">
              <a:buFont typeface="Courier New" panose="02070309020205020404" pitchFamily="49" charset="0"/>
              <a:buChar char="o"/>
            </a:pPr>
            <a:r>
              <a:rPr lang="en-US" dirty="0">
                <a:latin typeface="Century" panose="02040604050505020304" pitchFamily="18" charset="0"/>
              </a:rPr>
              <a:t>And apply if condition to the cells </a:t>
            </a:r>
          </a:p>
          <a:p>
            <a:pPr marL="1200150" lvl="2" indent="-285750">
              <a:buFont typeface="Courier New" panose="02070309020205020404" pitchFamily="49" charset="0"/>
              <a:buChar char="o"/>
            </a:pPr>
            <a:r>
              <a:rPr lang="en-US" dirty="0">
                <a:latin typeface="Century" panose="02040604050505020304" pitchFamily="18" charset="0"/>
              </a:rPr>
              <a:t>And convert data into text a</a:t>
            </a:r>
          </a:p>
          <a:p>
            <a:pPr marL="1200150" lvl="2" indent="-285750">
              <a:buFont typeface="Courier New" panose="02070309020205020404" pitchFamily="49" charset="0"/>
              <a:buChar char="o"/>
            </a:pPr>
            <a:r>
              <a:rPr lang="en-US" dirty="0">
                <a:latin typeface="Century" panose="02040604050505020304" pitchFamily="18" charset="0"/>
              </a:rPr>
              <a:t>And find the performance of the employee</a:t>
            </a:r>
          </a:p>
          <a:p>
            <a:pPr marL="1200150" lvl="2" indent="-285750">
              <a:buFont typeface="Courier New" panose="02070309020205020404" pitchFamily="49" charset="0"/>
              <a:buChar char="o"/>
            </a:pPr>
            <a:r>
              <a:rPr lang="en-US" dirty="0">
                <a:solidFill>
                  <a:srgbClr val="F5F8FD"/>
                </a:solidFill>
                <a:latin typeface="Constantia" panose="02030602050306030303" pitchFamily="18" charset="0"/>
              </a:rPr>
              <a:t>if(=z8&gt;=4,”excellent”,z8&lt;=3,”average”)</a:t>
            </a:r>
            <a:endParaRPr lang="en-US" dirty="0">
              <a:latin typeface="Century" panose="02040604050505020304" pitchFamily="18" charset="0"/>
            </a:endParaRPr>
          </a:p>
          <a:p>
            <a:pPr marL="342900" indent="-342900">
              <a:buFont typeface="Wingdings" panose="05000000000000000000" pitchFamily="2" charset="2"/>
              <a:buChar char="Ø"/>
            </a:pPr>
            <a:r>
              <a:rPr lang="en-US" sz="2400" dirty="0">
                <a:solidFill>
                  <a:srgbClr val="C00000"/>
                </a:solidFill>
                <a:latin typeface="Century" panose="02040604050505020304" pitchFamily="18" charset="0"/>
              </a:rPr>
              <a:t>Pivotal table</a:t>
            </a:r>
            <a:r>
              <a:rPr lang="en-US" dirty="0">
                <a:solidFill>
                  <a:srgbClr val="C00000"/>
                </a:solidFill>
                <a:latin typeface="Century" panose="02040604050505020304" pitchFamily="18" charset="0"/>
              </a:rPr>
              <a:t>:</a:t>
            </a:r>
          </a:p>
          <a:p>
            <a:r>
              <a:rPr lang="en-US" dirty="0">
                <a:latin typeface="Century" panose="02040604050505020304" pitchFamily="18" charset="0"/>
              </a:rPr>
              <a:t>	 Use pivotal table for show the summary of the project</a:t>
            </a:r>
          </a:p>
          <a:p>
            <a:pPr marL="1200150" lvl="2" indent="-285750">
              <a:buFont typeface="Courier New" panose="02070309020205020404" pitchFamily="49" charset="0"/>
              <a:buChar char="o"/>
            </a:pPr>
            <a:r>
              <a:rPr lang="en-US" dirty="0">
                <a:latin typeface="Century" panose="02040604050505020304" pitchFamily="18" charset="0"/>
              </a:rPr>
              <a:t>Click all the total cells </a:t>
            </a:r>
          </a:p>
          <a:p>
            <a:pPr marL="1200150" lvl="2" indent="-285750">
              <a:buFont typeface="Courier New" panose="02070309020205020404" pitchFamily="49" charset="0"/>
              <a:buChar char="o"/>
            </a:pPr>
            <a:r>
              <a:rPr lang="en-US" dirty="0">
                <a:latin typeface="Century" panose="02040604050505020304" pitchFamily="18" charset="0"/>
              </a:rPr>
              <a:t>Create pivotal table</a:t>
            </a:r>
          </a:p>
          <a:p>
            <a:pPr marL="1200150" lvl="2" indent="-285750">
              <a:buFont typeface="Courier New" panose="02070309020205020404" pitchFamily="49" charset="0"/>
              <a:buChar char="o"/>
            </a:pPr>
            <a:r>
              <a:rPr lang="en-US" dirty="0">
                <a:latin typeface="Century" panose="02040604050505020304" pitchFamily="18" charset="0"/>
              </a:rPr>
              <a:t>And assign the value to row, column, filter, values.</a:t>
            </a:r>
          </a:p>
          <a:p>
            <a:pPr marL="1200150" lvl="2" indent="-285750">
              <a:buFont typeface="Courier New" panose="02070309020205020404" pitchFamily="49" charset="0"/>
              <a:buChar char="o"/>
            </a:pPr>
            <a:r>
              <a:rPr lang="en-US" dirty="0">
                <a:latin typeface="Century" panose="02040604050505020304" pitchFamily="18" charset="0"/>
              </a:rPr>
              <a:t>Row = Business unit</a:t>
            </a:r>
          </a:p>
          <a:p>
            <a:pPr marL="1200150" lvl="2" indent="-285750">
              <a:buFont typeface="Courier New" panose="02070309020205020404" pitchFamily="49" charset="0"/>
              <a:buChar char="o"/>
            </a:pPr>
            <a:r>
              <a:rPr lang="en-US" dirty="0">
                <a:latin typeface="Century" panose="02040604050505020304" pitchFamily="18" charset="0"/>
              </a:rPr>
              <a:t>Column = Performance</a:t>
            </a:r>
          </a:p>
          <a:p>
            <a:pPr marL="1200150" lvl="2" indent="-285750">
              <a:buFont typeface="Courier New" panose="02070309020205020404" pitchFamily="49" charset="0"/>
              <a:buChar char="o"/>
            </a:pPr>
            <a:r>
              <a:rPr lang="en-US" dirty="0">
                <a:latin typeface="Century" panose="02040604050505020304" pitchFamily="18" charset="0"/>
              </a:rPr>
              <a:t>Values = Name</a:t>
            </a:r>
          </a:p>
          <a:p>
            <a:pPr marL="1200150" lvl="2" indent="-285750">
              <a:buFont typeface="Courier New" panose="02070309020205020404" pitchFamily="49" charset="0"/>
              <a:buChar char="o"/>
            </a:pPr>
            <a:r>
              <a:rPr lang="en-US" dirty="0">
                <a:latin typeface="Century" panose="02040604050505020304" pitchFamily="18" charset="0"/>
              </a:rPr>
              <a:t>Filter = Gender</a:t>
            </a:r>
          </a:p>
          <a:p>
            <a:pPr marL="1200150" lvl="2" indent="-285750">
              <a:buFont typeface="Courier New" panose="02070309020205020404" pitchFamily="49" charset="0"/>
              <a:buChar char="o"/>
            </a:pPr>
            <a:r>
              <a:rPr lang="en-US" dirty="0">
                <a:latin typeface="Century" panose="02040604050505020304" pitchFamily="18" charset="0"/>
              </a:rPr>
              <a:t>And also use slicer</a:t>
            </a:r>
          </a:p>
          <a:p>
            <a:pPr lvl="2"/>
            <a:endParaRPr lang="en-US" dirty="0">
              <a:latin typeface="Century" panose="02040604050505020304" pitchFamily="18" charset="0"/>
            </a:endParaRPr>
          </a:p>
          <a:p>
            <a:endParaRPr lang="en-US" dirty="0">
              <a:latin typeface="Century" panose="02040604050505020304" pitchFamily="18" charset="0"/>
            </a:endParaRPr>
          </a:p>
        </p:txBody>
      </p:sp>
    </p:spTree>
    <p:extLst>
      <p:ext uri="{BB962C8B-B14F-4D97-AF65-F5344CB8AC3E}">
        <p14:creationId xmlns:p14="http://schemas.microsoft.com/office/powerpoint/2010/main" val="146187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85800"/>
            <a:ext cx="7067961" cy="2554545"/>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C00000"/>
                </a:solidFill>
                <a:latin typeface="Century" panose="02040604050505020304" pitchFamily="18" charset="0"/>
              </a:rPr>
              <a:t>Visualization:</a:t>
            </a:r>
          </a:p>
          <a:p>
            <a:pPr marL="1200150" lvl="2" indent="-285750">
              <a:buFont typeface="Courier New" panose="02070309020205020404" pitchFamily="49" charset="0"/>
              <a:buChar char="o"/>
            </a:pPr>
            <a:r>
              <a:rPr lang="en-US" sz="2000" dirty="0">
                <a:latin typeface="Century" panose="02040604050505020304" pitchFamily="18" charset="0"/>
              </a:rPr>
              <a:t>Use bar diagram for easy access of visualization</a:t>
            </a:r>
          </a:p>
          <a:p>
            <a:pPr marL="1200150" lvl="2" indent="-285750">
              <a:buFont typeface="Courier New" panose="02070309020205020404" pitchFamily="49" charset="0"/>
              <a:buChar char="o"/>
            </a:pPr>
            <a:r>
              <a:rPr lang="en-US" sz="2000" dirty="0">
                <a:latin typeface="Century" panose="02040604050505020304" pitchFamily="18" charset="0"/>
              </a:rPr>
              <a:t>Insert performance details for bar diagram</a:t>
            </a:r>
          </a:p>
          <a:p>
            <a:pPr marL="1200150" lvl="2" indent="-285750">
              <a:buFont typeface="Courier New" panose="02070309020205020404" pitchFamily="49" charset="0"/>
              <a:buChar char="o"/>
            </a:pPr>
            <a:r>
              <a:rPr lang="en-US" sz="2000" dirty="0">
                <a:latin typeface="Century" panose="02040604050505020304" pitchFamily="18" charset="0"/>
              </a:rPr>
              <a:t>3D Clustered  bar</a:t>
            </a:r>
          </a:p>
          <a:p>
            <a:pPr marL="1200150" lvl="2" indent="-285750">
              <a:buFont typeface="Courier New" panose="02070309020205020404" pitchFamily="49" charset="0"/>
              <a:buChar char="o"/>
            </a:pPr>
            <a:r>
              <a:rPr lang="en-US" sz="2000" dirty="0">
                <a:latin typeface="Century" panose="02040604050505020304" pitchFamily="18" charset="0"/>
              </a:rPr>
              <a:t>And pie for percentage</a:t>
            </a:r>
          </a:p>
          <a:p>
            <a:pPr marL="1200150" lvl="2" indent="-285750">
              <a:buFont typeface="Courier New" panose="02070309020205020404" pitchFamily="49" charset="0"/>
              <a:buChar char="o"/>
            </a:pPr>
            <a:r>
              <a:rPr lang="en-US" sz="2000" dirty="0">
                <a:latin typeface="Century" panose="02040604050505020304" pitchFamily="18" charset="0"/>
              </a:rPr>
              <a:t>And pie for average performance.</a:t>
            </a:r>
          </a:p>
          <a:p>
            <a:pPr marL="1200150" lvl="2" indent="-285750">
              <a:buFont typeface="Courier New" panose="02070309020205020404" pitchFamily="49" charset="0"/>
              <a:buChar char="o"/>
            </a:pPr>
            <a:endParaRPr lang="en-US" dirty="0">
              <a:latin typeface="Century" panose="02040604050505020304" pitchFamily="18" charset="0"/>
            </a:endParaRPr>
          </a:p>
          <a:p>
            <a:pPr lvl="2"/>
            <a:r>
              <a:rPr lang="en-US" dirty="0"/>
              <a:t>               </a:t>
            </a:r>
            <a:endParaRPr lang="en-IN" dirty="0"/>
          </a:p>
        </p:txBody>
      </p:sp>
    </p:spTree>
    <p:extLst>
      <p:ext uri="{BB962C8B-B14F-4D97-AF65-F5344CB8AC3E}">
        <p14:creationId xmlns:p14="http://schemas.microsoft.com/office/powerpoint/2010/main" val="16967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52400" y="1143635"/>
            <a:ext cx="8915400" cy="4676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5334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graphicFrame>
        <p:nvGraphicFramePr>
          <p:cNvPr id="7" name="Chart 6"/>
          <p:cNvGraphicFramePr>
            <a:graphicFrameLocks/>
          </p:cNvGraphicFramePr>
          <p:nvPr>
            <p:extLst>
              <p:ext uri="{D42A27DB-BD31-4B8C-83A1-F6EECF244321}">
                <p14:modId xmlns:p14="http://schemas.microsoft.com/office/powerpoint/2010/main" val="647328591"/>
              </p:ext>
            </p:extLst>
          </p:nvPr>
        </p:nvGraphicFramePr>
        <p:xfrm>
          <a:off x="1676400" y="995065"/>
          <a:ext cx="6172200" cy="4948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450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1034050"/>
              </p:ext>
            </p:extLst>
          </p:nvPr>
        </p:nvGraphicFramePr>
        <p:xfrm>
          <a:off x="1981200" y="1219200"/>
          <a:ext cx="6324600"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066800" y="609600"/>
            <a:ext cx="1661673" cy="461665"/>
          </a:xfrm>
          <a:prstGeom prst="rect">
            <a:avLst/>
          </a:prstGeom>
          <a:noFill/>
        </p:spPr>
        <p:txBody>
          <a:bodyPr wrap="none" rtlCol="0">
            <a:spAutoFit/>
          </a:bodyPr>
          <a:lstStyle/>
          <a:p>
            <a:r>
              <a:rPr lang="en-US" sz="2400" dirty="0">
                <a:latin typeface="Century" panose="02040604050505020304" pitchFamily="18" charset="0"/>
              </a:rPr>
              <a:t>RESULTS</a:t>
            </a:r>
            <a:endParaRPr lang="en-IN" sz="2400" dirty="0">
              <a:latin typeface="Century" panose="02040604050505020304" pitchFamily="18" charset="0"/>
            </a:endParaRPr>
          </a:p>
        </p:txBody>
      </p:sp>
    </p:spTree>
    <p:extLst>
      <p:ext uri="{BB962C8B-B14F-4D97-AF65-F5344CB8AC3E}">
        <p14:creationId xmlns:p14="http://schemas.microsoft.com/office/powerpoint/2010/main" val="405530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04800" y="1524000"/>
            <a:ext cx="10350911" cy="4678204"/>
          </a:xfrm>
          <a:prstGeom prst="rect">
            <a:avLst/>
          </a:prstGeom>
          <a:noFill/>
        </p:spPr>
        <p:txBody>
          <a:bodyPr wrap="none" rtlCol="0">
            <a:spAutoFit/>
          </a:bodyPr>
          <a:lstStyle/>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analysis we find most of the employees are average performing category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Excellent performing employee are low.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have to improve the underperforming employee to excellent 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We need to motivate and give training to the employee and small reward to </a:t>
            </a:r>
          </a:p>
          <a:p>
            <a:r>
              <a:rPr lang="en-US" sz="2000" b="1" i="1" dirty="0">
                <a:latin typeface="Times New Roman" pitchFamily="18" charset="0"/>
                <a:cs typeface="Times New Roman" pitchFamily="18" charset="0"/>
              </a:rPr>
              <a:t>      there improvement</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In this performance there are </a:t>
            </a:r>
            <a:r>
              <a:rPr lang="en-US" sz="2000" b="1" i="1" dirty="0">
                <a:solidFill>
                  <a:schemeClr val="accent3">
                    <a:lumMod val="75000"/>
                  </a:schemeClr>
                </a:solidFill>
                <a:latin typeface="Times New Roman" pitchFamily="18" charset="0"/>
                <a:cs typeface="Times New Roman" pitchFamily="18" charset="0"/>
              </a:rPr>
              <a:t>2</a:t>
            </a:r>
            <a:r>
              <a:rPr lang="en-US" sz="2000" b="1" i="1" dirty="0">
                <a:latin typeface="Times New Roman" pitchFamily="18" charset="0"/>
                <a:cs typeface="Times New Roman" pitchFamily="18" charset="0"/>
              </a:rPr>
              <a:t> companies is very average in performance they have </a:t>
            </a:r>
            <a:r>
              <a:rPr lang="en-US" sz="2000" b="1" i="1" dirty="0">
                <a:solidFill>
                  <a:schemeClr val="accent3">
                    <a:lumMod val="75000"/>
                  </a:schemeClr>
                </a:solidFill>
                <a:latin typeface="Times New Roman" pitchFamily="18" charset="0"/>
                <a:cs typeface="Times New Roman" pitchFamily="18" charset="0"/>
              </a:rPr>
              <a:t>11%</a:t>
            </a:r>
          </a:p>
          <a:p>
            <a:r>
              <a:rPr lang="en-US" sz="2000" b="1" i="1" dirty="0">
                <a:latin typeface="Times New Roman" pitchFamily="18" charset="0"/>
                <a:cs typeface="Times New Roman" pitchFamily="18" charset="0"/>
              </a:rPr>
              <a:t>     of average 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then there are </a:t>
            </a:r>
            <a:r>
              <a:rPr lang="en-US" sz="2000" b="1" i="1" dirty="0">
                <a:solidFill>
                  <a:srgbClr val="CC0099"/>
                </a:solidFill>
                <a:latin typeface="Times New Roman" pitchFamily="18" charset="0"/>
                <a:cs typeface="Times New Roman" pitchFamily="18" charset="0"/>
              </a:rPr>
              <a:t>6</a:t>
            </a:r>
            <a:r>
              <a:rPr lang="en-US" sz="2000" b="1" i="1" dirty="0">
                <a:latin typeface="Times New Roman" pitchFamily="18" charset="0"/>
                <a:cs typeface="Times New Roman" pitchFamily="18" charset="0"/>
              </a:rPr>
              <a:t> companies are having </a:t>
            </a:r>
            <a:r>
              <a:rPr lang="en-US" sz="2000" b="1" i="1" dirty="0">
                <a:solidFill>
                  <a:srgbClr val="CC0099"/>
                </a:solidFill>
                <a:latin typeface="Times New Roman" pitchFamily="18" charset="0"/>
                <a:cs typeface="Times New Roman" pitchFamily="18" charset="0"/>
              </a:rPr>
              <a:t>10%</a:t>
            </a:r>
            <a:r>
              <a:rPr lang="en-US" sz="2000" b="1" i="1" dirty="0">
                <a:latin typeface="Times New Roman" pitchFamily="18" charset="0"/>
                <a:cs typeface="Times New Roman" pitchFamily="18" charset="0"/>
              </a:rPr>
              <a:t> of underperforming employee.</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And there are </a:t>
            </a:r>
            <a:r>
              <a:rPr lang="en-US" sz="2000" b="1" i="1" dirty="0">
                <a:solidFill>
                  <a:srgbClr val="C00000"/>
                </a:solidFill>
                <a:latin typeface="Times New Roman" pitchFamily="18" charset="0"/>
                <a:cs typeface="Times New Roman" pitchFamily="18" charset="0"/>
              </a:rPr>
              <a:t>2 </a:t>
            </a:r>
            <a:r>
              <a:rPr lang="en-US" sz="2000" b="1" i="1" dirty="0">
                <a:latin typeface="Times New Roman" pitchFamily="18" charset="0"/>
                <a:cs typeface="Times New Roman" pitchFamily="18" charset="0"/>
              </a:rPr>
              <a:t>companies have only </a:t>
            </a:r>
            <a:r>
              <a:rPr lang="en-US" sz="2000" b="1" i="1" dirty="0">
                <a:solidFill>
                  <a:srgbClr val="C00000"/>
                </a:solidFill>
                <a:latin typeface="Times New Roman" pitchFamily="18" charset="0"/>
                <a:cs typeface="Times New Roman" pitchFamily="18" charset="0"/>
              </a:rPr>
              <a:t>9%</a:t>
            </a:r>
            <a:r>
              <a:rPr lang="en-US" sz="2000" b="1" i="1" dirty="0">
                <a:latin typeface="Times New Roman" pitchFamily="18" charset="0"/>
                <a:cs typeface="Times New Roman" pitchFamily="18" charset="0"/>
              </a:rPr>
              <a:t> of underperforming employee.</a:t>
            </a:r>
            <a:endParaRPr lang="en-IN" sz="2000" b="1" i="1" dirty="0">
              <a:latin typeface="Times New Roman" pitchFamily="18" charset="0"/>
              <a:cs typeface="Times New Roman" pitchFamily="18" charset="0"/>
            </a:endParaRP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MSC and SVG have 11%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PYZ, TNS, WBL, BPC, EW and NEL  are have 10% .</a:t>
            </a:r>
          </a:p>
          <a:p>
            <a:pPr marL="285750" indent="-285750">
              <a:buFont typeface="Wingdings" panose="05000000000000000000" pitchFamily="2" charset="2"/>
              <a:buChar char="v"/>
            </a:pPr>
            <a:r>
              <a:rPr lang="en-US" sz="2000" b="1" i="1" dirty="0">
                <a:latin typeface="Times New Roman" pitchFamily="18" charset="0"/>
                <a:cs typeface="Times New Roman" pitchFamily="18" charset="0"/>
              </a:rPr>
              <a:t>PL and CCDR have 9% .</a:t>
            </a:r>
          </a:p>
          <a:p>
            <a:r>
              <a:rPr lang="en-US" sz="2000" b="1" i="1" dirty="0">
                <a:latin typeface="Times New Roman" pitchFamily="18" charset="0"/>
                <a:cs typeface="Times New Roman" pitchFamily="18" charset="0"/>
              </a:rPr>
              <a:t> </a:t>
            </a:r>
          </a:p>
          <a:p>
            <a:pPr marL="285750" indent="-285750">
              <a:buFont typeface="Wingdings" panose="05000000000000000000" pitchFamily="2" charset="2"/>
              <a:buChar char="v"/>
            </a:pPr>
            <a:endParaRPr lang="en-IN" sz="2000" b="1" i="1" dirty="0">
              <a:latin typeface="Times New Roman" pitchFamily="18" charset="0"/>
              <a:cs typeface="Times New Roman" pitchFamily="18" charset="0"/>
            </a:endParaRPr>
          </a:p>
          <a:p>
            <a:endParaRPr lang="en-IN" dirty="0">
              <a:latin typeface="Century" panose="020406040505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2887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1"/>
          <p:cNvSpPr/>
          <p:nvPr/>
        </p:nvSpPr>
        <p:spPr>
          <a:xfrm>
            <a:off x="2438400" y="1371600"/>
            <a:ext cx="5616000" cy="400110"/>
          </a:xfrm>
          <a:prstGeom prst="rect">
            <a:avLst/>
          </a:prstGeom>
          <a:solidFill>
            <a:srgbClr val="7DB1C1"/>
          </a:solidFill>
          <a:ln>
            <a:noFill/>
          </a:ln>
          <a:scene3d>
            <a:camera prst="orthographicFront"/>
            <a:lightRig rig="threePt" dir="t"/>
          </a:scene3d>
          <a:sp3d>
            <a:bevelT w="139700"/>
          </a:sp3d>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EMPLOYEE PERFORMANCE ANALYSIS </a:t>
            </a:r>
            <a:r>
              <a:rPr lang="en-US" sz="2000" b="0" cap="none" spc="0" dirty="0">
                <a:ln w="0"/>
                <a:solidFill>
                  <a:schemeClr val="bg1"/>
                </a:solidFill>
                <a:effectLst>
                  <a:outerShdw blurRad="38100" dist="19050" dir="2700000" algn="tl" rotWithShape="0">
                    <a:schemeClr val="dk1">
                      <a:alpha val="40000"/>
                    </a:schemeClr>
                  </a:outerShdw>
                </a:effectLst>
              </a:rPr>
              <a:t>USING</a:t>
            </a:r>
            <a:r>
              <a:rPr lang="en-US" sz="2000" b="0" cap="none" spc="0" dirty="0">
                <a:ln w="0"/>
                <a:solidFill>
                  <a:schemeClr val="tx1"/>
                </a:solidFill>
                <a:effectLst>
                  <a:outerShdw blurRad="38100" dist="19050" dir="2700000" algn="tl" rotWithShape="0">
                    <a:schemeClr val="dk1">
                      <a:alpha val="40000"/>
                    </a:schemeClr>
                  </a:outerShdw>
                </a:effectLst>
              </a:rPr>
              <a:t> EXCEL</a:t>
            </a:r>
          </a:p>
        </p:txBody>
      </p:sp>
      <p:graphicFrame>
        <p:nvGraphicFramePr>
          <p:cNvPr id="9" name="Diagram 8"/>
          <p:cNvGraphicFramePr/>
          <p:nvPr>
            <p:extLst>
              <p:ext uri="{D42A27DB-BD31-4B8C-83A1-F6EECF244321}">
                <p14:modId xmlns:p14="http://schemas.microsoft.com/office/powerpoint/2010/main" val="1873740736"/>
              </p:ext>
            </p:extLst>
          </p:nvPr>
        </p:nvGraphicFramePr>
        <p:xfrm>
          <a:off x="70692" y="2133600"/>
          <a:ext cx="8020050" cy="3548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10681335" cy="2769989"/>
          </a:xfrm>
          <a:ln>
            <a:noFill/>
          </a:ln>
          <a:effectLst>
            <a:outerShdw blurRad="50800" dist="38100" dir="5400000" algn="t" rotWithShape="0">
              <a:prstClr val="black">
                <a:alpha val="40000"/>
              </a:prstClr>
            </a:outerShdw>
          </a:effectLst>
        </p:spPr>
        <p:txBody>
          <a:bodyPr/>
          <a:lstStyle/>
          <a:p>
            <a:pPr marL="342900" indent="-342900">
              <a:buFont typeface="Wingdings" panose="05000000000000000000" pitchFamily="2" charset="2"/>
              <a:buChar char="v"/>
            </a:pPr>
            <a:r>
              <a:rPr lang="en-US" sz="2000" i="1" dirty="0">
                <a:solidFill>
                  <a:schemeClr val="accent6">
                    <a:lumMod val="50000"/>
                  </a:schemeClr>
                </a:solidFill>
                <a:latin typeface="Lucida Handwriting" panose="03010101010101010101" pitchFamily="66" charset="0"/>
              </a:rPr>
              <a:t>EMPLOYEE ENGAGEMENT:</a:t>
            </a:r>
            <a:br>
              <a:rPr lang="en-US" sz="2000" i="1" dirty="0">
                <a:solidFill>
                  <a:schemeClr val="accent6">
                    <a:lumMod val="50000"/>
                  </a:schemeClr>
                </a:solidFill>
                <a:latin typeface="Lucida Handwriting" panose="03010101010101010101" pitchFamily="66" charset="0"/>
              </a:rPr>
            </a:br>
            <a:r>
              <a:rPr lang="en-US" sz="2000" i="1" dirty="0">
                <a:latin typeface="Lucida Handwriting" panose="03010101010101010101" pitchFamily="66" charset="0"/>
              </a:rPr>
              <a:t>                  1. </a:t>
            </a:r>
            <a:r>
              <a:rPr lang="en-US" sz="2000" i="1" dirty="0">
                <a:latin typeface="Constantia" panose="02030602050306030303" pitchFamily="18" charset="0"/>
              </a:rPr>
              <a:t>Its help to measure how motivated ,passionate ,invested </a:t>
            </a:r>
            <a:br>
              <a:rPr lang="en-US" sz="2000" i="1" dirty="0">
                <a:latin typeface="Constantia" panose="02030602050306030303" pitchFamily="18" charset="0"/>
              </a:rPr>
            </a:br>
            <a:r>
              <a:rPr lang="en-US" sz="2000" i="1" dirty="0">
                <a:latin typeface="Constantia" panose="02030602050306030303" pitchFamily="18" charset="0"/>
              </a:rPr>
              <a:t>employee are in their job. </a:t>
            </a:r>
            <a:br>
              <a:rPr lang="en-US" sz="2000" i="1" dirty="0">
                <a:latin typeface="Constantia" panose="02030602050306030303" pitchFamily="18" charset="0"/>
              </a:rPr>
            </a:br>
            <a:r>
              <a:rPr lang="en-US" sz="2000" i="1" dirty="0">
                <a:latin typeface="Constantia" panose="02030602050306030303" pitchFamily="18" charset="0"/>
              </a:rPr>
              <a:t>                            2.   Its shows company to if they want to change the employee</a:t>
            </a:r>
            <a:br>
              <a:rPr lang="en-US" sz="2000" i="1" dirty="0">
                <a:latin typeface="Constantia" panose="02030602050306030303" pitchFamily="18" charset="0"/>
              </a:rPr>
            </a:br>
            <a:r>
              <a:rPr lang="en-US" sz="2000" i="1" dirty="0">
                <a:latin typeface="Constantia" panose="02030602050306030303" pitchFamily="18" charset="0"/>
              </a:rPr>
              <a:t>are motivate the old employee to  become active in their field so</a:t>
            </a:r>
            <a:br>
              <a:rPr lang="en-US" sz="2000" i="1" dirty="0">
                <a:latin typeface="Constantia" panose="02030602050306030303" pitchFamily="18" charset="0"/>
              </a:rPr>
            </a:br>
            <a:r>
              <a:rPr lang="en-US" sz="2000" i="1" dirty="0">
                <a:latin typeface="Constantia" panose="02030602050306030303" pitchFamily="18" charset="0"/>
              </a:rPr>
              <a:t>its very useful for the company.</a:t>
            </a:r>
            <a:br>
              <a:rPr lang="en-US" sz="2000" i="1" dirty="0">
                <a:latin typeface="Constantia" panose="02030602050306030303" pitchFamily="18" charset="0"/>
              </a:rPr>
            </a:br>
            <a:br>
              <a:rPr lang="en-US" sz="2000" i="1" dirty="0">
                <a:latin typeface="Constantia" panose="02030602050306030303" pitchFamily="18" charset="0"/>
              </a:rPr>
            </a:br>
            <a:br>
              <a:rPr lang="en-US" sz="2000" i="1" dirty="0">
                <a:latin typeface="Constantia" panose="02030602050306030303" pitchFamily="18" charset="0"/>
              </a:rPr>
            </a:br>
            <a:endParaRPr lang="en-IN" sz="2000" i="1" dirty="0">
              <a:latin typeface="Constantia" panose="02030602050306030303" pitchFamily="18" charset="0"/>
            </a:endParaRPr>
          </a:p>
        </p:txBody>
      </p:sp>
      <p:sp>
        <p:nvSpPr>
          <p:cNvPr id="6" name="TextBox 5"/>
          <p:cNvSpPr txBox="1"/>
          <p:nvPr/>
        </p:nvSpPr>
        <p:spPr>
          <a:xfrm>
            <a:off x="45720" y="2971800"/>
            <a:ext cx="9997289" cy="2462213"/>
          </a:xfrm>
          <a:prstGeom prst="rect">
            <a:avLst/>
          </a:prstGeom>
          <a:noFill/>
          <a:effectLst>
            <a:outerShdw blurRad="50800" dist="38100" dir="5400000" algn="t" rotWithShape="0">
              <a:prstClr val="black">
                <a:alpha val="40000"/>
              </a:prstClr>
            </a:outerShdw>
          </a:effectLst>
        </p:spPr>
        <p:txBody>
          <a:bodyPr wrap="none" rtlCol="0">
            <a:spAutoFit/>
          </a:bodyPr>
          <a:lstStyle/>
          <a:p>
            <a:pPr marL="285750" indent="-285750">
              <a:buFont typeface="Wingdings" panose="05000000000000000000" pitchFamily="2" charset="2"/>
              <a:buChar char="v"/>
            </a:pPr>
            <a:r>
              <a:rPr lang="en-US" b="1" i="1" dirty="0">
                <a:solidFill>
                  <a:schemeClr val="accent6">
                    <a:lumMod val="50000"/>
                  </a:schemeClr>
                </a:solidFill>
                <a:latin typeface="Lucida Handwriting" panose="03010101010101010101" pitchFamily="66" charset="0"/>
              </a:rPr>
              <a:t>COMPANY GROWTH</a:t>
            </a:r>
            <a:r>
              <a:rPr lang="en-US" i="1" dirty="0">
                <a:solidFill>
                  <a:schemeClr val="accent6">
                    <a:lumMod val="50000"/>
                  </a:schemeClr>
                </a:solidFill>
                <a:latin typeface="Lucida Handwriting" panose="03010101010101010101" pitchFamily="66" charset="0"/>
              </a:rPr>
              <a:t>:</a:t>
            </a:r>
            <a:br>
              <a:rPr lang="en-US" i="1" dirty="0">
                <a:solidFill>
                  <a:schemeClr val="accent6">
                    <a:lumMod val="50000"/>
                  </a:schemeClr>
                </a:solidFill>
                <a:latin typeface="Lucida Handwriting" panose="03010101010101010101" pitchFamily="66" charset="0"/>
              </a:rPr>
            </a:br>
            <a:r>
              <a:rPr lang="en-US" i="1" dirty="0">
                <a:solidFill>
                  <a:schemeClr val="accent1"/>
                </a:solidFill>
                <a:latin typeface="Constantia" panose="02030602050306030303" pitchFamily="18" charset="0"/>
              </a:rPr>
              <a:t>                            </a:t>
            </a:r>
            <a:r>
              <a:rPr lang="en-US" sz="2000" b="1" i="1" dirty="0">
                <a:latin typeface="Constantia" panose="02030602050306030303" pitchFamily="18" charset="0"/>
              </a:rPr>
              <a:t>Employee performance analysis help company to grow without</a:t>
            </a:r>
            <a:br>
              <a:rPr lang="en-US" sz="2000" b="1" i="1" dirty="0">
                <a:latin typeface="Constantia" panose="02030602050306030303" pitchFamily="18" charset="0"/>
              </a:rPr>
            </a:br>
            <a:r>
              <a:rPr lang="en-US" sz="2000" b="1" i="1" dirty="0">
                <a:latin typeface="Constantia" panose="02030602050306030303" pitchFamily="18" charset="0"/>
              </a:rPr>
              <a:t>employee none company can grow. Employees are the foundation of the firm</a:t>
            </a:r>
            <a:br>
              <a:rPr lang="en-US" sz="2000" b="1" i="1" dirty="0">
                <a:latin typeface="Constantia" panose="02030602050306030303" pitchFamily="18" charset="0"/>
              </a:rPr>
            </a:br>
            <a:r>
              <a:rPr lang="en-US" sz="2000" b="1" i="1" dirty="0">
                <a:latin typeface="Constantia" panose="02030602050306030303" pitchFamily="18" charset="0"/>
              </a:rPr>
              <a:t>so employee performance analysis shows how employees are working what </a:t>
            </a:r>
            <a:br>
              <a:rPr lang="en-US" sz="2000" b="1" i="1" dirty="0">
                <a:latin typeface="Constantia" panose="02030602050306030303" pitchFamily="18" charset="0"/>
              </a:rPr>
            </a:br>
            <a:r>
              <a:rPr lang="en-US" sz="2000" b="1" i="1" dirty="0">
                <a:latin typeface="Constantia" panose="02030602050306030303" pitchFamily="18" charset="0"/>
              </a:rPr>
              <a:t>are the change does company want to do for improvement of company and also </a:t>
            </a:r>
            <a:br>
              <a:rPr lang="en-US" sz="2000" b="1" i="1" dirty="0">
                <a:latin typeface="Constantia" panose="02030602050306030303" pitchFamily="18" charset="0"/>
              </a:rPr>
            </a:br>
            <a:r>
              <a:rPr lang="en-US" sz="2000" b="1" i="1" dirty="0">
                <a:latin typeface="Constantia" panose="02030602050306030303" pitchFamily="18" charset="0"/>
              </a:rPr>
              <a:t>increase performance of the employee</a:t>
            </a:r>
            <a:br>
              <a:rPr lang="en-US" i="1" dirty="0">
                <a:latin typeface="Constantia" panose="02030602050306030303" pitchFamily="18" charset="0"/>
              </a:rPr>
            </a:br>
            <a:br>
              <a:rPr lang="en-US" i="1" dirty="0">
                <a:latin typeface="Constantia" panose="02030602050306030303" pitchFamily="18" charset="0"/>
              </a:rPr>
            </a:br>
            <a:endParaRPr lang="en-IN" dirty="0"/>
          </a:p>
        </p:txBody>
      </p:sp>
    </p:spTree>
    <p:extLst>
      <p:ext uri="{BB962C8B-B14F-4D97-AF65-F5344CB8AC3E}">
        <p14:creationId xmlns:p14="http://schemas.microsoft.com/office/powerpoint/2010/main" val="3076485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838200"/>
            <a:ext cx="9372600" cy="4708981"/>
          </a:xfrm>
          <a:prstGeom prst="rect">
            <a:avLst/>
          </a:prstGeom>
          <a:noFill/>
          <a:effectLst>
            <a:outerShdw blurRad="50800" dist="38100" dir="5400000" algn="t" rotWithShape="0">
              <a:prstClr val="black">
                <a:alpha val="40000"/>
              </a:prstClr>
            </a:outerShdw>
          </a:effectLst>
        </p:spPr>
        <p:txBody>
          <a:bodyPr wrap="square" rtlCol="0">
            <a:spAutoFit/>
          </a:bodyPr>
          <a:lstStyle/>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COMPENSATION:   </a:t>
            </a:r>
          </a:p>
          <a:p>
            <a:pPr algn="just"/>
            <a:r>
              <a:rPr lang="en-US" sz="2000" b="1" dirty="0">
                <a:latin typeface="Lucida Handwriting" panose="03010101010101010101" pitchFamily="66" charset="0"/>
              </a:rPr>
              <a:t>                  </a:t>
            </a:r>
            <a:r>
              <a:rPr lang="en-US" sz="2000" b="1" dirty="0">
                <a:latin typeface="Constantia" panose="02030602050306030303" pitchFamily="18" charset="0"/>
              </a:rPr>
              <a:t>Compensation in a company increase  or motivate ,boost the employee to work more . This  analysis helps to find the best employees and provide them the compensation like bonus, increment and other compensation . If they provide compensation they motivate more and they give their best .So employee performance analysis are important to a firm.</a:t>
            </a:r>
          </a:p>
          <a:p>
            <a:pPr algn="just"/>
            <a:endParaRPr lang="en-US" sz="2000" b="1" dirty="0">
              <a:latin typeface="Constantia" panose="02030602050306030303" pitchFamily="18" charset="0"/>
            </a:endParaRPr>
          </a:p>
          <a:p>
            <a:pPr marL="285750" indent="-285750" algn="just">
              <a:buFont typeface="Wingdings" panose="05000000000000000000" pitchFamily="2" charset="2"/>
              <a:buChar char="v"/>
            </a:pPr>
            <a:r>
              <a:rPr lang="en-US" sz="2000" b="1" dirty="0">
                <a:solidFill>
                  <a:schemeClr val="accent2">
                    <a:lumMod val="50000"/>
                  </a:schemeClr>
                </a:solidFill>
                <a:latin typeface="Lucida Handwriting" panose="03010101010101010101" pitchFamily="66" charset="0"/>
              </a:rPr>
              <a:t>MOTIVATE LOW PERFORMANCE EMPLOYEE</a:t>
            </a:r>
            <a:r>
              <a:rPr lang="en-US" sz="2000" b="1" dirty="0">
                <a:solidFill>
                  <a:schemeClr val="accent3">
                    <a:lumMod val="75000"/>
                  </a:schemeClr>
                </a:solidFill>
                <a:latin typeface="Lucida Handwriting" panose="03010101010101010101" pitchFamily="66" charset="0"/>
              </a:rPr>
              <a:t>:</a:t>
            </a:r>
          </a:p>
          <a:p>
            <a:pPr algn="just"/>
            <a:r>
              <a:rPr lang="en-US" sz="2000" b="1" dirty="0">
                <a:latin typeface="Constantia" panose="02030602050306030303" pitchFamily="18" charset="0"/>
              </a:rPr>
              <a:t>                Find the underperforming employee and motive them to improve their overall performance.</a:t>
            </a:r>
          </a:p>
          <a:p>
            <a:pPr algn="just"/>
            <a:r>
              <a:rPr lang="en-US" sz="2000" b="1" dirty="0">
                <a:latin typeface="Constantia" panose="02030602050306030303" pitchFamily="18" charset="0"/>
              </a:rPr>
              <a:t>     </a:t>
            </a:r>
          </a:p>
          <a:p>
            <a:pPr algn="just"/>
            <a:r>
              <a:rPr lang="en-US" sz="2000" b="1" dirty="0">
                <a:latin typeface="Lucida Handwriting" panose="03010101010101010101" pitchFamily="66" charset="0"/>
              </a:rPr>
              <a:t>      </a:t>
            </a:r>
            <a:r>
              <a:rPr lang="en-US" sz="2000" b="1" dirty="0">
                <a:solidFill>
                  <a:schemeClr val="tx2">
                    <a:lumMod val="50000"/>
                  </a:schemeClr>
                </a:solidFill>
                <a:latin typeface="Lucida Handwriting" panose="03010101010101010101" pitchFamily="66" charset="0"/>
              </a:rPr>
              <a:t>STRATEGIES TO IMPROVE</a:t>
            </a:r>
            <a:r>
              <a:rPr lang="en-US" sz="2000" b="1" dirty="0">
                <a:solidFill>
                  <a:schemeClr val="accent4">
                    <a:lumMod val="60000"/>
                    <a:lumOff val="40000"/>
                  </a:schemeClr>
                </a:solidFill>
                <a:latin typeface="Lucida Handwriting" panose="03010101010101010101" pitchFamily="66" charset="0"/>
              </a:rPr>
              <a:t>:</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Provide regular feedback  and coaching</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Recognize and rewards</a:t>
            </a:r>
          </a:p>
          <a:p>
            <a:pPr marL="2171700" lvl="4" indent="-342900" algn="just">
              <a:buFont typeface="Wingdings" panose="05000000000000000000" pitchFamily="2" charset="2"/>
              <a:buChar char="ü"/>
            </a:pPr>
            <a:r>
              <a:rPr lang="en-US" sz="2000" b="1" dirty="0">
                <a:solidFill>
                  <a:schemeClr val="accent5">
                    <a:lumMod val="75000"/>
                  </a:schemeClr>
                </a:solidFill>
                <a:latin typeface="Lucida Handwriting" panose="03010101010101010101" pitchFamily="66" charset="0"/>
              </a:rPr>
              <a:t>Set goals and expectations</a:t>
            </a:r>
          </a:p>
        </p:txBody>
      </p:sp>
    </p:spTree>
    <p:extLst>
      <p:ext uri="{BB962C8B-B14F-4D97-AF65-F5344CB8AC3E}">
        <p14:creationId xmlns:p14="http://schemas.microsoft.com/office/powerpoint/2010/main" val="191248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658600" y="4229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06091" y="61363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p:cNvSpPr txBox="1"/>
          <p:nvPr/>
        </p:nvSpPr>
        <p:spPr>
          <a:xfrm>
            <a:off x="451379" y="2103329"/>
            <a:ext cx="9028434" cy="2677656"/>
          </a:xfrm>
          <a:prstGeom prst="rect">
            <a:avLst/>
          </a:prstGeom>
          <a:noFill/>
          <a:effectLst>
            <a:outerShdw blurRad="152400" dist="317500" dir="5400000" sx="90000" sy="-19000" rotWithShape="0">
              <a:prstClr val="black">
                <a:alpha val="15000"/>
              </a:prstClr>
            </a:outerShdw>
          </a:effectLst>
        </p:spPr>
        <p:txBody>
          <a:bodyPr wrap="none" rtlCol="0">
            <a:spAutoFit/>
          </a:bodyPr>
          <a:lstStyle/>
          <a:p>
            <a:r>
              <a:rPr lang="en-US" sz="2400" dirty="0">
                <a:solidFill>
                  <a:schemeClr val="accent2">
                    <a:lumMod val="75000"/>
                  </a:schemeClr>
                </a:solidFill>
                <a:latin typeface="Lucida Handwriting" panose="03010101010101010101" pitchFamily="66" charset="0"/>
              </a:rPr>
              <a:t>EMPLOYEE PERFORMANCE ANALYSIS  USING EXCEL</a:t>
            </a:r>
            <a:r>
              <a:rPr lang="en-US" sz="2400" dirty="0">
                <a:solidFill>
                  <a:schemeClr val="accent3">
                    <a:lumMod val="75000"/>
                  </a:schemeClr>
                </a:solidFill>
                <a:latin typeface="Lucida Handwriting" panose="03010101010101010101" pitchFamily="66" charset="0"/>
              </a:rPr>
              <a:t>:   </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RATING</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EMPLOYEE PERFORMANCE</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GENDER</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ACHIVEMENTS</a:t>
            </a:r>
          </a:p>
          <a:p>
            <a:pPr marL="2628900" lvl="5" indent="-342900">
              <a:buFont typeface="Wingdings" panose="05000000000000000000" pitchFamily="2" charset="2"/>
              <a:buChar char="§"/>
            </a:pPr>
            <a:r>
              <a:rPr lang="en-US" sz="2400" dirty="0">
                <a:solidFill>
                  <a:schemeClr val="accent5">
                    <a:lumMod val="75000"/>
                  </a:schemeClr>
                </a:solidFill>
                <a:latin typeface="Constantia" panose="02030602050306030303" pitchFamily="18" charset="0"/>
              </a:rPr>
              <a:t>USING FORMULAES AND FIND THE </a:t>
            </a:r>
          </a:p>
          <a:p>
            <a:pPr lvl="5"/>
            <a:r>
              <a:rPr lang="en-US" sz="2400" dirty="0">
                <a:solidFill>
                  <a:schemeClr val="accent5">
                    <a:lumMod val="75000"/>
                  </a:schemeClr>
                </a:solidFill>
                <a:latin typeface="Constantia" panose="02030602050306030303" pitchFamily="18" charset="0"/>
              </a:rPr>
              <a: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a:effectLst>
            <a:glow rad="101600">
              <a:schemeClr val="accent1">
                <a:satMod val="175000"/>
                <a:alpha val="40000"/>
              </a:schemeClr>
            </a:glow>
          </a:effectLst>
          <a:scene3d>
            <a:camera prst="orthographicFront"/>
            <a:lightRig rig="threePt" dir="t"/>
          </a:scene3d>
          <a:sp3d>
            <a:bevelT w="165100" prst="coolSlant"/>
          </a:sp3d>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p:cNvSpPr txBox="1"/>
          <p:nvPr/>
        </p:nvSpPr>
        <p:spPr>
          <a:xfrm>
            <a:off x="1219200" y="2514600"/>
            <a:ext cx="5086649" cy="206210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EMPLOYEER </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FIRM</a:t>
            </a:r>
          </a:p>
          <a:p>
            <a:pPr marL="1200150" lvl="2" indent="-285750">
              <a:buFont typeface="Wingdings" panose="05000000000000000000" pitchFamily="2" charset="2"/>
              <a:buChar char="q"/>
            </a:pPr>
            <a:r>
              <a:rPr lang="en-US" sz="3200" dirty="0">
                <a:solidFill>
                  <a:srgbClr val="336600"/>
                </a:solidFill>
                <a:latin typeface="Lucida Handwriting" panose="03010101010101010101" pitchFamily="66" charset="0"/>
              </a:rPr>
              <a:t>ORGANIZATONS</a:t>
            </a:r>
            <a:endParaRPr lang="en-IN" sz="3200" dirty="0">
              <a:solidFill>
                <a:srgbClr val="336600"/>
              </a:solidFill>
              <a:latin typeface="Lucida Handwriting" panose="03010101010101010101"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p:cNvSpPr txBox="1"/>
          <p:nvPr/>
        </p:nvSpPr>
        <p:spPr>
          <a:xfrm>
            <a:off x="3200400" y="2572322"/>
            <a:ext cx="5161991" cy="3046988"/>
          </a:xfrm>
          <a:prstGeom prst="rect">
            <a:avLst/>
          </a:prstGeom>
          <a:noFill/>
        </p:spPr>
        <p:txBody>
          <a:bodyPr wrap="none" rtlCol="0">
            <a:spAutoFit/>
          </a:bodyPr>
          <a:lstStyle/>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CONDITIONAL FORMATIMG</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FILTER</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SORT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BAR CHART</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IF CONDITION</a:t>
            </a:r>
          </a:p>
          <a:p>
            <a:pPr marL="285750" indent="-285750">
              <a:buFont typeface="Wingdings" panose="05000000000000000000" pitchFamily="2" charset="2"/>
              <a:buChar char="Ø"/>
            </a:pPr>
            <a:r>
              <a:rPr lang="en-US" sz="2400" dirty="0">
                <a:solidFill>
                  <a:srgbClr val="006666"/>
                </a:solidFill>
                <a:latin typeface="Lucida Handwriting" panose="03010101010101010101" pitchFamily="66" charset="0"/>
              </a:rPr>
              <a:t>PIVOT TABLE</a:t>
            </a:r>
          </a:p>
          <a:p>
            <a:endParaRPr lang="en-US" sz="2400" dirty="0">
              <a:latin typeface="Lucida Handwriting" panose="03010101010101010101" pitchFamily="66" charset="0"/>
            </a:endParaRPr>
          </a:p>
          <a:p>
            <a:pPr marL="285750" indent="-285750">
              <a:buFont typeface="Wingdings" panose="05000000000000000000" pitchFamily="2" charset="2"/>
              <a:buChar char="Ø"/>
            </a:pPr>
            <a:endParaRPr lang="en-IN" sz="2400" dirty="0">
              <a:latin typeface="Lucida Handwriting" panose="03010101010101010101" pitchFamily="66"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885</TotalTime>
  <Words>821</Words>
  <Application>Microsoft Office PowerPoint</Application>
  <PresentationFormat>Widescreen</PresentationFormat>
  <Paragraphs>195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EMPLOYEE ENGAGEMENT:                   1. Its help to measure how motivated ,passionate ,invested  employee are in their job.                              2.   Its shows company to if they want to change the employee are motivate the old employee to  become active in their field so its very useful for the company.   </vt:lpstr>
      <vt:lpstr>PowerPoint Presentation</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premkumarpandurangank@gmail.com</cp:lastModifiedBy>
  <cp:revision>51</cp:revision>
  <dcterms:created xsi:type="dcterms:W3CDTF">2024-03-29T15:07:22Z</dcterms:created>
  <dcterms:modified xsi:type="dcterms:W3CDTF">2024-10-10T04:35:12Z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