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6" r:id="rId30"/>
    <p:sldId id="284" r:id="rId31"/>
    <p:sldId id="285"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11/5/2023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11/5/2023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11/5/2023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11/5/2023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11/5/2023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F0A1D-4503-492E-DD0D-367E79DA3D4E}"/>
              </a:ext>
            </a:extLst>
          </p:cNvPr>
          <p:cNvSpPr>
            <a:spLocks noGrp="1"/>
          </p:cNvSpPr>
          <p:nvPr>
            <p:ph type="ctrTitle"/>
          </p:nvPr>
        </p:nvSpPr>
        <p:spPr/>
        <p:txBody>
          <a:bodyPr/>
          <a:lstStyle/>
          <a:p>
            <a:r>
              <a:rPr lang="en-IN" sz="3200" b="1" dirty="0"/>
              <a:t>IBM project </a:t>
            </a:r>
            <a:br>
              <a:rPr lang="en-IN" sz="3200" b="1" dirty="0"/>
            </a:br>
            <a:r>
              <a:rPr lang="en-IN" sz="3200" b="1" dirty="0">
                <a:solidFill>
                  <a:schemeClr val="accent3">
                    <a:lumMod val="60000"/>
                    <a:lumOff val="40000"/>
                  </a:schemeClr>
                </a:solidFill>
              </a:rPr>
              <a:t>Phase 3</a:t>
            </a:r>
            <a:r>
              <a:rPr lang="en-IN" sz="3200" b="1" dirty="0"/>
              <a:t>: development (part 1)</a:t>
            </a:r>
            <a:br>
              <a:rPr lang="en-IN" sz="3200" b="1" dirty="0"/>
            </a:br>
            <a:r>
              <a:rPr lang="en-IN" sz="3200" b="1" dirty="0">
                <a:solidFill>
                  <a:schemeClr val="accent3">
                    <a:lumMod val="60000"/>
                    <a:lumOff val="40000"/>
                  </a:schemeClr>
                </a:solidFill>
              </a:rPr>
              <a:t>Topic: </a:t>
            </a:r>
            <a:r>
              <a:rPr lang="en-IN" sz="3200" b="1" dirty="0"/>
              <a:t>media streaming with IBM cloud video streaming</a:t>
            </a:r>
            <a:endParaRPr lang="en-US" sz="3200" b="1" dirty="0"/>
          </a:p>
        </p:txBody>
      </p:sp>
    </p:spTree>
    <p:extLst>
      <p:ext uri="{BB962C8B-B14F-4D97-AF65-F5344CB8AC3E}">
        <p14:creationId xmlns:p14="http://schemas.microsoft.com/office/powerpoint/2010/main" val="1823190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EEA0-1233-3D66-0F89-4F78DFF4BDAD}"/>
              </a:ext>
            </a:extLst>
          </p:cNvPr>
          <p:cNvSpPr>
            <a:spLocks noGrp="1"/>
          </p:cNvSpPr>
          <p:nvPr>
            <p:ph type="title"/>
          </p:nvPr>
        </p:nvSpPr>
        <p:spPr/>
        <p:txBody>
          <a:bodyPr>
            <a:normAutofit/>
          </a:bodyPr>
          <a:lstStyle/>
          <a:p>
            <a:r>
              <a:rPr lang="en-IN" sz="2400" b="1" dirty="0"/>
              <a:t>2.Load the dataset:</a:t>
            </a:r>
            <a:br>
              <a:rPr lang="en-IN" sz="2400" b="1" dirty="0"/>
            </a:br>
            <a:endParaRPr lang="en-US" sz="2400" b="1" dirty="0"/>
          </a:p>
        </p:txBody>
      </p:sp>
      <p:sp>
        <p:nvSpPr>
          <p:cNvPr id="3" name="Content Placeholder 2">
            <a:extLst>
              <a:ext uri="{FF2B5EF4-FFF2-40B4-BE49-F238E27FC236}">
                <a16:creationId xmlns:a16="http://schemas.microsoft.com/office/drawing/2014/main" id="{FB581708-2686-A734-6437-88B48C8E4484}"/>
              </a:ext>
            </a:extLst>
          </p:cNvPr>
          <p:cNvSpPr>
            <a:spLocks noGrp="1"/>
          </p:cNvSpPr>
          <p:nvPr>
            <p:ph idx="1"/>
          </p:nvPr>
        </p:nvSpPr>
        <p:spPr/>
        <p:txBody>
          <a:bodyPr/>
          <a:lstStyle/>
          <a:p>
            <a:r>
              <a:rPr lang="en-IN" sz="1400" dirty="0"/>
              <a:t>To load a dataset into a Pandas Data frame, you can use the read_csv() function. For example, you can use the following code to load  a media streaming dataset.</a:t>
            </a:r>
          </a:p>
          <a:p>
            <a:pPr marL="0" indent="0">
              <a:buNone/>
            </a:pPr>
            <a:r>
              <a:rPr lang="en-IN" sz="2000" b="1"/>
              <a:t>Program:</a:t>
            </a:r>
          </a:p>
          <a:p>
            <a:pPr marL="0" indent="0">
              <a:buNone/>
            </a:pPr>
            <a:r>
              <a:rPr lang="en-IN" sz="1400"/>
              <a:t>Import </a:t>
            </a:r>
            <a:r>
              <a:rPr lang="en-IN" sz="1400" dirty="0"/>
              <a:t>pandas as pd
df = pd.read_csv(“data.csv”)</a:t>
            </a:r>
          </a:p>
          <a:p>
            <a:pPr marL="0" indent="0">
              <a:buNone/>
            </a:pPr>
            <a:endParaRPr lang="en-IN" sz="1400" dirty="0"/>
          </a:p>
          <a:p>
            <a:pPr marL="0" indent="0">
              <a:buNone/>
            </a:pPr>
            <a:endParaRPr lang="en-US" sz="2000" b="1" dirty="0"/>
          </a:p>
        </p:txBody>
      </p:sp>
    </p:spTree>
    <p:extLst>
      <p:ext uri="{BB962C8B-B14F-4D97-AF65-F5344CB8AC3E}">
        <p14:creationId xmlns:p14="http://schemas.microsoft.com/office/powerpoint/2010/main" val="162262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EE17-CB4E-031A-F8CB-239A457393FC}"/>
              </a:ext>
            </a:extLst>
          </p:cNvPr>
          <p:cNvSpPr>
            <a:spLocks noGrp="1"/>
          </p:cNvSpPr>
          <p:nvPr>
            <p:ph type="title"/>
          </p:nvPr>
        </p:nvSpPr>
        <p:spPr/>
        <p:txBody>
          <a:bodyPr>
            <a:normAutofit/>
          </a:bodyPr>
          <a:lstStyle/>
          <a:p>
            <a:r>
              <a:rPr lang="en-IN" sz="3200" b="1" dirty="0"/>
              <a:t>3.Exploratory data analysis:</a:t>
            </a:r>
            <a:endParaRPr lang="en-US" sz="3200" b="1" dirty="0"/>
          </a:p>
        </p:txBody>
      </p:sp>
      <p:sp>
        <p:nvSpPr>
          <p:cNvPr id="3" name="Content Placeholder 2">
            <a:extLst>
              <a:ext uri="{FF2B5EF4-FFF2-40B4-BE49-F238E27FC236}">
                <a16:creationId xmlns:a16="http://schemas.microsoft.com/office/drawing/2014/main" id="{2041C28F-E882-C167-64CA-755EAA0ADA93}"/>
              </a:ext>
            </a:extLst>
          </p:cNvPr>
          <p:cNvSpPr>
            <a:spLocks noGrp="1"/>
          </p:cNvSpPr>
          <p:nvPr>
            <p:ph idx="1"/>
          </p:nvPr>
        </p:nvSpPr>
        <p:spPr/>
        <p:txBody>
          <a:bodyPr/>
          <a:lstStyle/>
          <a:p>
            <a:pPr marL="0" indent="0">
              <a:buNone/>
            </a:pPr>
            <a:r>
              <a:rPr lang="en-IN" dirty="0"/>
              <a:t>Perform EDA to understand your data better. This includes checking for missing values ,exploring the  Device’s statistics And visualising it to Identify Patterns.
</a:t>
            </a:r>
            <a:r>
              <a:rPr lang="en-IN" sz="2400" b="1" dirty="0"/>
              <a:t>Program:</a:t>
            </a:r>
            <a:r>
              <a:rPr lang="en-IN" dirty="0"/>
              <a:t>
#checking for missing values
Print (df.isnull()sum())
#explore statistics
Print (df.described())
#visualize the data(eg.Histograms,scatter plots etc.)</a:t>
            </a:r>
            <a:endParaRPr lang="en-US" dirty="0"/>
          </a:p>
        </p:txBody>
      </p:sp>
    </p:spTree>
    <p:extLst>
      <p:ext uri="{BB962C8B-B14F-4D97-AF65-F5344CB8AC3E}">
        <p14:creationId xmlns:p14="http://schemas.microsoft.com/office/powerpoint/2010/main" val="27955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CA91-079B-7111-CC23-84847D11A064}"/>
              </a:ext>
            </a:extLst>
          </p:cNvPr>
          <p:cNvSpPr>
            <a:spLocks noGrp="1"/>
          </p:cNvSpPr>
          <p:nvPr>
            <p:ph type="title"/>
          </p:nvPr>
        </p:nvSpPr>
        <p:spPr>
          <a:xfrm>
            <a:off x="1066800" y="137160"/>
            <a:ext cx="10058400" cy="1371600"/>
          </a:xfrm>
        </p:spPr>
        <p:txBody>
          <a:bodyPr>
            <a:normAutofit/>
          </a:bodyPr>
          <a:lstStyle/>
          <a:p>
            <a:r>
              <a:rPr lang="en-IN" sz="3200" b="1" dirty="0"/>
              <a:t>4.Feature engineering:</a:t>
            </a:r>
            <a:endParaRPr lang="en-US" sz="3200" b="1" dirty="0"/>
          </a:p>
        </p:txBody>
      </p:sp>
      <p:sp>
        <p:nvSpPr>
          <p:cNvPr id="3" name="Content Placeholder 2">
            <a:extLst>
              <a:ext uri="{FF2B5EF4-FFF2-40B4-BE49-F238E27FC236}">
                <a16:creationId xmlns:a16="http://schemas.microsoft.com/office/drawing/2014/main" id="{F2F9E93B-5F1A-E7F9-521D-B6BCA53ECDA4}"/>
              </a:ext>
            </a:extLst>
          </p:cNvPr>
          <p:cNvSpPr>
            <a:spLocks noGrp="1"/>
          </p:cNvSpPr>
          <p:nvPr>
            <p:ph idx="1"/>
          </p:nvPr>
        </p:nvSpPr>
        <p:spPr>
          <a:xfrm>
            <a:off x="756643" y="1335167"/>
            <a:ext cx="10058400" cy="3931920"/>
          </a:xfrm>
        </p:spPr>
        <p:txBody>
          <a:bodyPr/>
          <a:lstStyle/>
          <a:p>
            <a:r>
              <a:rPr lang="en-IN" dirty="0"/>
              <a:t>Depending on your dataset you may need to create new features or Transforming  existing one. This can involve one-hot encoding categorical variables, handling date/time data, or scaling numerical features.</a:t>
            </a:r>
          </a:p>
          <a:p>
            <a:pPr marL="0" indent="0">
              <a:buNone/>
            </a:pPr>
            <a:r>
              <a:rPr lang="en-IN" sz="2400" b="1" dirty="0"/>
              <a:t>Diagram:</a:t>
            </a:r>
          </a:p>
          <a:p>
            <a:pPr marL="0" indent="0">
              <a:buNone/>
            </a:pPr>
            <a:endParaRPr lang="en-US" sz="2400" b="1" dirty="0"/>
          </a:p>
        </p:txBody>
      </p:sp>
      <p:pic>
        <p:nvPicPr>
          <p:cNvPr id="4" name="Picture 3">
            <a:extLst>
              <a:ext uri="{FF2B5EF4-FFF2-40B4-BE49-F238E27FC236}">
                <a16:creationId xmlns:a16="http://schemas.microsoft.com/office/drawing/2014/main" id="{8E3712D5-8B02-75ED-4530-74025693EFC4}"/>
              </a:ext>
            </a:extLst>
          </p:cNvPr>
          <p:cNvPicPr>
            <a:picLocks noChangeAspect="1"/>
          </p:cNvPicPr>
          <p:nvPr/>
        </p:nvPicPr>
        <p:blipFill>
          <a:blip r:embed="rId2"/>
          <a:stretch>
            <a:fillRect/>
          </a:stretch>
        </p:blipFill>
        <p:spPr>
          <a:xfrm>
            <a:off x="1066800" y="2863452"/>
            <a:ext cx="9249371" cy="3601642"/>
          </a:xfrm>
          <a:prstGeom prst="rect">
            <a:avLst/>
          </a:prstGeom>
        </p:spPr>
      </p:pic>
    </p:spTree>
    <p:extLst>
      <p:ext uri="{BB962C8B-B14F-4D97-AF65-F5344CB8AC3E}">
        <p14:creationId xmlns:p14="http://schemas.microsoft.com/office/powerpoint/2010/main" val="3421335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CB90-848B-0E15-4DB9-DA74766DD0B3}"/>
              </a:ext>
            </a:extLst>
          </p:cNvPr>
          <p:cNvSpPr>
            <a:spLocks noGrp="1"/>
          </p:cNvSpPr>
          <p:nvPr>
            <p:ph type="title"/>
          </p:nvPr>
        </p:nvSpPr>
        <p:spPr/>
        <p:txBody>
          <a:bodyPr>
            <a:normAutofit/>
          </a:bodyPr>
          <a:lstStyle/>
          <a:p>
            <a:r>
              <a:rPr lang="en-IN" sz="3200" b="1" dirty="0"/>
              <a:t>5.Split the data:</a:t>
            </a:r>
            <a:br>
              <a:rPr lang="en-IN" sz="3200" b="1" dirty="0"/>
            </a:br>
            <a:endParaRPr lang="en-US" sz="3200" b="1" dirty="0"/>
          </a:p>
        </p:txBody>
      </p:sp>
      <p:sp>
        <p:nvSpPr>
          <p:cNvPr id="3" name="Content Placeholder 2">
            <a:extLst>
              <a:ext uri="{FF2B5EF4-FFF2-40B4-BE49-F238E27FC236}">
                <a16:creationId xmlns:a16="http://schemas.microsoft.com/office/drawing/2014/main" id="{71569B54-81AC-496D-59A0-540FDE774148}"/>
              </a:ext>
            </a:extLst>
          </p:cNvPr>
          <p:cNvSpPr>
            <a:spLocks noGrp="1"/>
          </p:cNvSpPr>
          <p:nvPr>
            <p:ph idx="1"/>
          </p:nvPr>
        </p:nvSpPr>
        <p:spPr/>
        <p:txBody>
          <a:bodyPr>
            <a:normAutofit lnSpcReduction="10000"/>
          </a:bodyPr>
          <a:lstStyle/>
          <a:p>
            <a:pPr marL="0" indent="0">
              <a:buNone/>
            </a:pPr>
            <a:r>
              <a:rPr lang="en-IN" dirty="0"/>
              <a:t>Split your dataset into training and testing sets. This helps you evaluate your model’s performance later.
</a:t>
            </a:r>
            <a:r>
              <a:rPr lang="en-IN" sz="2000" b="1" dirty="0"/>
              <a:t>Program:</a:t>
            </a:r>
          </a:p>
          <a:p>
            <a:pPr marL="0" indent="0">
              <a:buNone/>
            </a:pPr>
            <a:r>
              <a:rPr lang="en-IN" dirty="0"/>
              <a:t># Importing the turicreate Library
import turicreate as tc 
# Now Loading the data
data=tc.Sframe(“data.csv”)
 # Turicreate has a library named as random
# split that will the data randomly among the train,test
# Dev will be part of test set and we will split that data later.
Train_data_set,test_data=data.random_split(.8,</a:t>
            </a:r>
            <a:endParaRPr lang="en-US" dirty="0"/>
          </a:p>
        </p:txBody>
      </p:sp>
    </p:spTree>
    <p:extLst>
      <p:ext uri="{BB962C8B-B14F-4D97-AF65-F5344CB8AC3E}">
        <p14:creationId xmlns:p14="http://schemas.microsoft.com/office/powerpoint/2010/main" val="3404983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2A51-D8C2-92E9-D8FC-EE8143112513}"/>
              </a:ext>
            </a:extLst>
          </p:cNvPr>
          <p:cNvSpPr>
            <a:spLocks noGrp="1"/>
          </p:cNvSpPr>
          <p:nvPr>
            <p:ph type="title"/>
          </p:nvPr>
        </p:nvSpPr>
        <p:spPr/>
        <p:txBody>
          <a:bodyPr>
            <a:normAutofit/>
          </a:bodyPr>
          <a:lstStyle/>
          <a:p>
            <a:r>
              <a:rPr lang="en-IN" sz="3200" b="1" dirty="0"/>
              <a:t>6.Feature scaling:</a:t>
            </a:r>
            <a:endParaRPr lang="en-US" sz="3200" b="1" dirty="0"/>
          </a:p>
        </p:txBody>
      </p:sp>
      <p:sp>
        <p:nvSpPr>
          <p:cNvPr id="3" name="Content Placeholder 2">
            <a:extLst>
              <a:ext uri="{FF2B5EF4-FFF2-40B4-BE49-F238E27FC236}">
                <a16:creationId xmlns:a16="http://schemas.microsoft.com/office/drawing/2014/main" id="{F5E89F7A-85F8-D37F-2E72-3944B7621C03}"/>
              </a:ext>
            </a:extLst>
          </p:cNvPr>
          <p:cNvSpPr>
            <a:spLocks noGrp="1"/>
          </p:cNvSpPr>
          <p:nvPr>
            <p:ph idx="1"/>
          </p:nvPr>
        </p:nvSpPr>
        <p:spPr>
          <a:xfrm>
            <a:off x="1066800" y="2148483"/>
            <a:ext cx="10058400" cy="3931920"/>
          </a:xfrm>
        </p:spPr>
        <p:txBody>
          <a:bodyPr/>
          <a:lstStyle/>
          <a:p>
            <a:pPr marL="0" indent="0">
              <a:buNone/>
            </a:pPr>
            <a:r>
              <a:rPr lang="en-IN" dirty="0"/>
              <a:t>Apply feature scaling to normalise your data, ensuring that all features have similar scales, standardization ( scaling to mean=0 and Std=1) is a common choice.
</a:t>
            </a:r>
            <a:r>
              <a:rPr lang="en-IN" sz="2000" b="1" dirty="0"/>
              <a:t>Program:</a:t>
            </a:r>
            <a:r>
              <a:rPr lang="en-IN" dirty="0"/>
              <a:t>
From sklearn.preprocessing import MinMaxScaler
scaler = MinMaxScaler()
scaled_data = scaler.fit_transform(df)
scaled_df = pd.DataFrame(scaled_data, 
columns=df.columns
scaled_df.head()</a:t>
            </a:r>
          </a:p>
          <a:p>
            <a:pPr marL="0" indent="0">
              <a:buNone/>
            </a:pPr>
            <a:endParaRPr lang="en-US" dirty="0"/>
          </a:p>
        </p:txBody>
      </p:sp>
    </p:spTree>
    <p:extLst>
      <p:ext uri="{BB962C8B-B14F-4D97-AF65-F5344CB8AC3E}">
        <p14:creationId xmlns:p14="http://schemas.microsoft.com/office/powerpoint/2010/main" val="3966138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A9E2-D32E-2E37-DC22-44CE612CF22A}"/>
              </a:ext>
            </a:extLst>
          </p:cNvPr>
          <p:cNvSpPr>
            <a:spLocks noGrp="1"/>
          </p:cNvSpPr>
          <p:nvPr>
            <p:ph type="title"/>
          </p:nvPr>
        </p:nvSpPr>
        <p:spPr/>
        <p:txBody>
          <a:bodyPr>
            <a:normAutofit/>
          </a:bodyPr>
          <a:lstStyle/>
          <a:p>
            <a:r>
              <a:rPr lang="en-IN" sz="3200" b="1" dirty="0"/>
              <a:t>Importance of loading and pre-processing the dataset:</a:t>
            </a:r>
            <a:endParaRPr lang="en-US" sz="3200" b="1" dirty="0"/>
          </a:p>
        </p:txBody>
      </p:sp>
      <p:sp>
        <p:nvSpPr>
          <p:cNvPr id="3" name="Content Placeholder 2">
            <a:extLst>
              <a:ext uri="{FF2B5EF4-FFF2-40B4-BE49-F238E27FC236}">
                <a16:creationId xmlns:a16="http://schemas.microsoft.com/office/drawing/2014/main" id="{BC384C50-D9A8-0B22-C60C-41F3412ECD2F}"/>
              </a:ext>
            </a:extLst>
          </p:cNvPr>
          <p:cNvSpPr>
            <a:spLocks noGrp="1"/>
          </p:cNvSpPr>
          <p:nvPr>
            <p:ph idx="1"/>
          </p:nvPr>
        </p:nvSpPr>
        <p:spPr/>
        <p:txBody>
          <a:bodyPr/>
          <a:lstStyle/>
          <a:p>
            <a:r>
              <a:rPr lang="en-IN" dirty="0"/>
              <a:t>Loading a dataset is important for fast access and analysis. It can also improve data accuracy and speed up time to insights. 
In machine learning, loading a dataset is a significant preliminary step to build any deep learning model. You have to load and pre-process the data that you want to train your model using. 
Data pre-processing is essential before its actual use. Data pre-processing is the concept of changing the raw data into a clean data set. The dataset is pre-processed in order to check missing values, noisy data, and other inconsistencies before executing it to the algorithm. Data must be in a format appropriate for ML.</a:t>
            </a:r>
            <a:endParaRPr lang="en-US" dirty="0"/>
          </a:p>
        </p:txBody>
      </p:sp>
    </p:spTree>
    <p:extLst>
      <p:ext uri="{BB962C8B-B14F-4D97-AF65-F5344CB8AC3E}">
        <p14:creationId xmlns:p14="http://schemas.microsoft.com/office/powerpoint/2010/main" val="3537805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F087-B15B-D9F8-71BA-7718607DA40D}"/>
              </a:ext>
            </a:extLst>
          </p:cNvPr>
          <p:cNvSpPr>
            <a:spLocks noGrp="1"/>
          </p:cNvSpPr>
          <p:nvPr>
            <p:ph type="title"/>
          </p:nvPr>
        </p:nvSpPr>
        <p:spPr/>
        <p:txBody>
          <a:bodyPr>
            <a:normAutofit/>
          </a:bodyPr>
          <a:lstStyle/>
          <a:p>
            <a:r>
              <a:rPr lang="en-IN" sz="3200" b="1" dirty="0"/>
              <a:t>Challenges involving loading and pre-processing the dataset:</a:t>
            </a:r>
            <a:endParaRPr lang="en-US" sz="3200" b="1" dirty="0"/>
          </a:p>
        </p:txBody>
      </p:sp>
      <p:sp>
        <p:nvSpPr>
          <p:cNvPr id="3" name="Content Placeholder 2">
            <a:extLst>
              <a:ext uri="{FF2B5EF4-FFF2-40B4-BE49-F238E27FC236}">
                <a16:creationId xmlns:a16="http://schemas.microsoft.com/office/drawing/2014/main" id="{78288493-2358-D00B-65A3-B660FF1CBB92}"/>
              </a:ext>
            </a:extLst>
          </p:cNvPr>
          <p:cNvSpPr>
            <a:spLocks noGrp="1"/>
          </p:cNvSpPr>
          <p:nvPr>
            <p:ph idx="1"/>
          </p:nvPr>
        </p:nvSpPr>
        <p:spPr>
          <a:xfrm>
            <a:off x="1066800" y="1879878"/>
            <a:ext cx="10058400" cy="3931920"/>
          </a:xfrm>
        </p:spPr>
        <p:txBody>
          <a:bodyPr>
            <a:normAutofit fontScale="85000" lnSpcReduction="20000"/>
          </a:bodyPr>
          <a:lstStyle/>
          <a:p>
            <a:endParaRPr lang="en-IN" dirty="0"/>
          </a:p>
          <a:p>
            <a:endParaRPr lang="en-IN" dirty="0"/>
          </a:p>
          <a:p>
            <a:pPr marL="0" indent="0">
              <a:buNone/>
            </a:pPr>
            <a:r>
              <a:rPr lang="en-IN" sz="2400" b="1" dirty="0"/>
              <a:t>Missing data:</a:t>
            </a:r>
            <a:r>
              <a:rPr lang="en-IN" dirty="0"/>
              <a:t>
Datasets often have missing values, which can adversely affect the performance of machine learning models.
</a:t>
            </a:r>
            <a:r>
              <a:rPr lang="en-IN" sz="2400" b="1" dirty="0"/>
              <a:t>Categorical Data:</a:t>
            </a:r>
            <a:r>
              <a:rPr lang="en-IN" dirty="0"/>
              <a:t>
Machine learning algorithms typically work with numerical data, so categorical variables need to be transformed into a numerical format.
</a:t>
            </a:r>
            <a:r>
              <a:rPr lang="en-IN" sz="2400" b="1" dirty="0"/>
              <a:t>Scaling and Normalization:</a:t>
            </a:r>
            <a:r>
              <a:rPr lang="en-IN" dirty="0"/>
              <a:t>
 Features in the dataset may have different scales, which can affect the performance of algorithms like k-nearest neighbours or gradient descent-based methods.
</a:t>
            </a:r>
            <a:r>
              <a:rPr lang="en-IN" sz="2400" b="1" dirty="0"/>
              <a:t>Feature Engineering:</a:t>
            </a:r>
            <a:r>
              <a:rPr lang="en-IN" dirty="0"/>
              <a:t>
Determining which features are relevant and how to create new meaningful features from the existing ones can be complex.</a:t>
            </a:r>
            <a:endParaRPr lang="en-US" dirty="0"/>
          </a:p>
        </p:txBody>
      </p:sp>
    </p:spTree>
    <p:extLst>
      <p:ext uri="{BB962C8B-B14F-4D97-AF65-F5344CB8AC3E}">
        <p14:creationId xmlns:p14="http://schemas.microsoft.com/office/powerpoint/2010/main" val="2780075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B69E0-EE54-C2FA-9DFE-AD254FDAE96C}"/>
              </a:ext>
            </a:extLst>
          </p:cNvPr>
          <p:cNvSpPr>
            <a:spLocks noGrp="1"/>
          </p:cNvSpPr>
          <p:nvPr>
            <p:ph type="title"/>
          </p:nvPr>
        </p:nvSpPr>
        <p:spPr/>
        <p:txBody>
          <a:bodyPr>
            <a:normAutofit/>
          </a:bodyPr>
          <a:lstStyle/>
          <a:p>
            <a:r>
              <a:rPr lang="en-IN" sz="3200" b="1" dirty="0"/>
              <a:t>Solutions to overcome the challenges involving loading and pre-processing the dataset:</a:t>
            </a:r>
            <a:endParaRPr lang="en-US" sz="3200" b="1" dirty="0"/>
          </a:p>
        </p:txBody>
      </p:sp>
      <p:sp>
        <p:nvSpPr>
          <p:cNvPr id="3" name="Content Placeholder 2">
            <a:extLst>
              <a:ext uri="{FF2B5EF4-FFF2-40B4-BE49-F238E27FC236}">
                <a16:creationId xmlns:a16="http://schemas.microsoft.com/office/drawing/2014/main" id="{938E70A8-A541-D174-90B1-A58EEF0BED43}"/>
              </a:ext>
            </a:extLst>
          </p:cNvPr>
          <p:cNvSpPr>
            <a:spLocks noGrp="1"/>
          </p:cNvSpPr>
          <p:nvPr>
            <p:ph idx="1"/>
          </p:nvPr>
        </p:nvSpPr>
        <p:spPr/>
        <p:txBody>
          <a:bodyPr>
            <a:normAutofit fontScale="85000" lnSpcReduction="10000"/>
          </a:bodyPr>
          <a:lstStyle/>
          <a:p>
            <a:pPr marL="0" indent="0">
              <a:buNone/>
            </a:pPr>
            <a:r>
              <a:rPr lang="en-IN" sz="2200" b="1" dirty="0"/>
              <a:t>Missing Data:</a:t>
            </a:r>
            <a:r>
              <a:rPr lang="en-IN" dirty="0"/>
              <a:t>
Techniques such as imputation (filling missing values using statistical methods), removing rows or columns with missing values, or using advanced imputation algorithms can address this challenge.
</a:t>
            </a:r>
            <a:r>
              <a:rPr lang="en-IN" sz="2200" b="1" dirty="0"/>
              <a:t>Categorical Data:</a:t>
            </a:r>
            <a:r>
              <a:rPr lang="en-IN" dirty="0"/>
              <a:t>
 Techniques like one-hot encoding (for nominal data) or label encoding (for ordinal data) can be applied to convert categorical variables into a suitable numerical format.
</a:t>
            </a:r>
            <a:r>
              <a:rPr lang="en-IN" sz="2200" b="1" dirty="0"/>
              <a:t>Scaling and  normalisation:</a:t>
            </a:r>
            <a:r>
              <a:rPr lang="en-IN" dirty="0"/>
              <a:t>
 Scaling methods like Min-Max scaling or standardization (z-score normalization) can be applied to bring features to a similar scale, ensuring fair comparison between t
</a:t>
            </a:r>
            <a:r>
              <a:rPr lang="en-IN" sz="2200" b="1" dirty="0"/>
              <a:t>Feature engineering:</a:t>
            </a:r>
            <a:r>
              <a:rPr lang="en-IN" dirty="0"/>
              <a:t>
domain knowledge and experimentation play a significant role in feature engineering. Techniques like PCA (Principal Component Analysis) or domain-specific transformations can help create relevant features.</a:t>
            </a:r>
            <a:endParaRPr lang="en-US" dirty="0"/>
          </a:p>
        </p:txBody>
      </p:sp>
    </p:spTree>
    <p:extLst>
      <p:ext uri="{BB962C8B-B14F-4D97-AF65-F5344CB8AC3E}">
        <p14:creationId xmlns:p14="http://schemas.microsoft.com/office/powerpoint/2010/main" val="426033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4B8F-66DB-BA64-2444-03F3E1E6A77A}"/>
              </a:ext>
            </a:extLst>
          </p:cNvPr>
          <p:cNvSpPr>
            <a:spLocks noGrp="1"/>
          </p:cNvSpPr>
          <p:nvPr>
            <p:ph type="title"/>
          </p:nvPr>
        </p:nvSpPr>
        <p:spPr>
          <a:xfrm>
            <a:off x="388144" y="347914"/>
            <a:ext cx="10058400" cy="685800"/>
          </a:xfrm>
        </p:spPr>
        <p:txBody>
          <a:bodyPr>
            <a:normAutofit/>
          </a:bodyPr>
          <a:lstStyle/>
          <a:p>
            <a:r>
              <a:rPr lang="en-IN" sz="3200" b="1" dirty="0"/>
              <a:t>1.Loading the dataset:</a:t>
            </a:r>
            <a:endParaRPr lang="en-US" sz="3200" b="1" dirty="0"/>
          </a:p>
        </p:txBody>
      </p:sp>
      <p:sp>
        <p:nvSpPr>
          <p:cNvPr id="3" name="Content Placeholder 2">
            <a:extLst>
              <a:ext uri="{FF2B5EF4-FFF2-40B4-BE49-F238E27FC236}">
                <a16:creationId xmlns:a16="http://schemas.microsoft.com/office/drawing/2014/main" id="{30ED49C8-1A79-D9D3-4708-77D8521F519A}"/>
              </a:ext>
            </a:extLst>
          </p:cNvPr>
          <p:cNvSpPr>
            <a:spLocks noGrp="1"/>
          </p:cNvSpPr>
          <p:nvPr>
            <p:ph idx="1"/>
          </p:nvPr>
        </p:nvSpPr>
        <p:spPr>
          <a:xfrm>
            <a:off x="803672" y="1033714"/>
            <a:ext cx="9642872" cy="5529606"/>
          </a:xfrm>
        </p:spPr>
        <p:txBody>
          <a:bodyPr>
            <a:noAutofit/>
          </a:bodyPr>
          <a:lstStyle/>
          <a:p>
            <a:pPr marL="0" indent="0">
              <a:buNone/>
            </a:pPr>
            <a:r>
              <a:rPr lang="en-IN" sz="2400" b="1" dirty="0"/>
              <a:t>Input:</a:t>
            </a:r>
          </a:p>
          <a:p>
            <a:pPr marL="0" indent="0">
              <a:buNone/>
            </a:pPr>
            <a:r>
              <a:rPr lang="en-IN" sz="1200" dirty="0"/>
              <a:t>This code is for the server 
# Lets import the libraries
import socket, cv2, pickle,struct,imutils
# Socket Create
server_socket = socket.socket(socket.AF_INET,socket.SOCK_STREAM)
host_name  = socket.gethostname()
host_ip = socket.gethostbyname(host_name)
print(‘HOST IP:’,host_ip)
port = 9999
socket_address = (host_ip,port)
# Socket Bind
server_socket.bind(socket_address)
# Socket Listen
server_socket.listen(5)
print(“LISTENING AT:”,socket_address)
# Socket Accept
while True:
	client_socket,addr = server_socket.accept()
	</a:t>
            </a:r>
            <a:endParaRPr lang="en-US" sz="1200" dirty="0"/>
          </a:p>
        </p:txBody>
      </p:sp>
    </p:spTree>
    <p:extLst>
      <p:ext uri="{BB962C8B-B14F-4D97-AF65-F5344CB8AC3E}">
        <p14:creationId xmlns:p14="http://schemas.microsoft.com/office/powerpoint/2010/main" val="1974290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9D8AE-1716-6B59-5140-365C947B0461}"/>
              </a:ext>
            </a:extLst>
          </p:cNvPr>
          <p:cNvSpPr>
            <a:spLocks noGrp="1"/>
          </p:cNvSpPr>
          <p:nvPr>
            <p:ph idx="1"/>
          </p:nvPr>
        </p:nvSpPr>
        <p:spPr>
          <a:xfrm>
            <a:off x="1066800" y="857964"/>
            <a:ext cx="10058400" cy="5142071"/>
          </a:xfrm>
        </p:spPr>
        <p:txBody>
          <a:bodyPr>
            <a:normAutofit fontScale="77500" lnSpcReduction="20000"/>
          </a:bodyPr>
          <a:lstStyle/>
          <a:p>
            <a:pPr marL="0" indent="0">
              <a:buNone/>
            </a:pPr>
            <a:r>
              <a:rPr lang="en-IN" dirty="0"/>
              <a:t>	print(‘GOT CONNECTION FROM:’,addr)
	if client_socket:
		vid = cv2.VideoCapture(0)		
	while(vid.isOpened()):</a:t>
            </a:r>
          </a:p>
          <a:p>
            <a:pPr marL="0" indent="0">
              <a:buNone/>
            </a:pPr>
            <a:r>
              <a:rPr lang="en-IN" dirty="0"/>
              <a:t>			img,frame = vid.read()
			frame = imutils.resize(frame,width=320)
			a = pickle.dumps(frame)
			message = struct.pack(“Q”,len(a))+a
			client_socket.sendall(message)
			cv2.imshow(‘TRANSMITTING VIDEO’,frame)
			if cv2.waitKey(1) == ‘13’:				client_socket.close()
Client-side Python Code:
First, we will create the socket by specifying the address family and address type to the socket.socket() function.
Server_socket = socket.socket(socket.AF_INET,socket.SOCK_STREAM)
Now I will use the connect function to connect to the server socket. The host IP address and the port number will be the same as the serve</a:t>
            </a:r>
            <a:endParaRPr lang="en-US" dirty="0"/>
          </a:p>
        </p:txBody>
      </p:sp>
    </p:spTree>
    <p:extLst>
      <p:ext uri="{BB962C8B-B14F-4D97-AF65-F5344CB8AC3E}">
        <p14:creationId xmlns:p14="http://schemas.microsoft.com/office/powerpoint/2010/main" val="2692676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2E2C-2136-C760-6B8A-2778216F4C9C}"/>
              </a:ext>
            </a:extLst>
          </p:cNvPr>
          <p:cNvSpPr>
            <a:spLocks noGrp="1"/>
          </p:cNvSpPr>
          <p:nvPr>
            <p:ph type="title"/>
          </p:nvPr>
        </p:nvSpPr>
        <p:spPr/>
        <p:txBody>
          <a:bodyPr>
            <a:normAutofit/>
          </a:bodyPr>
          <a:lstStyle/>
          <a:p>
            <a:r>
              <a:rPr lang="en-IN" sz="3200" b="1" dirty="0"/>
              <a:t>Introduction to media streaming:</a:t>
            </a:r>
            <a:endParaRPr lang="en-US" sz="3200" b="1" dirty="0"/>
          </a:p>
        </p:txBody>
      </p:sp>
      <p:sp>
        <p:nvSpPr>
          <p:cNvPr id="3" name="Content Placeholder 2">
            <a:extLst>
              <a:ext uri="{FF2B5EF4-FFF2-40B4-BE49-F238E27FC236}">
                <a16:creationId xmlns:a16="http://schemas.microsoft.com/office/drawing/2014/main" id="{E67DA357-7183-F93B-0D92-942345B5FB7B}"/>
              </a:ext>
            </a:extLst>
          </p:cNvPr>
          <p:cNvSpPr>
            <a:spLocks noGrp="1"/>
          </p:cNvSpPr>
          <p:nvPr>
            <p:ph idx="1"/>
          </p:nvPr>
        </p:nvSpPr>
        <p:spPr/>
        <p:txBody>
          <a:bodyPr/>
          <a:lstStyle/>
          <a:p>
            <a:r>
              <a:rPr lang="en-IN" dirty="0"/>
              <a:t>Streaming media is a method of delivering multimedia content, such as video or audio, to a user’s device over the internet. The content is delivered in a continuous manner, with little or no intermediate storage in network elements. The user can play back the content in real time, without actually downloading the media files. </a:t>
            </a:r>
          </a:p>
          <a:p>
            <a:r>
              <a:rPr lang="en-IN" dirty="0"/>
              <a:t>Common forms of streaming content include: Podcasts, Webcasts, Movies, TV shows, Music videos.</a:t>
            </a:r>
          </a:p>
          <a:p>
            <a:r>
              <a:rPr lang="en-IN" dirty="0"/>
              <a:t>Streaming media can be played back using an offline or online media player. For example, streaming TV is video content delivered over the internet instead of a cable or dish. You can watch streaming TV on a TV, tablet, phone, or laptop, if you have a decent internet connection. </a:t>
            </a:r>
          </a:p>
          <a:p>
            <a:endParaRPr lang="en-US" dirty="0"/>
          </a:p>
        </p:txBody>
      </p:sp>
    </p:spTree>
    <p:extLst>
      <p:ext uri="{BB962C8B-B14F-4D97-AF65-F5344CB8AC3E}">
        <p14:creationId xmlns:p14="http://schemas.microsoft.com/office/powerpoint/2010/main" val="822787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8C35A-6234-ED87-1F40-109DDAD579E8}"/>
              </a:ext>
            </a:extLst>
          </p:cNvPr>
          <p:cNvSpPr>
            <a:spLocks noGrp="1"/>
          </p:cNvSpPr>
          <p:nvPr>
            <p:ph idx="1"/>
          </p:nvPr>
        </p:nvSpPr>
        <p:spPr>
          <a:xfrm>
            <a:off x="598289" y="571500"/>
            <a:ext cx="9535716" cy="4695587"/>
          </a:xfrm>
        </p:spPr>
        <p:txBody>
          <a:bodyPr>
            <a:noAutofit/>
          </a:bodyPr>
          <a:lstStyle/>
          <a:p>
            <a:pPr marL="0" indent="0">
              <a:buNone/>
            </a:pPr>
            <a:r>
              <a:rPr lang="en-IN" sz="1200" dirty="0"/>
              <a:t>Client_socket.connect((host_ip,port))
Now we can send and receive the information using send() and recv() function. Here we will use 1024 as buffer size as TCP is a streaming protocol which means there are no message boundaries it is just the stream of message bytes. It is like FIFO and when the server will send 1024 bytes then 1024 bytes will be received by the client.
Packet = client_socket.recv(1024)
client_socket.send(packet)
The socket can be close the socket with the close function.
Client_socket.close()
Here at the client-side first, we will unpack the received packet data using struct module and then will load the frame using pickle, and finally, we will display the received video.
Here is the complete code for client-server.py
import socket,cv2, pickle,struct
# create socket
client_socket = socket.socket(socket.AF_INET,socket.SOCK_STREAM)
host_ip = ‘192.168.1.20’ # paste your server ip address here
port = 9999
client_socket.connect((host_ip,port)) # a tuple
data = b””
payload_size = struct.calcsize(“Q”)
while True:
	</a:t>
            </a:r>
            <a:endParaRPr lang="en-US" sz="1200" dirty="0"/>
          </a:p>
        </p:txBody>
      </p:sp>
    </p:spTree>
    <p:extLst>
      <p:ext uri="{BB962C8B-B14F-4D97-AF65-F5344CB8AC3E}">
        <p14:creationId xmlns:p14="http://schemas.microsoft.com/office/powerpoint/2010/main" val="2750608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F35B50-6096-342C-4D91-9DA658275F77}"/>
              </a:ext>
            </a:extLst>
          </p:cNvPr>
          <p:cNvSpPr>
            <a:spLocks noGrp="1"/>
          </p:cNvSpPr>
          <p:nvPr>
            <p:ph idx="1"/>
          </p:nvPr>
        </p:nvSpPr>
        <p:spPr>
          <a:xfrm>
            <a:off x="1066800" y="1143000"/>
            <a:ext cx="10058400" cy="4892040"/>
          </a:xfrm>
        </p:spPr>
        <p:txBody>
          <a:bodyPr>
            <a:normAutofit fontScale="85000" lnSpcReduction="20000"/>
          </a:bodyPr>
          <a:lstStyle/>
          <a:p>
            <a:pPr marL="0" indent="0">
              <a:buNone/>
            </a:pPr>
            <a:r>
              <a:rPr lang="en-IN" dirty="0"/>
              <a:t>while len(data) &lt; payload_size:
		packet = client_socket.recv(4*1024) # 4K
		if not packet: break
		data+=packet
	packed_msg_size = data[:payload_size]
	data = data[payload_size:]
	msg_size = struct.unpack(“Q”,packed_msg_size)[0]
	while len(data) &lt; msg_size:
		data += client_socket.recv(4*1024)
	frame_data = data[:msg_size]
	data  = data[msg_size:]
	frame = pickle.loads(frame_data)
	cv2.imshow(“RECEIVING VIDEO”,frame)
	if cv2.waitKey(1) == ‘13’:
		break
client_socket.close()</a:t>
            </a:r>
            <a:endParaRPr lang="en-US" dirty="0"/>
          </a:p>
        </p:txBody>
      </p:sp>
    </p:spTree>
    <p:extLst>
      <p:ext uri="{BB962C8B-B14F-4D97-AF65-F5344CB8AC3E}">
        <p14:creationId xmlns:p14="http://schemas.microsoft.com/office/powerpoint/2010/main" val="230247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283F-EEB9-F2F6-3912-4018726B3529}"/>
              </a:ext>
            </a:extLst>
          </p:cNvPr>
          <p:cNvSpPr>
            <a:spLocks noGrp="1"/>
          </p:cNvSpPr>
          <p:nvPr>
            <p:ph type="title"/>
          </p:nvPr>
        </p:nvSpPr>
        <p:spPr>
          <a:xfrm>
            <a:off x="245269" y="35376"/>
            <a:ext cx="10058400" cy="804015"/>
          </a:xfrm>
        </p:spPr>
        <p:txBody>
          <a:bodyPr>
            <a:normAutofit/>
          </a:bodyPr>
          <a:lstStyle/>
          <a:p>
            <a:r>
              <a:rPr lang="en-IN" sz="2400" b="1" dirty="0"/>
              <a:t>Output:</a:t>
            </a:r>
            <a:endParaRPr lang="en-US" sz="2400" b="1" dirty="0"/>
          </a:p>
        </p:txBody>
      </p:sp>
      <p:sp>
        <p:nvSpPr>
          <p:cNvPr id="3" name="Content Placeholder 2">
            <a:extLst>
              <a:ext uri="{FF2B5EF4-FFF2-40B4-BE49-F238E27FC236}">
                <a16:creationId xmlns:a16="http://schemas.microsoft.com/office/drawing/2014/main" id="{527D25A0-8976-B2DA-EFEF-322773C57574}"/>
              </a:ext>
            </a:extLst>
          </p:cNvPr>
          <p:cNvSpPr>
            <a:spLocks noGrp="1"/>
          </p:cNvSpPr>
          <p:nvPr>
            <p:ph idx="1"/>
          </p:nvPr>
        </p:nvSpPr>
        <p:spPr>
          <a:xfrm>
            <a:off x="1066800" y="660796"/>
            <a:ext cx="10058400" cy="4964906"/>
          </a:xfrm>
        </p:spPr>
        <p:txBody>
          <a:bodyPr>
            <a:noAutofit/>
          </a:bodyPr>
          <a:lstStyle/>
          <a:p>
            <a:pPr marL="0" indent="0">
              <a:buNone/>
            </a:pPr>
            <a:r>
              <a:rPr lang="en-IN" sz="1200" dirty="0"/>
              <a:t>12.9s	60	35   Documentaries          2016        56  
12.9s	61	55   Uncategorized          2014        44  
12.9s	62	67   Uncategorized          2017        37  
12.9s	63	101  Documentaries          2018        53  
12.9s	64	146  Documentaries          2019        28  
12.9s	65	162  Uncategorized          2016        22  
12.9s	66	171  Uncategorized          2019        29  
12.9s	67	177       Children          2020        22  
12.9s	68	178       Children          2020        22  
12.9s	69	179       Children          2020        21  
12.9s	70	181  Documentaries          2015        59  
12.9s	71	200  Documentaries          2020        20  
12.9s	72	220       Stand-Up          2011        44  
12.9s	73	233       Children          2017        26  
12.9s	74	237  Documentaries          2019        30  
12.9s	75	242       Children          2020        28  
12.9s	76	247       Comedies          2015        57  
12.9s	77	285       Children          2012        44  
12.9s	78	295         Dramas          2013        24  
12.9s	79	305       Stand-Up          2019  </a:t>
            </a:r>
            <a:endParaRPr lang="en-US" sz="1200" dirty="0"/>
          </a:p>
        </p:txBody>
      </p:sp>
    </p:spTree>
    <p:extLst>
      <p:ext uri="{BB962C8B-B14F-4D97-AF65-F5344CB8AC3E}">
        <p14:creationId xmlns:p14="http://schemas.microsoft.com/office/powerpoint/2010/main" val="1076714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361FD-2495-0A95-AC27-D1A45E257B71}"/>
              </a:ext>
            </a:extLst>
          </p:cNvPr>
          <p:cNvSpPr>
            <a:spLocks noGrp="1"/>
          </p:cNvSpPr>
          <p:nvPr>
            <p:ph type="title"/>
          </p:nvPr>
        </p:nvSpPr>
        <p:spPr/>
        <p:txBody>
          <a:bodyPr>
            <a:normAutofit/>
          </a:bodyPr>
          <a:lstStyle/>
          <a:p>
            <a:r>
              <a:rPr lang="en-IN" sz="3200" b="1" dirty="0"/>
              <a:t>Example graph</a:t>
            </a:r>
            <a:r>
              <a:rPr lang="en-IN" sz="3200" b="1" dirty="0">
                <a:sym typeface="Wingdings" pitchFamily="2" charset="2"/>
              </a:rPr>
              <a:t>:(Asia Pacific video streaming market)</a:t>
            </a:r>
            <a:endParaRPr lang="en-US" sz="3200" b="1" dirty="0"/>
          </a:p>
        </p:txBody>
      </p:sp>
      <p:pic>
        <p:nvPicPr>
          <p:cNvPr id="4" name="Content Placeholder 3">
            <a:extLst>
              <a:ext uri="{FF2B5EF4-FFF2-40B4-BE49-F238E27FC236}">
                <a16:creationId xmlns:a16="http://schemas.microsoft.com/office/drawing/2014/main" id="{50124242-49D9-3537-C37A-44FACD5A4205}"/>
              </a:ext>
            </a:extLst>
          </p:cNvPr>
          <p:cNvPicPr>
            <a:picLocks noGrp="1" noChangeAspect="1"/>
          </p:cNvPicPr>
          <p:nvPr>
            <p:ph idx="1"/>
          </p:nvPr>
        </p:nvPicPr>
        <p:blipFill>
          <a:blip r:embed="rId2"/>
          <a:stretch>
            <a:fillRect/>
          </a:stretch>
        </p:blipFill>
        <p:spPr>
          <a:xfrm>
            <a:off x="1066800" y="2282085"/>
            <a:ext cx="9286875" cy="4201212"/>
          </a:xfrm>
        </p:spPr>
      </p:pic>
    </p:spTree>
    <p:extLst>
      <p:ext uri="{BB962C8B-B14F-4D97-AF65-F5344CB8AC3E}">
        <p14:creationId xmlns:p14="http://schemas.microsoft.com/office/powerpoint/2010/main" val="711350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B558-94E3-E5AC-2E32-4CEE48927BDD}"/>
              </a:ext>
            </a:extLst>
          </p:cNvPr>
          <p:cNvSpPr>
            <a:spLocks noGrp="1"/>
          </p:cNvSpPr>
          <p:nvPr>
            <p:ph type="title"/>
          </p:nvPr>
        </p:nvSpPr>
        <p:spPr/>
        <p:txBody>
          <a:bodyPr>
            <a:normAutofit/>
          </a:bodyPr>
          <a:lstStyle/>
          <a:p>
            <a:r>
              <a:rPr lang="en-IN" sz="3200" b="1" dirty="0"/>
              <a:t>2.pre-processing </a:t>
            </a:r>
            <a:r>
              <a:rPr lang="en-IN" sz="3200" b="1"/>
              <a:t>the dataset:</a:t>
            </a:r>
            <a:endParaRPr lang="en-US" sz="3200" b="1"/>
          </a:p>
        </p:txBody>
      </p:sp>
      <p:sp>
        <p:nvSpPr>
          <p:cNvPr id="3" name="Content Placeholder 2">
            <a:extLst>
              <a:ext uri="{FF2B5EF4-FFF2-40B4-BE49-F238E27FC236}">
                <a16:creationId xmlns:a16="http://schemas.microsoft.com/office/drawing/2014/main" id="{AE71EE9D-3025-9913-77DB-F95C30D72FE8}"/>
              </a:ext>
            </a:extLst>
          </p:cNvPr>
          <p:cNvSpPr>
            <a:spLocks noGrp="1"/>
          </p:cNvSpPr>
          <p:nvPr>
            <p:ph idx="1"/>
          </p:nvPr>
        </p:nvSpPr>
        <p:spPr/>
        <p:txBody>
          <a:bodyPr/>
          <a:lstStyle/>
          <a:p>
            <a:r>
              <a:rPr lang="en-IN" dirty="0"/>
              <a:t>Data preprocessing is the process of cleaning and transforming data to make it suitable for analysis. The goal is to make the data accurate, consistent, and suitable for analysis. It helps to improve the quality and efficiency of the data mining process. </a:t>
            </a:r>
          </a:p>
          <a:p>
            <a:r>
              <a:rPr lang="en-IN" dirty="0"/>
              <a:t>Data preprocessing is a fundamental stage in data mining to improve data efficiency. It is the first and crucial step while creating a machine learning model. </a:t>
            </a:r>
          </a:p>
          <a:p>
            <a:pPr marL="0" indent="0">
              <a:buNone/>
            </a:pPr>
            <a:endParaRPr lang="en-US" dirty="0"/>
          </a:p>
        </p:txBody>
      </p:sp>
    </p:spTree>
    <p:extLst>
      <p:ext uri="{BB962C8B-B14F-4D97-AF65-F5344CB8AC3E}">
        <p14:creationId xmlns:p14="http://schemas.microsoft.com/office/powerpoint/2010/main" val="2314582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8F06-FE30-88D8-525B-A343F85F6B19}"/>
              </a:ext>
            </a:extLst>
          </p:cNvPr>
          <p:cNvSpPr>
            <a:spLocks noGrp="1"/>
          </p:cNvSpPr>
          <p:nvPr>
            <p:ph type="title"/>
          </p:nvPr>
        </p:nvSpPr>
        <p:spPr/>
        <p:txBody>
          <a:bodyPr>
            <a:normAutofit/>
          </a:bodyPr>
          <a:lstStyle/>
          <a:p>
            <a:r>
              <a:rPr lang="en-IN" sz="3200" b="1" dirty="0"/>
              <a:t>Visualization and pre-processing the dataset:</a:t>
            </a:r>
            <a:endParaRPr lang="en-US" sz="3200" b="1" dirty="0"/>
          </a:p>
        </p:txBody>
      </p:sp>
      <p:sp>
        <p:nvSpPr>
          <p:cNvPr id="3" name="Content Placeholder 2">
            <a:extLst>
              <a:ext uri="{FF2B5EF4-FFF2-40B4-BE49-F238E27FC236}">
                <a16:creationId xmlns:a16="http://schemas.microsoft.com/office/drawing/2014/main" id="{18BCAD85-6C4E-3DCA-6167-C2C0636BC6B2}"/>
              </a:ext>
            </a:extLst>
          </p:cNvPr>
          <p:cNvSpPr>
            <a:spLocks noGrp="1"/>
          </p:cNvSpPr>
          <p:nvPr>
            <p:ph idx="1"/>
          </p:nvPr>
        </p:nvSpPr>
        <p:spPr>
          <a:xfrm>
            <a:off x="1379339" y="2283486"/>
            <a:ext cx="10058400" cy="3931920"/>
          </a:xfrm>
        </p:spPr>
        <p:txBody>
          <a:bodyPr>
            <a:normAutofit/>
          </a:bodyPr>
          <a:lstStyle/>
          <a:p>
            <a:pPr marL="0" indent="0">
              <a:buNone/>
            </a:pPr>
            <a:r>
              <a:rPr lang="en-IN" dirty="0"/>
              <a:t>Import pandas
import matplotlib.pyplot as plt
data = ‘iris_df.csv’
names = [‘sepal-length’, ‘sepal-width’, ‘petal-length’, ‘petal-width’, ‘class’]
dataset = pandas.read_csv(data, names=names)
dataset.plot(kind=‘box’, subplots=True, layout=(2,2), sharex=False, sharey=False)
plt.show()</a:t>
            </a:r>
            <a:endParaRPr lang="en-US" dirty="0"/>
          </a:p>
        </p:txBody>
      </p:sp>
    </p:spTree>
    <p:extLst>
      <p:ext uri="{BB962C8B-B14F-4D97-AF65-F5344CB8AC3E}">
        <p14:creationId xmlns:p14="http://schemas.microsoft.com/office/powerpoint/2010/main" val="1033583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DDB0-8636-725A-04F0-76E23B0FA980}"/>
              </a:ext>
            </a:extLst>
          </p:cNvPr>
          <p:cNvSpPr>
            <a:spLocks noGrp="1"/>
          </p:cNvSpPr>
          <p:nvPr>
            <p:ph type="title"/>
          </p:nvPr>
        </p:nvSpPr>
        <p:spPr>
          <a:xfrm>
            <a:off x="923925" y="358856"/>
            <a:ext cx="10058400" cy="714719"/>
          </a:xfrm>
        </p:spPr>
        <p:txBody>
          <a:bodyPr>
            <a:normAutofit/>
          </a:bodyPr>
          <a:lstStyle/>
          <a:p>
            <a:r>
              <a:rPr lang="en-IN" sz="3200" b="1" dirty="0"/>
              <a:t>Program:</a:t>
            </a:r>
            <a:endParaRPr lang="en-US" sz="3200" b="1" dirty="0"/>
          </a:p>
        </p:txBody>
      </p:sp>
      <p:pic>
        <p:nvPicPr>
          <p:cNvPr id="4" name="Content Placeholder 3">
            <a:extLst>
              <a:ext uri="{FF2B5EF4-FFF2-40B4-BE49-F238E27FC236}">
                <a16:creationId xmlns:a16="http://schemas.microsoft.com/office/drawing/2014/main" id="{03561620-3B03-FAEF-1E5E-E031CB2CC76F}"/>
              </a:ext>
            </a:extLst>
          </p:cNvPr>
          <p:cNvPicPr>
            <a:picLocks noGrp="1" noChangeAspect="1"/>
          </p:cNvPicPr>
          <p:nvPr>
            <p:ph idx="1"/>
          </p:nvPr>
        </p:nvPicPr>
        <p:blipFill>
          <a:blip r:embed="rId2"/>
          <a:stretch>
            <a:fillRect/>
          </a:stretch>
        </p:blipFill>
        <p:spPr>
          <a:xfrm>
            <a:off x="923925" y="1543884"/>
            <a:ext cx="10058400" cy="3770231"/>
          </a:xfrm>
        </p:spPr>
      </p:pic>
      <p:pic>
        <p:nvPicPr>
          <p:cNvPr id="5" name="Picture 4">
            <a:extLst>
              <a:ext uri="{FF2B5EF4-FFF2-40B4-BE49-F238E27FC236}">
                <a16:creationId xmlns:a16="http://schemas.microsoft.com/office/drawing/2014/main" id="{106A0856-47D7-4514-2661-F7E5B217C108}"/>
              </a:ext>
            </a:extLst>
          </p:cNvPr>
          <p:cNvPicPr>
            <a:picLocks noChangeAspect="1"/>
          </p:cNvPicPr>
          <p:nvPr/>
        </p:nvPicPr>
        <p:blipFill>
          <a:blip r:embed="rId3"/>
          <a:stretch>
            <a:fillRect/>
          </a:stretch>
        </p:blipFill>
        <p:spPr>
          <a:xfrm>
            <a:off x="923925" y="5318414"/>
            <a:ext cx="9559528" cy="669469"/>
          </a:xfrm>
          <a:prstGeom prst="rect">
            <a:avLst/>
          </a:prstGeom>
        </p:spPr>
      </p:pic>
    </p:spTree>
    <p:extLst>
      <p:ext uri="{BB962C8B-B14F-4D97-AF65-F5344CB8AC3E}">
        <p14:creationId xmlns:p14="http://schemas.microsoft.com/office/powerpoint/2010/main" val="2970375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7EF8025-DFC1-69CC-1597-A43666A4C6C8}"/>
              </a:ext>
            </a:extLst>
          </p:cNvPr>
          <p:cNvPicPr>
            <a:picLocks noGrp="1" noChangeAspect="1"/>
          </p:cNvPicPr>
          <p:nvPr>
            <p:ph idx="1"/>
          </p:nvPr>
        </p:nvPicPr>
        <p:blipFill>
          <a:blip r:embed="rId2"/>
          <a:stretch>
            <a:fillRect/>
          </a:stretch>
        </p:blipFill>
        <p:spPr>
          <a:xfrm>
            <a:off x="1089422" y="785812"/>
            <a:ext cx="10090547" cy="5625703"/>
          </a:xfrm>
        </p:spPr>
      </p:pic>
    </p:spTree>
    <p:extLst>
      <p:ext uri="{BB962C8B-B14F-4D97-AF65-F5344CB8AC3E}">
        <p14:creationId xmlns:p14="http://schemas.microsoft.com/office/powerpoint/2010/main" val="1447961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7F732-EE94-260A-0679-CBB1F3C9A01C}"/>
              </a:ext>
            </a:extLst>
          </p:cNvPr>
          <p:cNvSpPr>
            <a:spLocks noGrp="1"/>
          </p:cNvSpPr>
          <p:nvPr>
            <p:ph type="title"/>
          </p:nvPr>
        </p:nvSpPr>
        <p:spPr/>
        <p:txBody>
          <a:bodyPr>
            <a:normAutofit/>
          </a:bodyPr>
          <a:lstStyle/>
          <a:p>
            <a:r>
              <a:rPr lang="en-IN" sz="3200" b="1" dirty="0"/>
              <a:t>VISUALIZATION CORRELATION :</a:t>
            </a:r>
            <a:endParaRPr lang="en-US" sz="3200" b="1" dirty="0"/>
          </a:p>
        </p:txBody>
      </p:sp>
      <p:sp>
        <p:nvSpPr>
          <p:cNvPr id="3" name="Content Placeholder 2">
            <a:extLst>
              <a:ext uri="{FF2B5EF4-FFF2-40B4-BE49-F238E27FC236}">
                <a16:creationId xmlns:a16="http://schemas.microsoft.com/office/drawing/2014/main" id="{378032A4-A10D-F39E-90B3-0CC996EFA625}"/>
              </a:ext>
            </a:extLst>
          </p:cNvPr>
          <p:cNvSpPr>
            <a:spLocks noGrp="1"/>
          </p:cNvSpPr>
          <p:nvPr>
            <p:ph idx="1"/>
          </p:nvPr>
        </p:nvSpPr>
        <p:spPr>
          <a:xfrm>
            <a:off x="1066800" y="1710584"/>
            <a:ext cx="10058400" cy="3931920"/>
          </a:xfrm>
        </p:spPr>
        <p:txBody>
          <a:bodyPr>
            <a:normAutofit fontScale="85000" lnSpcReduction="20000"/>
          </a:bodyPr>
          <a:lstStyle/>
          <a:p>
            <a:pPr marL="0" indent="0">
              <a:buNone/>
            </a:pPr>
            <a:r>
              <a:rPr lang="en-IN" dirty="0"/>
              <a:t>
# Chronogram in R 
# including the required packages 
library(corrplot)
head(mtcars)</a:t>
            </a:r>
          </a:p>
          <a:p>
            <a:pPr marL="0" indent="0">
              <a:buNone/>
            </a:pPr>
            <a:r>
              <a:rPr lang="en-IN" dirty="0"/>
              <a:t>Head(mtcars)</a:t>
            </a:r>
          </a:p>
          <a:p>
            <a:pPr marL="0" indent="0">
              <a:buNone/>
            </a:pPr>
            <a:r>
              <a:rPr lang="en-IN" dirty="0"/>
              <a:t>mpg cyl disp hp drat wt qsec vs am gear carb</a:t>
            </a:r>
          </a:p>
          <a:p>
            <a:pPr marL="0" indent="0">
              <a:buNone/>
            </a:pPr>
            <a:r>
              <a:rPr lang="en-IN" dirty="0"/>
              <a:t>Mazda RX4 21.0 6 160 110 3.90 2.620 16.46 0 1 4 4</a:t>
            </a:r>
          </a:p>
          <a:p>
            <a:pPr marL="0" indent="0">
              <a:buNone/>
            </a:pPr>
            <a:r>
              <a:rPr lang="en-IN" dirty="0"/>
              <a:t>Mazda RX4 Wag 21.0 6 160 110 3.90 2.875 17.02 0 1 4 4
Datsun 710 22.8 4 108 93 3.85 2.320 18.61 1 1 4 1
Hornet 4 Drive 21.4 6 258 110 3.08 3.215 19.44 1 0 3 1
Hornet Sportabout 18.7 8 360 175 3.15 3.440 17.02 0 0 3 2
Valiant 18.1 6 225 105 2.76 3.460 20.22 1 0 3 1</a:t>
            </a:r>
            <a:endParaRPr lang="en-US" dirty="0"/>
          </a:p>
        </p:txBody>
      </p:sp>
    </p:spTree>
    <p:extLst>
      <p:ext uri="{BB962C8B-B14F-4D97-AF65-F5344CB8AC3E}">
        <p14:creationId xmlns:p14="http://schemas.microsoft.com/office/powerpoint/2010/main" val="4198969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9AE9-BCED-DFA4-0FD5-60C01B4243B7}"/>
              </a:ext>
            </a:extLst>
          </p:cNvPr>
          <p:cNvSpPr>
            <a:spLocks noGrp="1"/>
          </p:cNvSpPr>
          <p:nvPr>
            <p:ph type="title"/>
          </p:nvPr>
        </p:nvSpPr>
        <p:spPr>
          <a:xfrm>
            <a:off x="611386" y="240758"/>
            <a:ext cx="10058400" cy="1371600"/>
          </a:xfrm>
        </p:spPr>
        <p:txBody>
          <a:bodyPr>
            <a:normAutofit/>
          </a:bodyPr>
          <a:lstStyle/>
          <a:p>
            <a:r>
              <a:rPr lang="en-IN" sz="2400" b="1" dirty="0"/>
              <a:t>Input:</a:t>
            </a:r>
            <a:endParaRPr lang="en-US" sz="2400" b="1" dirty="0"/>
          </a:p>
        </p:txBody>
      </p:sp>
      <p:sp>
        <p:nvSpPr>
          <p:cNvPr id="3" name="Content Placeholder 2">
            <a:extLst>
              <a:ext uri="{FF2B5EF4-FFF2-40B4-BE49-F238E27FC236}">
                <a16:creationId xmlns:a16="http://schemas.microsoft.com/office/drawing/2014/main" id="{32E5B25C-3DDF-4218-8DFB-C131568F3360}"/>
              </a:ext>
            </a:extLst>
          </p:cNvPr>
          <p:cNvSpPr>
            <a:spLocks noGrp="1"/>
          </p:cNvSpPr>
          <p:nvPr>
            <p:ph idx="1"/>
          </p:nvPr>
        </p:nvSpPr>
        <p:spPr>
          <a:xfrm>
            <a:off x="789979" y="1004768"/>
            <a:ext cx="10058400" cy="3931920"/>
          </a:xfrm>
        </p:spPr>
        <p:txBody>
          <a:bodyPr>
            <a:noAutofit/>
          </a:bodyPr>
          <a:lstStyle/>
          <a:p>
            <a:pPr marL="0" indent="0">
              <a:buNone/>
            </a:pPr>
            <a:r>
              <a:rPr lang="en-IN" sz="1200" dirty="0"/>
              <a:t>
# Correlogram in R 
# required packages 
library(corrplot) </a:t>
            </a:r>
          </a:p>
          <a:p>
            <a:pPr marL="0" indent="0">
              <a:buNone/>
            </a:pPr>
            <a:r>
              <a:rPr lang="en-IN" sz="1200" dirty="0"/>
              <a:t>head(mtcars) 
#correlation matrix 
M&lt;-cor(mtcars) 
head(round(M,2)) 
#visualizing correlogram</a:t>
            </a:r>
          </a:p>
          <a:p>
            <a:pPr marL="0" indent="0">
              <a:buNone/>
            </a:pPr>
            <a:r>
              <a:rPr lang="en-IN" sz="1200" dirty="0"/>
              <a:t>#as circle 
corrplot(M, method=“circle”) 
#as pie </a:t>
            </a:r>
          </a:p>
          <a:p>
            <a:pPr marL="0" indent="0">
              <a:buNone/>
            </a:pPr>
            <a:r>
              <a:rPr lang="en-IN" sz="1200" dirty="0"/>
              <a:t>corrplot(M, method=“pie”) 
# as colour 
corrplot(M, method=“color”) 
# as number </a:t>
            </a:r>
          </a:p>
          <a:p>
            <a:pPr marL="0" indent="0">
              <a:buNone/>
            </a:pPr>
            <a:r>
              <a:rPr lang="en-IN" sz="1200" dirty="0"/>
              <a:t>correlate(M, method=“number”)</a:t>
            </a:r>
            <a:endParaRPr lang="en-US" sz="1200" dirty="0"/>
          </a:p>
        </p:txBody>
      </p:sp>
    </p:spTree>
    <p:extLst>
      <p:ext uri="{BB962C8B-B14F-4D97-AF65-F5344CB8AC3E}">
        <p14:creationId xmlns:p14="http://schemas.microsoft.com/office/powerpoint/2010/main" val="355782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CF84D-03A4-664B-1937-217B39CE6848}"/>
              </a:ext>
            </a:extLst>
          </p:cNvPr>
          <p:cNvSpPr>
            <a:spLocks noGrp="1"/>
          </p:cNvSpPr>
          <p:nvPr>
            <p:ph type="title"/>
          </p:nvPr>
        </p:nvSpPr>
        <p:spPr/>
        <p:txBody>
          <a:bodyPr>
            <a:normAutofit/>
          </a:bodyPr>
          <a:lstStyle/>
          <a:p>
            <a:r>
              <a:rPr lang="en-IN" sz="3200" b="1" dirty="0"/>
              <a:t>Introduction to IBM cloud video streaming:</a:t>
            </a:r>
            <a:endParaRPr lang="en-US" sz="3200" b="1" dirty="0"/>
          </a:p>
        </p:txBody>
      </p:sp>
      <p:sp>
        <p:nvSpPr>
          <p:cNvPr id="3" name="Content Placeholder 2">
            <a:extLst>
              <a:ext uri="{FF2B5EF4-FFF2-40B4-BE49-F238E27FC236}">
                <a16:creationId xmlns:a16="http://schemas.microsoft.com/office/drawing/2014/main" id="{BD1FEE11-AC5B-92C5-5A27-6174D20C0D63}"/>
              </a:ext>
            </a:extLst>
          </p:cNvPr>
          <p:cNvSpPr>
            <a:spLocks noGrp="1"/>
          </p:cNvSpPr>
          <p:nvPr>
            <p:ph idx="1"/>
          </p:nvPr>
        </p:nvSpPr>
        <p:spPr/>
        <p:txBody>
          <a:bodyPr/>
          <a:lstStyle/>
          <a:p>
            <a:r>
              <a:rPr lang="en-IN" dirty="0"/>
              <a:t>IBM Cloud Video, now known as IBM Watson Media, is a cloud streaming platform that offers a range of features for live and on-demand video content. It’s powered by Watson AI and offers enterprise video solutions for creating, storing, managing, and broadcasting. </a:t>
            </a:r>
          </a:p>
          <a:p>
            <a:pPr marL="0" indent="0">
              <a:buNone/>
            </a:pPr>
            <a:r>
              <a:rPr lang="en-IN" dirty="0"/>
              <a:t>IBM Watson Media’s video streaming solutions include: 
</a:t>
            </a:r>
            <a:r>
              <a:rPr lang="en-IN" b="1" dirty="0"/>
              <a:t>•</a:t>
            </a:r>
            <a:r>
              <a:rPr lang="en-IN" dirty="0"/>
              <a:t>Video hosting
•Transcoding
•Multi-platform playout
•Analytics</a:t>
            </a:r>
          </a:p>
          <a:p>
            <a:pPr marL="0" indent="0">
              <a:buNone/>
            </a:pPr>
            <a:endParaRPr lang="en-US" dirty="0"/>
          </a:p>
        </p:txBody>
      </p:sp>
    </p:spTree>
    <p:extLst>
      <p:ext uri="{BB962C8B-B14F-4D97-AF65-F5344CB8AC3E}">
        <p14:creationId xmlns:p14="http://schemas.microsoft.com/office/powerpoint/2010/main" val="1685536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EFED-1268-042E-B6B3-6CB26F2BCBCD}"/>
              </a:ext>
            </a:extLst>
          </p:cNvPr>
          <p:cNvSpPr>
            <a:spLocks noGrp="1"/>
          </p:cNvSpPr>
          <p:nvPr>
            <p:ph type="title"/>
          </p:nvPr>
        </p:nvSpPr>
        <p:spPr>
          <a:xfrm>
            <a:off x="406003" y="517578"/>
            <a:ext cx="10058400" cy="696859"/>
          </a:xfrm>
        </p:spPr>
        <p:txBody>
          <a:bodyPr>
            <a:normAutofit/>
          </a:bodyPr>
          <a:lstStyle/>
          <a:p>
            <a:r>
              <a:rPr lang="en-IN" sz="2400" b="1" dirty="0"/>
              <a:t>Output:</a:t>
            </a:r>
            <a:endParaRPr lang="en-US" sz="2400" b="1" dirty="0"/>
          </a:p>
        </p:txBody>
      </p:sp>
      <p:pic>
        <p:nvPicPr>
          <p:cNvPr id="4" name="Content Placeholder 3">
            <a:extLst>
              <a:ext uri="{FF2B5EF4-FFF2-40B4-BE49-F238E27FC236}">
                <a16:creationId xmlns:a16="http://schemas.microsoft.com/office/drawing/2014/main" id="{4DB0B6AA-B066-D342-FBAE-0EC0DBF05F21}"/>
              </a:ext>
            </a:extLst>
          </p:cNvPr>
          <p:cNvPicPr>
            <a:picLocks noGrp="1" noChangeAspect="1"/>
          </p:cNvPicPr>
          <p:nvPr>
            <p:ph idx="1"/>
          </p:nvPr>
        </p:nvPicPr>
        <p:blipFill>
          <a:blip r:embed="rId2"/>
          <a:stretch>
            <a:fillRect/>
          </a:stretch>
        </p:blipFill>
        <p:spPr>
          <a:xfrm>
            <a:off x="6314210" y="1602461"/>
            <a:ext cx="5269835" cy="4737961"/>
          </a:xfrm>
        </p:spPr>
      </p:pic>
      <p:pic>
        <p:nvPicPr>
          <p:cNvPr id="5" name="Picture 4">
            <a:extLst>
              <a:ext uri="{FF2B5EF4-FFF2-40B4-BE49-F238E27FC236}">
                <a16:creationId xmlns:a16="http://schemas.microsoft.com/office/drawing/2014/main" id="{DF8AD02A-87B6-A1B1-F95A-E3AB06C8708F}"/>
              </a:ext>
            </a:extLst>
          </p:cNvPr>
          <p:cNvPicPr>
            <a:picLocks noChangeAspect="1"/>
          </p:cNvPicPr>
          <p:nvPr/>
        </p:nvPicPr>
        <p:blipFill>
          <a:blip r:embed="rId3"/>
          <a:stretch>
            <a:fillRect/>
          </a:stretch>
        </p:blipFill>
        <p:spPr>
          <a:xfrm>
            <a:off x="822722" y="1602462"/>
            <a:ext cx="5273278" cy="4737960"/>
          </a:xfrm>
          <a:prstGeom prst="rect">
            <a:avLst/>
          </a:prstGeom>
        </p:spPr>
      </p:pic>
    </p:spTree>
    <p:extLst>
      <p:ext uri="{BB962C8B-B14F-4D97-AF65-F5344CB8AC3E}">
        <p14:creationId xmlns:p14="http://schemas.microsoft.com/office/powerpoint/2010/main" val="620475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121A71B-D3E4-6CB9-1304-1EA1D1A0D6FF}"/>
              </a:ext>
            </a:extLst>
          </p:cNvPr>
          <p:cNvPicPr>
            <a:picLocks noGrp="1" noChangeAspect="1"/>
          </p:cNvPicPr>
          <p:nvPr>
            <p:ph idx="1"/>
          </p:nvPr>
        </p:nvPicPr>
        <p:blipFill>
          <a:blip r:embed="rId2"/>
          <a:stretch>
            <a:fillRect/>
          </a:stretch>
        </p:blipFill>
        <p:spPr>
          <a:xfrm>
            <a:off x="517246" y="792498"/>
            <a:ext cx="5233473" cy="5273003"/>
          </a:xfrm>
        </p:spPr>
      </p:pic>
      <p:pic>
        <p:nvPicPr>
          <p:cNvPr id="5" name="Picture 4">
            <a:extLst>
              <a:ext uri="{FF2B5EF4-FFF2-40B4-BE49-F238E27FC236}">
                <a16:creationId xmlns:a16="http://schemas.microsoft.com/office/drawing/2014/main" id="{6460F940-D453-0732-8DC7-6BC4BF64623F}"/>
              </a:ext>
            </a:extLst>
          </p:cNvPr>
          <p:cNvPicPr>
            <a:picLocks noChangeAspect="1"/>
          </p:cNvPicPr>
          <p:nvPr/>
        </p:nvPicPr>
        <p:blipFill>
          <a:blip r:embed="rId3"/>
          <a:stretch>
            <a:fillRect/>
          </a:stretch>
        </p:blipFill>
        <p:spPr>
          <a:xfrm>
            <a:off x="6096000" y="792499"/>
            <a:ext cx="5408603" cy="5273002"/>
          </a:xfrm>
          <a:prstGeom prst="rect">
            <a:avLst/>
          </a:prstGeom>
        </p:spPr>
      </p:pic>
    </p:spTree>
    <p:extLst>
      <p:ext uri="{BB962C8B-B14F-4D97-AF65-F5344CB8AC3E}">
        <p14:creationId xmlns:p14="http://schemas.microsoft.com/office/powerpoint/2010/main" val="2314225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3EF2-9425-18D5-672E-186D59B39307}"/>
              </a:ext>
            </a:extLst>
          </p:cNvPr>
          <p:cNvSpPr>
            <a:spLocks noGrp="1"/>
          </p:cNvSpPr>
          <p:nvPr>
            <p:ph type="title"/>
          </p:nvPr>
        </p:nvSpPr>
        <p:spPr/>
        <p:txBody>
          <a:bodyPr>
            <a:normAutofit/>
          </a:bodyPr>
          <a:lstStyle/>
          <a:p>
            <a:r>
              <a:rPr lang="en-IN" sz="3200" b="1" dirty="0"/>
              <a:t>Some common pre-processing task include:</a:t>
            </a:r>
            <a:endParaRPr lang="en-US" sz="3200" b="1" dirty="0"/>
          </a:p>
        </p:txBody>
      </p:sp>
      <p:sp>
        <p:nvSpPr>
          <p:cNvPr id="3" name="Content Placeholder 2">
            <a:extLst>
              <a:ext uri="{FF2B5EF4-FFF2-40B4-BE49-F238E27FC236}">
                <a16:creationId xmlns:a16="http://schemas.microsoft.com/office/drawing/2014/main" id="{BF155C52-73BA-CC55-1675-EB631ACB0639}"/>
              </a:ext>
            </a:extLst>
          </p:cNvPr>
          <p:cNvSpPr>
            <a:spLocks noGrp="1"/>
          </p:cNvSpPr>
          <p:nvPr>
            <p:ph idx="1"/>
          </p:nvPr>
        </p:nvSpPr>
        <p:spPr>
          <a:xfrm>
            <a:off x="1066800" y="2283486"/>
            <a:ext cx="10058400" cy="3931920"/>
          </a:xfrm>
        </p:spPr>
        <p:txBody>
          <a:bodyPr>
            <a:normAutofit fontScale="92500" lnSpcReduction="20000"/>
          </a:bodyPr>
          <a:lstStyle/>
          <a:p>
            <a:pPr marL="0" indent="0">
              <a:buNone/>
            </a:pPr>
            <a:r>
              <a:rPr lang="en-IN" sz="2800" b="1" dirty="0"/>
              <a:t>Data profiling:</a:t>
            </a:r>
          </a:p>
          <a:p>
            <a:pPr marL="0" indent="0">
              <a:buNone/>
            </a:pPr>
            <a:r>
              <a:rPr lang="en-IN" dirty="0"/>
              <a:t>Data profiling is the process of examining, analysing and reviewing data to collect statistics about </a:t>
            </a:r>
          </a:p>
          <a:p>
            <a:pPr marL="0" indent="0">
              <a:buNone/>
            </a:pPr>
            <a:r>
              <a:rPr lang="en-IN" dirty="0"/>
              <a:t>its quality. It starts with a survey of existing data and its characteristics. Data scientists identify </a:t>
            </a:r>
          </a:p>
          <a:p>
            <a:pPr marL="0" indent="0">
              <a:buNone/>
            </a:pPr>
            <a:r>
              <a:rPr lang="en-IN" dirty="0"/>
              <a:t>data sets that are pertinent to the problem at hand, inventory its significant attributes, and form a </a:t>
            </a:r>
          </a:p>
          <a:p>
            <a:pPr marL="0" indent="0">
              <a:buNone/>
            </a:pPr>
            <a:r>
              <a:rPr lang="en-IN" dirty="0"/>
              <a:t>hypothesis of features that might be relevant for the proposed analytics or machine learning task.</a:t>
            </a:r>
          </a:p>
          <a:p>
            <a:pPr marL="0" indent="0">
              <a:buNone/>
            </a:pPr>
            <a:r>
              <a:rPr lang="en-IN" dirty="0"/>
              <a:t>
</a:t>
            </a:r>
            <a:r>
              <a:rPr lang="en-IN" sz="2800" b="1" dirty="0"/>
              <a:t>Data cleansing:</a:t>
            </a:r>
            <a:r>
              <a:rPr lang="en-IN" dirty="0"/>
              <a:t>
The aim here is to find the easiest way to rectify quality issues, such as eliminating bad data, filling in missing data or otherwise ensuring the raw data is suitable for feature engineering</a:t>
            </a:r>
            <a:endParaRPr lang="en-US" dirty="0"/>
          </a:p>
        </p:txBody>
      </p:sp>
    </p:spTree>
    <p:extLst>
      <p:ext uri="{BB962C8B-B14F-4D97-AF65-F5344CB8AC3E}">
        <p14:creationId xmlns:p14="http://schemas.microsoft.com/office/powerpoint/2010/main" val="1784419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9AA4D-F1C3-4510-E976-8A030A3C0080}"/>
              </a:ext>
            </a:extLst>
          </p:cNvPr>
          <p:cNvSpPr>
            <a:spLocks noGrp="1"/>
          </p:cNvSpPr>
          <p:nvPr>
            <p:ph idx="1"/>
          </p:nvPr>
        </p:nvSpPr>
        <p:spPr>
          <a:xfrm>
            <a:off x="495300" y="738650"/>
            <a:ext cx="10058400" cy="5655006"/>
          </a:xfrm>
        </p:spPr>
        <p:txBody>
          <a:bodyPr>
            <a:normAutofit/>
          </a:bodyPr>
          <a:lstStyle/>
          <a:p>
            <a:pPr marL="0" indent="0">
              <a:buNone/>
            </a:pPr>
            <a:r>
              <a:rPr lang="en-IN" sz="2800" b="1" dirty="0"/>
              <a:t>Data reduction:</a:t>
            </a:r>
          </a:p>
          <a:p>
            <a:pPr marL="0" indent="0">
              <a:buNone/>
            </a:pPr>
            <a:r>
              <a:rPr lang="en-IN" dirty="0"/>
              <a:t>
Raw data sets often include redundant data that arise from characterizing phenomena in different ways or </a:t>
            </a:r>
          </a:p>
          <a:p>
            <a:pPr marL="0" indent="0">
              <a:buNone/>
            </a:pPr>
            <a:r>
              <a:rPr lang="en-IN" dirty="0"/>
              <a:t>data that is not relevant to a particular ML, AI or analytics task. Data reduction uses techniques like </a:t>
            </a:r>
          </a:p>
          <a:p>
            <a:pPr marL="0" indent="0">
              <a:buNone/>
            </a:pPr>
            <a:r>
              <a:rPr lang="en-IN" dirty="0"/>
              <a:t>principal component analysis to transform the raw data into a simpler form suitable for particular use </a:t>
            </a:r>
          </a:p>
          <a:p>
            <a:pPr marL="0" indent="0">
              <a:buNone/>
            </a:pPr>
            <a:r>
              <a:rPr lang="en-IN" dirty="0"/>
              <a:t>cases.</a:t>
            </a:r>
          </a:p>
          <a:p>
            <a:pPr marL="0" indent="0">
              <a:buNone/>
            </a:pPr>
            <a:r>
              <a:rPr lang="en-IN" dirty="0"/>
              <a:t>
</a:t>
            </a:r>
            <a:r>
              <a:rPr lang="en-IN" sz="2600" b="1" dirty="0"/>
              <a:t>Data transformation:</a:t>
            </a:r>
          </a:p>
          <a:p>
            <a:pPr marL="0" indent="0">
              <a:buNone/>
            </a:pPr>
            <a:r>
              <a:rPr lang="en-IN" dirty="0"/>
              <a:t>Here, data scientists think about how different aspects of the data need to be organized to make the most sense for the goal. This could include things like structuring unstructured data, combining salient variables when it makes sense or identifying important ranges to focus.</a:t>
            </a:r>
          </a:p>
          <a:p>
            <a:pPr marL="0" indent="0">
              <a:buNone/>
            </a:pPr>
            <a:endParaRPr lang="en-US" dirty="0"/>
          </a:p>
        </p:txBody>
      </p:sp>
    </p:spTree>
    <p:extLst>
      <p:ext uri="{BB962C8B-B14F-4D97-AF65-F5344CB8AC3E}">
        <p14:creationId xmlns:p14="http://schemas.microsoft.com/office/powerpoint/2010/main" val="1390440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53216B-322E-EC54-294C-A80E9A8E7545}"/>
              </a:ext>
            </a:extLst>
          </p:cNvPr>
          <p:cNvSpPr>
            <a:spLocks noGrp="1"/>
          </p:cNvSpPr>
          <p:nvPr>
            <p:ph idx="1"/>
          </p:nvPr>
        </p:nvSpPr>
        <p:spPr>
          <a:xfrm>
            <a:off x="700683" y="902613"/>
            <a:ext cx="10058400" cy="5052774"/>
          </a:xfrm>
        </p:spPr>
        <p:txBody>
          <a:bodyPr>
            <a:normAutofit/>
          </a:bodyPr>
          <a:lstStyle/>
          <a:p>
            <a:pPr marL="0" indent="0">
              <a:buNone/>
            </a:pPr>
            <a:r>
              <a:rPr lang="en-IN" sz="2600" b="1" dirty="0"/>
              <a:t>Data enrichment:</a:t>
            </a:r>
          </a:p>
          <a:p>
            <a:pPr marL="0" indent="0">
              <a:buNone/>
            </a:pPr>
            <a:r>
              <a:rPr lang="en-IN" dirty="0"/>
              <a:t>In this step, data scientists apply the various feature engineering libraries to the data to effect the desired transformations. The result should be a data set organized to achieve the optimal balance between the training time for a new model and the required compute.</a:t>
            </a:r>
          </a:p>
          <a:p>
            <a:pPr marL="0" indent="0">
              <a:buNone/>
            </a:pPr>
            <a:r>
              <a:rPr lang="en-IN" dirty="0"/>
              <a:t>
</a:t>
            </a:r>
            <a:r>
              <a:rPr lang="en-IN" sz="2600" b="1" dirty="0"/>
              <a:t>Data validation:</a:t>
            </a:r>
          </a:p>
          <a:p>
            <a:pPr marL="0" indent="0">
              <a:buNone/>
            </a:pPr>
            <a:r>
              <a:rPr lang="en-IN" dirty="0"/>
              <a:t>At this stage, the data is split into two sets. The first set is used to train a machine learning or deep learning model. The second set is the testing data that is used to gauge the accuracy and robustness of the resulting model. This second step helps identify any problems in the hypothesis used in the cleaning and feature engineering of the data. If the data scientists are satisfied with the results, they can push the preprocessing task to a data engineer who figures out how to scale it for production. If not, the data scientists can go back and make changes to the way they implemented the data cleansing and feature engineer</a:t>
            </a:r>
            <a:endParaRPr lang="en-US" dirty="0"/>
          </a:p>
        </p:txBody>
      </p:sp>
    </p:spTree>
    <p:extLst>
      <p:ext uri="{BB962C8B-B14F-4D97-AF65-F5344CB8AC3E}">
        <p14:creationId xmlns:p14="http://schemas.microsoft.com/office/powerpoint/2010/main" val="1873707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3FFD13-0967-8587-1022-B294B5BA9A36}"/>
              </a:ext>
            </a:extLst>
          </p:cNvPr>
          <p:cNvPicPr>
            <a:picLocks noGrp="1" noChangeAspect="1"/>
          </p:cNvPicPr>
          <p:nvPr>
            <p:ph idx="1"/>
          </p:nvPr>
        </p:nvPicPr>
        <p:blipFill>
          <a:blip r:embed="rId2"/>
          <a:stretch>
            <a:fillRect/>
          </a:stretch>
        </p:blipFill>
        <p:spPr>
          <a:xfrm>
            <a:off x="446485" y="446484"/>
            <a:ext cx="11287124" cy="5929313"/>
          </a:xfrm>
        </p:spPr>
      </p:pic>
    </p:spTree>
    <p:extLst>
      <p:ext uri="{BB962C8B-B14F-4D97-AF65-F5344CB8AC3E}">
        <p14:creationId xmlns:p14="http://schemas.microsoft.com/office/powerpoint/2010/main" val="1900697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7DAE-0C75-9E5B-DE27-795A3A52EE7E}"/>
              </a:ext>
            </a:extLst>
          </p:cNvPr>
          <p:cNvSpPr>
            <a:spLocks noGrp="1"/>
          </p:cNvSpPr>
          <p:nvPr>
            <p:ph type="title"/>
          </p:nvPr>
        </p:nvSpPr>
        <p:spPr/>
        <p:txBody>
          <a:bodyPr>
            <a:noAutofit/>
          </a:bodyPr>
          <a:lstStyle/>
          <a:p>
            <a:r>
              <a:rPr lang="en-IN" sz="3200" b="1" dirty="0"/>
              <a:t>CODE FOR PRE-PROCESSING A DATASET IN PYTHON:</a:t>
            </a:r>
            <a:br>
              <a:rPr lang="en-IN" sz="3200" b="1" dirty="0"/>
            </a:br>
            <a:endParaRPr lang="en-US" sz="3200" b="1" dirty="0"/>
          </a:p>
        </p:txBody>
      </p:sp>
      <p:sp>
        <p:nvSpPr>
          <p:cNvPr id="3" name="Content Placeholder 2">
            <a:extLst>
              <a:ext uri="{FF2B5EF4-FFF2-40B4-BE49-F238E27FC236}">
                <a16:creationId xmlns:a16="http://schemas.microsoft.com/office/drawing/2014/main" id="{5D865DFF-2FEF-A5F9-9805-07315DBC1E7E}"/>
              </a:ext>
            </a:extLst>
          </p:cNvPr>
          <p:cNvSpPr>
            <a:spLocks noGrp="1"/>
          </p:cNvSpPr>
          <p:nvPr>
            <p:ph idx="1"/>
          </p:nvPr>
        </p:nvSpPr>
        <p:spPr/>
        <p:txBody>
          <a:bodyPr>
            <a:normAutofit/>
          </a:bodyPr>
          <a:lstStyle/>
          <a:p>
            <a:pPr marL="0" indent="0">
              <a:buNone/>
            </a:pPr>
            <a:r>
              <a:rPr lang="en-IN" dirty="0"/>
              <a:t>
</a:t>
            </a:r>
            <a:r>
              <a:rPr lang="en-IN" b="1" dirty="0"/>
              <a:t>Import libraries:</a:t>
            </a:r>
            <a:r>
              <a:rPr lang="en-IN" dirty="0"/>
              <a:t>
import pandas as pd
from sklearn.pre-processing import Imputer
</a:t>
            </a:r>
            <a:r>
              <a:rPr lang="en-IN" b="1" dirty="0"/>
              <a:t>Read the dataset:</a:t>
            </a:r>
            <a:r>
              <a:rPr lang="en-IN" dirty="0"/>
              <a:t>
dataset = pd.read_csv(‘Data.csv’)
</a:t>
            </a:r>
            <a:r>
              <a:rPr lang="en-IN" b="1" dirty="0"/>
              <a:t>Pre-process the data:</a:t>
            </a:r>
            <a:r>
              <a:rPr lang="en-IN" dirty="0"/>
              <a:t>
X = dataset.iloc[:, :-1].values</a:t>
            </a:r>
          </a:p>
          <a:p>
            <a:pPr marL="0" indent="0">
              <a:buNone/>
            </a:pPr>
            <a:r>
              <a:rPr lang="en-IN" dirty="0"/>
              <a:t>imputer = imputer.fit(X[:, 1:3])</a:t>
            </a:r>
            <a:endParaRPr lang="en-US" dirty="0"/>
          </a:p>
        </p:txBody>
      </p:sp>
    </p:spTree>
    <p:extLst>
      <p:ext uri="{BB962C8B-B14F-4D97-AF65-F5344CB8AC3E}">
        <p14:creationId xmlns:p14="http://schemas.microsoft.com/office/powerpoint/2010/main" val="291173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46E654-C855-D49E-380E-C7088D3A7133}"/>
              </a:ext>
            </a:extLst>
          </p:cNvPr>
          <p:cNvSpPr>
            <a:spLocks noGrp="1"/>
          </p:cNvSpPr>
          <p:nvPr>
            <p:ph idx="1"/>
          </p:nvPr>
        </p:nvSpPr>
        <p:spPr>
          <a:xfrm>
            <a:off x="1066800" y="1839516"/>
            <a:ext cx="10058400" cy="4106598"/>
          </a:xfrm>
        </p:spPr>
        <p:txBody>
          <a:bodyPr/>
          <a:lstStyle/>
          <a:p>
            <a:r>
              <a:rPr lang="en-IN" dirty="0"/>
              <a:t>IBM acquired Ustream in 2016 for up to $150 million and combined it with Aspera, Clear leap, and Clever safe to form IBM’s Cloud Video unit. Ustream was founded in 2007 by John Ham, Brad Hun stable, and Gyula Fehr. Its clientele and partners include Cisco, Sony, Discovery Communications, Georgetown University, and Samsung. </a:t>
            </a:r>
          </a:p>
          <a:p>
            <a:r>
              <a:rPr lang="en-IN" dirty="0"/>
              <a:t>You can download a video from an IBM Video Streaming account by selecting the video and choosing download from the more menu at the top or the drop down at the end of the video entry row. IBM Video Streaming accounts will automatically have an mp4 version of their video transcoded. If the video is not yet available, an flv version will be available for download. </a:t>
            </a:r>
            <a:endParaRPr lang="en-US" dirty="0"/>
          </a:p>
        </p:txBody>
      </p:sp>
    </p:spTree>
    <p:extLst>
      <p:ext uri="{BB962C8B-B14F-4D97-AF65-F5344CB8AC3E}">
        <p14:creationId xmlns:p14="http://schemas.microsoft.com/office/powerpoint/2010/main" val="254027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4672-A301-393D-5656-EF45D54299BF}"/>
              </a:ext>
            </a:extLst>
          </p:cNvPr>
          <p:cNvSpPr>
            <a:spLocks noGrp="1"/>
          </p:cNvSpPr>
          <p:nvPr>
            <p:ph type="title"/>
          </p:nvPr>
        </p:nvSpPr>
        <p:spPr>
          <a:xfrm>
            <a:off x="579088" y="0"/>
            <a:ext cx="10058400" cy="1371600"/>
          </a:xfrm>
        </p:spPr>
        <p:txBody>
          <a:bodyPr>
            <a:normAutofit/>
          </a:bodyPr>
          <a:lstStyle/>
          <a:p>
            <a:r>
              <a:rPr lang="en-IN" sz="3200" b="1" dirty="0"/>
              <a:t>Given dataset:</a:t>
            </a:r>
            <a:endParaRPr lang="en-US" sz="3200" b="1" dirty="0"/>
          </a:p>
        </p:txBody>
      </p:sp>
      <p:sp>
        <p:nvSpPr>
          <p:cNvPr id="3" name="Content Placeholder 2">
            <a:extLst>
              <a:ext uri="{FF2B5EF4-FFF2-40B4-BE49-F238E27FC236}">
                <a16:creationId xmlns:a16="http://schemas.microsoft.com/office/drawing/2014/main" id="{6F191319-F373-D7C6-448E-9D3B7684A213}"/>
              </a:ext>
            </a:extLst>
          </p:cNvPr>
          <p:cNvSpPr>
            <a:spLocks noGrp="1"/>
          </p:cNvSpPr>
          <p:nvPr>
            <p:ph idx="1"/>
          </p:nvPr>
        </p:nvSpPr>
        <p:spPr>
          <a:xfrm>
            <a:off x="579088" y="1187314"/>
            <a:ext cx="10058400" cy="5434592"/>
          </a:xfrm>
        </p:spPr>
        <p:txBody>
          <a:bodyPr>
            <a:normAutofit fontScale="25000" lnSpcReduction="20000"/>
          </a:bodyPr>
          <a:lstStyle/>
          <a:p>
            <a:pPr marL="0" indent="0">
              <a:buNone/>
            </a:pPr>
            <a:r>
              <a:rPr lang="en-IN" sz="7200" b="1" dirty="0"/>
              <a:t>Time </a:t>
            </a:r>
            <a:r>
              <a:rPr lang="en-IN" sz="7200" dirty="0"/>
              <a:t>     </a:t>
            </a:r>
            <a:r>
              <a:rPr lang="en-IN" sz="7200" b="1" dirty="0"/>
              <a:t>#</a:t>
            </a:r>
            <a:r>
              <a:rPr lang="en-IN" sz="7200" dirty="0"/>
              <a:t>                                  </a:t>
            </a:r>
            <a:r>
              <a:rPr lang="en-IN" sz="7200" b="1" dirty="0"/>
              <a:t>Log Message</a:t>
            </a:r>
            <a:r>
              <a:rPr lang="en-IN" sz="4800" dirty="0"/>
              <a:t>
-0.0s	</a:t>
            </a:r>
            <a:r>
              <a:rPr lang="en-IN" sz="4500" dirty="0"/>
              <a:t>1	  /bin/bash: /opt/conda/lib/libtinfo.so.6: no version information available (required by /bin/bash)
11.8s	2	{‘years’: [2011, 2012, 2013, 2014, 2015, 2016, 2017, 2018, 2019, 2020], ‘durations’: [103, 101, 99, 100, 100, 95, 95, 96, 93, 90]}
11.9s	3	{‘years’: [2011, 2012, 2013, 2014, 2015, 2016, 2017, 2018, 2019, 2020], ‘durations’: [103, 101, 99, 100, 100, 95, 95, 96, 93, 90]}
12.4s	4	  show_id     type  title           director  \
12.4s	5	0      s1  TV Show     3%                NaN   
12.4s	6	1      s2    Movie   7:19  Jorge Michel Grau   
12.4s	7	2      s3    Movie  23:59       Gilbert Chan   
12.4s	8	3      s4    Movie      9        Shane Acker   
12.4s	9	4      s5    Movie     21     Robert Luketic   
12.4s	10	
12.4s	11	                                                cast        country  \
12.4s	12	0  João Miguel, Bianca Comparato, Michel Gomes, R...         Brazil   
12.4s	13	1  Demián Bichir, Héctor Bonilla, Oscar Serrano, ...         Mexico   
12.4s	14	2  Tedd Chan, Stella Chung, Henley Hii, Lawrence ...      Singapore   
12.4s	15	3  Elijah Wood, John C. Reilly, Jennifer Connelly...  United States   
12.4s	16	4  Jim Sturgess, Kevin Spacey, Kate Bosworth, Aar...  United States   
12.4s	17	</a:t>
            </a:r>
          </a:p>
          <a:p>
            <a:pPr marL="0" indent="0">
              <a:buNone/>
            </a:pPr>
            <a:r>
              <a:rPr lang="en-IN" sz="4500" dirty="0"/>
              <a:t>12.4s	18	          date_added  release_year  duration  \</a:t>
            </a:r>
            <a:endParaRPr lang="en-US" sz="4500" dirty="0"/>
          </a:p>
        </p:txBody>
      </p:sp>
    </p:spTree>
    <p:extLst>
      <p:ext uri="{BB962C8B-B14F-4D97-AF65-F5344CB8AC3E}">
        <p14:creationId xmlns:p14="http://schemas.microsoft.com/office/powerpoint/2010/main" val="134820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2BD764-CEC6-C0FE-7CE4-4235EE532863}"/>
              </a:ext>
            </a:extLst>
          </p:cNvPr>
          <p:cNvSpPr>
            <a:spLocks noGrp="1"/>
          </p:cNvSpPr>
          <p:nvPr>
            <p:ph idx="1"/>
          </p:nvPr>
        </p:nvSpPr>
        <p:spPr>
          <a:xfrm>
            <a:off x="620316" y="138588"/>
            <a:ext cx="10058400" cy="7594521"/>
          </a:xfrm>
        </p:spPr>
        <p:txBody>
          <a:bodyPr>
            <a:noAutofit/>
          </a:bodyPr>
          <a:lstStyle/>
          <a:p>
            <a:pPr marL="0" indent="0">
              <a:buNone/>
            </a:pPr>
            <a:r>
              <a:rPr lang="en-IN" sz="1200" dirty="0"/>
              <a:t>
12.4s	18	          date_added  release_year  duration  \
12.4s	19	0    August 14, 2020          2020         4   
12.4s	20	1  December 23, 2016          2016        93   
12.4s	21	2  December 20, 2018          2011        78   
12.4s	22	3  November 16, 2017          2009        80   
12.4s	23	4    January 1, 2020          2008       123   
12.4s	24	
12.4s	25	                                         description             genre  
12.4s	26	0  In a future where the elite inhabit an island ...  International TV  
12.4s	27	1  After a devastating earthquake hits Mexico Cit...            Dramas  
12.4s	28	2  When an army recruit is found dead, his fellow...     Horror Movies  
12.4s	29	3  In a postapocalyptic world, rag-doll robots hi...            Action  
12.4s	30	4  A brilliant group of students become card-count..            Dramas  
12.4s	31	   title        country          genre  release_year  duration
12.4s	32	1   7:19         Mexico         Dramas          2016        93
12.4s	33	2  23:59      Singapore  Horror Movies          2011        78
12.4s	34	3      9  United States         Action          2009        80
12.4s	35	4     21  United States         Dramas          2008       123
12.4s	36	6    122          Egypt  Horror Movies          2019        95
12.9s	37	                                                 title         country  \
12.9s	38	35                                           #Rucker50   United States</a:t>
            </a:r>
            <a:endParaRPr lang="en-US" sz="1200" dirty="0"/>
          </a:p>
        </p:txBody>
      </p:sp>
    </p:spTree>
    <p:extLst>
      <p:ext uri="{BB962C8B-B14F-4D97-AF65-F5344CB8AC3E}">
        <p14:creationId xmlns:p14="http://schemas.microsoft.com/office/powerpoint/2010/main" val="1210170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306B-A66D-EBC9-AEDE-553BE3778711}"/>
              </a:ext>
            </a:extLst>
          </p:cNvPr>
          <p:cNvSpPr>
            <a:spLocks noGrp="1"/>
          </p:cNvSpPr>
          <p:nvPr>
            <p:ph idx="1"/>
          </p:nvPr>
        </p:nvSpPr>
        <p:spPr>
          <a:xfrm>
            <a:off x="888207" y="672048"/>
            <a:ext cx="10058400" cy="5513904"/>
          </a:xfrm>
        </p:spPr>
        <p:txBody>
          <a:bodyPr>
            <a:normAutofit fontScale="25000" lnSpcReduction="20000"/>
          </a:bodyPr>
          <a:lstStyle/>
          <a:p>
            <a:pPr marL="0" indent="0">
              <a:buNone/>
            </a:pPr>
            <a:r>
              <a:rPr lang="en-IN" dirty="0"/>
              <a:t>
</a:t>
            </a:r>
            <a:r>
              <a:rPr lang="en-IN" sz="4800" dirty="0"/>
              <a:t>12.4s
12.9s	39	55                 100 Things to do Before High School   United States   
12.9s	40	67   13</a:t>
            </a:r>
            <a:r>
              <a:rPr lang="en-IN" sz="4800" baseline="30000" dirty="0"/>
              <a:t>TH</a:t>
            </a:r>
            <a:r>
              <a:rPr lang="en-IN" sz="4800" dirty="0"/>
              <a:t>: A Conversation with Oprah Winfrey &amp; Ava ...             NaN   
12.9s	41	101                                  3 Seconds Divorce          Canada   
12.9s	42	146                                     A 3 Minute Hug          Mexico   
12.9s	43	162  A Christmas Special: Miraculous: Tales of Lady...          France   
12.9s	44	171                         A Family Reunion Christmas   United States   
12.9s	45	177                    A Go! Go! Cory Carson Christmas   United States   
12.9s	46	178                    A Go! Go! Cory Carson Halloween             NaN   
12.9s	47	179                  A Go! Go! Cory Carson Summer Camp             NaN   
12.9s	48	181             A Grand Night In: The Story of Aardman  United Kingdom   
12.9s	49	200                            A Love Song for Latasha   United States   
12.9s	50	220                         A Russell Peters Christmas          Canada   
12.9s	51	233                              A StoryBots Christmas   United States   
12.9s	52	237                             A Tale of Two Kitchens   United States   
12.9s	53	242                            A Trash Truck Christmas             NaN   
12.9s	54	247                            A Very Murray Christmas   United States   
12.9s	55	285                               Abominable Christmas   United States   
12.9s	56	295                                 Across Grace Alley   United States   
12.9s	57	305                Adam Devine: Best Time of Our Lives   United States   
12.9s	58	
</a:t>
            </a:r>
            <a:endParaRPr lang="en-US" sz="4800" dirty="0"/>
          </a:p>
        </p:txBody>
      </p:sp>
    </p:spTree>
    <p:extLst>
      <p:ext uri="{BB962C8B-B14F-4D97-AF65-F5344CB8AC3E}">
        <p14:creationId xmlns:p14="http://schemas.microsoft.com/office/powerpoint/2010/main" val="411757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17BEF74-FE80-1108-9D7E-A544B967A53A}"/>
              </a:ext>
            </a:extLst>
          </p:cNvPr>
          <p:cNvSpPr>
            <a:spLocks noGrp="1"/>
          </p:cNvSpPr>
          <p:nvPr>
            <p:ph idx="1"/>
          </p:nvPr>
        </p:nvSpPr>
        <p:spPr>
          <a:xfrm>
            <a:off x="1066800" y="250031"/>
            <a:ext cx="10058400" cy="5785009"/>
          </a:xfrm>
        </p:spPr>
        <p:txBody>
          <a:bodyPr>
            <a:normAutofit fontScale="25000" lnSpcReduction="20000"/>
          </a:bodyPr>
          <a:lstStyle/>
          <a:p>
            <a:pPr marL="0" indent="0">
              <a:buNone/>
            </a:pPr>
            <a:r>
              <a:rPr lang="en-IN" dirty="0"/>
              <a:t>
</a:t>
            </a:r>
            <a:r>
              <a:rPr lang="en-IN" sz="4800" dirty="0"/>
              <a:t>12.9s	57	305                Adam Devine: Best Time of Our Lives   United States   
12.9s	58	
12.9s	59	             genre  release_year  duration  
12.9s	60	35   Documentaries          2016        56  
12.9s	61	55   Uncategorized          2014        44  
12.9s	62	67   Uncategorized          2017        37  
12.9s	63	101  Documentaries          2018        53  
12.9s	64	146  Documentaries          2019        28  
12.9s	65	162  Uncategorized          2016        22  
12.9s	66	171  Uncategorized          2019        29  
12.9s	67	177       Children          2020        22  
12.9s	68	178       Children          2020        22  
12.9s	69	179       Children          2020        21  
12.9s	70	181  Documentaries          2015        59  
12.9s	71	200  Documentaries          2020        20  
12.9s	72	220       Stand-Up          2011        44  
12.9s	73	233       Children          2017        26  
12.9s	74	237  Documentaries          2019        30  
12.9s	75	242       Children          2020        28  
12.9s	76	247       Comedies          2015        57  
12.9s	77	285       Children          2012        44  
12.9s	78	295         Dramas          2013        24  
12.9s	79	305       Stand-Up          2019  </a:t>
            </a:r>
            <a:endParaRPr lang="en-US" sz="4800" dirty="0"/>
          </a:p>
        </p:txBody>
      </p:sp>
    </p:spTree>
    <p:extLst>
      <p:ext uri="{BB962C8B-B14F-4D97-AF65-F5344CB8AC3E}">
        <p14:creationId xmlns:p14="http://schemas.microsoft.com/office/powerpoint/2010/main" val="413381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E2C4-0F38-55EB-D5C5-DA99BA0D2162}"/>
              </a:ext>
            </a:extLst>
          </p:cNvPr>
          <p:cNvSpPr>
            <a:spLocks noGrp="1"/>
          </p:cNvSpPr>
          <p:nvPr>
            <p:ph type="title"/>
          </p:nvPr>
        </p:nvSpPr>
        <p:spPr/>
        <p:txBody>
          <a:bodyPr>
            <a:normAutofit fontScale="90000"/>
          </a:bodyPr>
          <a:lstStyle/>
          <a:p>
            <a:r>
              <a:rPr lang="en-IN" sz="3600" b="1" dirty="0"/>
              <a:t>Necessary steps to follow</a:t>
            </a:r>
            <a:r>
              <a:rPr lang="en-IN" dirty="0"/>
              <a:t>:</a:t>
            </a:r>
            <a:br>
              <a:rPr lang="en-IN" dirty="0"/>
            </a:br>
            <a:br>
              <a:rPr lang="en-IN" dirty="0"/>
            </a:br>
            <a:r>
              <a:rPr lang="en-IN" sz="2400" b="1" dirty="0"/>
              <a:t>1.import Libraries:</a:t>
            </a:r>
            <a:endParaRPr lang="en-US" dirty="0"/>
          </a:p>
        </p:txBody>
      </p:sp>
      <p:sp>
        <p:nvSpPr>
          <p:cNvPr id="3" name="Content Placeholder 2">
            <a:extLst>
              <a:ext uri="{FF2B5EF4-FFF2-40B4-BE49-F238E27FC236}">
                <a16:creationId xmlns:a16="http://schemas.microsoft.com/office/drawing/2014/main" id="{9BE84932-B76C-4904-495A-61343ACEB0C5}"/>
              </a:ext>
            </a:extLst>
          </p:cNvPr>
          <p:cNvSpPr>
            <a:spLocks noGrp="1"/>
          </p:cNvSpPr>
          <p:nvPr>
            <p:ph idx="1"/>
          </p:nvPr>
        </p:nvSpPr>
        <p:spPr>
          <a:xfrm>
            <a:off x="1066800" y="2442448"/>
            <a:ext cx="10058400" cy="3931920"/>
          </a:xfrm>
        </p:spPr>
        <p:txBody>
          <a:bodyPr>
            <a:normAutofit/>
          </a:bodyPr>
          <a:lstStyle/>
          <a:p>
            <a:pPr marL="0" indent="0">
              <a:buNone/>
            </a:pPr>
            <a:r>
              <a:rPr lang="en-IN" sz="1200" dirty="0"/>
              <a:t>Start by uploading the necessary libraries
 program :
# Python program using Pandas for  
# arranging a given set of data  
# into a  table   
# importing pandas as pd 
import pandas as pd 
data = {“country”: [“Brazil”, “Russia”, “India”, “China”, “South Africa”], 
       “capital”: [“Brasilia”, “Moscow”, “New Delhi”, “Beijing”, “Pretoria”], 
       “area”: [8.516, 17.10, 3.286, 9.597, 1.221], 
    “population”: [200.4, 143.5, 1252, 1357, 52.98] 
data_table = pd.DataFrame(data) 
print(data_table) </a:t>
            </a:r>
            <a:endParaRPr lang="en-US" sz="1200" dirty="0"/>
          </a:p>
        </p:txBody>
      </p:sp>
    </p:spTree>
    <p:extLst>
      <p:ext uri="{BB962C8B-B14F-4D97-AF65-F5344CB8AC3E}">
        <p14:creationId xmlns:p14="http://schemas.microsoft.com/office/powerpoint/2010/main" val="2033117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Savon</vt:lpstr>
      <vt:lpstr>IBM project  Phase 3: development (part 1) Topic: media streaming with IBM cloud video streaming</vt:lpstr>
      <vt:lpstr>Introduction to media streaming:</vt:lpstr>
      <vt:lpstr>Introduction to IBM cloud video streaming:</vt:lpstr>
      <vt:lpstr>PowerPoint Presentation</vt:lpstr>
      <vt:lpstr>Given dataset:</vt:lpstr>
      <vt:lpstr>PowerPoint Presentation</vt:lpstr>
      <vt:lpstr>PowerPoint Presentation</vt:lpstr>
      <vt:lpstr>PowerPoint Presentation</vt:lpstr>
      <vt:lpstr>Necessary steps to follow:  1.import Libraries:</vt:lpstr>
      <vt:lpstr>2.Load the dataset: </vt:lpstr>
      <vt:lpstr>3.Exploratory data analysis:</vt:lpstr>
      <vt:lpstr>4.Feature engineering:</vt:lpstr>
      <vt:lpstr>5.Split the data: </vt:lpstr>
      <vt:lpstr>6.Feature scaling:</vt:lpstr>
      <vt:lpstr>Importance of loading and pre-processing the dataset:</vt:lpstr>
      <vt:lpstr>Challenges involving loading and pre-processing the dataset:</vt:lpstr>
      <vt:lpstr>Solutions to overcome the challenges involving loading and pre-processing the dataset:</vt:lpstr>
      <vt:lpstr>1.Loading the dataset:</vt:lpstr>
      <vt:lpstr>PowerPoint Presentation</vt:lpstr>
      <vt:lpstr>PowerPoint Presentation</vt:lpstr>
      <vt:lpstr>PowerPoint Presentation</vt:lpstr>
      <vt:lpstr>Output:</vt:lpstr>
      <vt:lpstr>Example graph:(Asia Pacific video streaming market)</vt:lpstr>
      <vt:lpstr>2.pre-processing the dataset:</vt:lpstr>
      <vt:lpstr>Visualization and pre-processing the dataset:</vt:lpstr>
      <vt:lpstr>Program:</vt:lpstr>
      <vt:lpstr>PowerPoint Presentation</vt:lpstr>
      <vt:lpstr>VISUALIZATION CORRELATION :</vt:lpstr>
      <vt:lpstr>Input:</vt:lpstr>
      <vt:lpstr>Output:</vt:lpstr>
      <vt:lpstr>PowerPoint Presentation</vt:lpstr>
      <vt:lpstr>Some common pre-processing task include:</vt:lpstr>
      <vt:lpstr>PowerPoint Presentation</vt:lpstr>
      <vt:lpstr>PowerPoint Presentation</vt:lpstr>
      <vt:lpstr>PowerPoint Presentation</vt:lpstr>
      <vt:lpstr>CODE FOR PRE-PROCESSING A DATASET IN PYTHON: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vasundhrajerusha@gmail.com</dc:creator>
  <cp:lastModifiedBy>vasundhrajerusha@gmail.com</cp:lastModifiedBy>
  <cp:revision>13</cp:revision>
  <dcterms:created xsi:type="dcterms:W3CDTF">2023-11-02T14:12:09Z</dcterms:created>
  <dcterms:modified xsi:type="dcterms:W3CDTF">2023-11-05T17:04:56Z</dcterms:modified>
</cp:coreProperties>
</file>