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71" r:id="rId10"/>
    <p:sldId id="272" r:id="rId11"/>
    <p:sldId id="273" r:id="rId12"/>
    <p:sldId id="274" r:id="rId13"/>
    <p:sldId id="275" r:id="rId14"/>
    <p:sldId id="276" r:id="rId15"/>
    <p:sldId id="277" r:id="rId16"/>
    <p:sldId id="27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18A3-4C79-82C5-01DE-CF6E283D0703}"/>
              </a:ext>
            </a:extLst>
          </p:cNvPr>
          <p:cNvSpPr>
            <a:spLocks noGrp="1"/>
          </p:cNvSpPr>
          <p:nvPr>
            <p:ph type="ctrTitle"/>
          </p:nvPr>
        </p:nvSpPr>
        <p:spPr>
          <a:xfrm>
            <a:off x="1507067" y="0"/>
            <a:ext cx="7766936" cy="5229555"/>
          </a:xfrm>
        </p:spPr>
        <p:txBody>
          <a:bodyPr/>
          <a:lstStyle/>
          <a:p>
            <a:r>
              <a:rPr lang="en-IN" b="1" dirty="0"/>
              <a:t>IBM project</a:t>
            </a:r>
            <a:br>
              <a:rPr lang="en-IN" b="1" dirty="0"/>
            </a:br>
            <a:r>
              <a:rPr lang="en-IN" b="1" dirty="0">
                <a:solidFill>
                  <a:schemeClr val="tx1"/>
                </a:solidFill>
              </a:rPr>
              <a:t>phase 4: </a:t>
            </a:r>
            <a:r>
              <a:rPr lang="en-IN" b="1" dirty="0"/>
              <a:t>development (part 2)</a:t>
            </a:r>
            <a:br>
              <a:rPr lang="en-IN" b="1" dirty="0"/>
            </a:br>
            <a:r>
              <a:rPr lang="en-IN" b="1" dirty="0">
                <a:solidFill>
                  <a:schemeClr val="tx1"/>
                </a:solidFill>
              </a:rPr>
              <a:t>topic: </a:t>
            </a:r>
            <a:r>
              <a:rPr lang="en-IN" b="1" dirty="0"/>
              <a:t>media streaming with IBM cloud video streaming</a:t>
            </a:r>
            <a:endParaRPr lang="en-US" b="1" dirty="0"/>
          </a:p>
        </p:txBody>
      </p:sp>
      <p:sp>
        <p:nvSpPr>
          <p:cNvPr id="3" name="Subtitle 2">
            <a:extLst>
              <a:ext uri="{FF2B5EF4-FFF2-40B4-BE49-F238E27FC236}">
                <a16:creationId xmlns:a16="http://schemas.microsoft.com/office/drawing/2014/main" id="{373A8AEB-6808-120C-DFB8-44EACEC51BA9}"/>
              </a:ext>
            </a:extLst>
          </p:cNvPr>
          <p:cNvSpPr>
            <a:spLocks noGrp="1"/>
          </p:cNvSpPr>
          <p:nvPr>
            <p:ph type="subTitle" idx="1"/>
          </p:nvPr>
        </p:nvSpPr>
        <p:spPr>
          <a:xfrm>
            <a:off x="1507067" y="5372427"/>
            <a:ext cx="7766936" cy="1096899"/>
          </a:xfrm>
        </p:spPr>
        <p:txBody>
          <a:bodyPr>
            <a:normAutofit/>
          </a:bodyPr>
          <a:lstStyle/>
          <a:p>
            <a:r>
              <a:rPr lang="en-IN" sz="3200" b="1" dirty="0">
                <a:solidFill>
                  <a:schemeClr val="tx1"/>
                </a:solidFill>
              </a:rPr>
              <a:t>S.Premkumar</a:t>
            </a:r>
            <a:endParaRPr lang="en-US" sz="3200" b="1" dirty="0">
              <a:solidFill>
                <a:schemeClr val="tx1"/>
              </a:solidFill>
            </a:endParaRPr>
          </a:p>
        </p:txBody>
      </p:sp>
    </p:spTree>
    <p:extLst>
      <p:ext uri="{BB962C8B-B14F-4D97-AF65-F5344CB8AC3E}">
        <p14:creationId xmlns:p14="http://schemas.microsoft.com/office/powerpoint/2010/main" val="87765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A4B6-47B4-40E6-6594-89A5F0377433}"/>
              </a:ext>
            </a:extLst>
          </p:cNvPr>
          <p:cNvSpPr>
            <a:spLocks noGrp="1"/>
          </p:cNvSpPr>
          <p:nvPr>
            <p:ph type="title"/>
          </p:nvPr>
        </p:nvSpPr>
        <p:spPr/>
        <p:txBody>
          <a:bodyPr>
            <a:normAutofit/>
          </a:bodyPr>
          <a:lstStyle/>
          <a:p>
            <a:r>
              <a:rPr lang="en-IN" sz="3200" b="1" dirty="0"/>
              <a:t>Overview of the model:</a:t>
            </a:r>
            <a:endParaRPr lang="en-US" sz="3200" b="1" dirty="0"/>
          </a:p>
        </p:txBody>
      </p:sp>
      <p:sp>
        <p:nvSpPr>
          <p:cNvPr id="3" name="Content Placeholder 2">
            <a:extLst>
              <a:ext uri="{FF2B5EF4-FFF2-40B4-BE49-F238E27FC236}">
                <a16:creationId xmlns:a16="http://schemas.microsoft.com/office/drawing/2014/main" id="{D376DCFE-7925-68EE-5204-231B720E908E}"/>
              </a:ext>
            </a:extLst>
          </p:cNvPr>
          <p:cNvSpPr>
            <a:spLocks noGrp="1"/>
          </p:cNvSpPr>
          <p:nvPr>
            <p:ph idx="1"/>
          </p:nvPr>
        </p:nvSpPr>
        <p:spPr/>
        <p:txBody>
          <a:bodyPr/>
          <a:lstStyle/>
          <a:p>
            <a:r>
              <a:rPr lang="en-IN" dirty="0"/>
              <a:t>In general, multimedia content is data intensive, so media storage and transmission costs are still significant. Media is generally compressed for transport and storage. Increasing consumer demand for streaming of high-definition (HD) content has led the industry to develop technologies such as WirelessHD and G.hn, which are optimized for streaming HD content. Many developers have introduced HD streaming apps that work on smaller devices such as tablets and smartphones for everyday purposes.</a:t>
            </a:r>
          </a:p>
          <a:p>
            <a:r>
              <a:rPr lang="en-IN" dirty="0"/>
              <a:t>Music streaming is one of the most popular ways in which consumers interact with streaming media. In the age of digitization, the private consumption of music transformed into a public good largely due to one player in the market: </a:t>
            </a:r>
            <a:r>
              <a:rPr lang="en-IN" b="1" dirty="0"/>
              <a:t>Napster.</a:t>
            </a:r>
            <a:endParaRPr lang="en-US" b="1" dirty="0"/>
          </a:p>
        </p:txBody>
      </p:sp>
    </p:spTree>
    <p:extLst>
      <p:ext uri="{BB962C8B-B14F-4D97-AF65-F5344CB8AC3E}">
        <p14:creationId xmlns:p14="http://schemas.microsoft.com/office/powerpoint/2010/main" val="385934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6F62E-067E-87A4-A5BF-4FF6698F89E6}"/>
              </a:ext>
            </a:extLst>
          </p:cNvPr>
          <p:cNvSpPr>
            <a:spLocks noGrp="1"/>
          </p:cNvSpPr>
          <p:nvPr>
            <p:ph idx="1"/>
          </p:nvPr>
        </p:nvSpPr>
        <p:spPr>
          <a:xfrm>
            <a:off x="677334" y="1071563"/>
            <a:ext cx="8596668" cy="4969799"/>
          </a:xfrm>
        </p:spPr>
        <p:txBody>
          <a:bodyPr/>
          <a:lstStyle/>
          <a:p>
            <a:r>
              <a:rPr lang="en-IN" dirty="0"/>
              <a:t>Although </a:t>
            </a:r>
            <a:r>
              <a:rPr lang="en-IN" b="1" dirty="0"/>
              <a:t>music streaming </a:t>
            </a:r>
            <a:r>
              <a:rPr lang="en-IN" dirty="0"/>
              <a:t>is no longer a freely replicable public good, streaming platforms such as Spotify, Deezer, Apple Music, SoundCloud, YouTube Music, and Amazon Music have shifted music streaming to a club-type good. While some platforms, most notably Spotify, give customers access to a freemium service that enables the use of limited features for exposure to advertisements, most companies operate under a premium subscription model.[43] Under such circumstances, music streaming is financially excludable, requiring that customers pay a monthly fee for access to a music library, but non-rival, since one customer’s use does not impair another’s.</a:t>
            </a:r>
          </a:p>
          <a:p>
            <a:r>
              <a:rPr lang="en-IN" dirty="0"/>
              <a:t>By August 2020, the </a:t>
            </a:r>
            <a:r>
              <a:rPr lang="en-IN" b="1" dirty="0"/>
              <a:t>COVID-19</a:t>
            </a:r>
            <a:r>
              <a:rPr lang="en-IN" dirty="0"/>
              <a:t> pandemic had streaming services busier than ever. In the UK alone, twelve million people joined a new streaming service that they had not previously had.[48]</a:t>
            </a:r>
            <a:endParaRPr lang="en-US" dirty="0"/>
          </a:p>
        </p:txBody>
      </p:sp>
    </p:spTree>
    <p:extLst>
      <p:ext uri="{BB962C8B-B14F-4D97-AF65-F5344CB8AC3E}">
        <p14:creationId xmlns:p14="http://schemas.microsoft.com/office/powerpoint/2010/main" val="341219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9BBB0-EEED-FFF5-4056-313FBFEEDA55}"/>
              </a:ext>
            </a:extLst>
          </p:cNvPr>
          <p:cNvSpPr>
            <a:spLocks noGrp="1"/>
          </p:cNvSpPr>
          <p:nvPr>
            <p:ph idx="1"/>
          </p:nvPr>
        </p:nvSpPr>
        <p:spPr/>
        <p:txBody>
          <a:bodyPr/>
          <a:lstStyle/>
          <a:p>
            <a:r>
              <a:rPr lang="en-IN" dirty="0"/>
              <a:t>One of the </a:t>
            </a:r>
            <a:r>
              <a:rPr lang="en-IN" b="1" dirty="0"/>
              <a:t>movie streaming </a:t>
            </a:r>
            <a:r>
              <a:rPr lang="en-IN" dirty="0"/>
              <a:t>industry’s largest impacts was on the DVD industry, which drastically dropped in popularity and profitability with the mass popularization of online content. The rise of media streaming caused the downfall of many DVD rental companies such as Blockbuster. In July 2015, The New York Times published an article about Netflix’s DVD services. It stated that Netflix was continuing their DVD services with 5.3 million subscribers, which was a significant drop from the previous year. On the other hand, their streaming services had 65 million members.[34]</a:t>
            </a:r>
            <a:endParaRPr lang="en-US" dirty="0"/>
          </a:p>
        </p:txBody>
      </p:sp>
    </p:spTree>
    <p:extLst>
      <p:ext uri="{BB962C8B-B14F-4D97-AF65-F5344CB8AC3E}">
        <p14:creationId xmlns:p14="http://schemas.microsoft.com/office/powerpoint/2010/main" val="404439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C952-F7CF-9104-BA5A-DFBEB74525CD}"/>
              </a:ext>
            </a:extLst>
          </p:cNvPr>
          <p:cNvSpPr>
            <a:spLocks noGrp="1"/>
          </p:cNvSpPr>
          <p:nvPr>
            <p:ph type="title"/>
          </p:nvPr>
        </p:nvSpPr>
        <p:spPr/>
        <p:txBody>
          <a:bodyPr>
            <a:normAutofit/>
          </a:bodyPr>
          <a:lstStyle/>
          <a:p>
            <a:r>
              <a:rPr lang="en-IN" sz="3200" b="1" dirty="0"/>
              <a:t>Challenges in media streaming:</a:t>
            </a:r>
            <a:endParaRPr lang="en-US" sz="3200" b="1" dirty="0"/>
          </a:p>
        </p:txBody>
      </p:sp>
      <p:sp>
        <p:nvSpPr>
          <p:cNvPr id="3" name="Content Placeholder 2">
            <a:extLst>
              <a:ext uri="{FF2B5EF4-FFF2-40B4-BE49-F238E27FC236}">
                <a16:creationId xmlns:a16="http://schemas.microsoft.com/office/drawing/2014/main" id="{4FD14CA8-776F-01DD-7231-92BA84A152DB}"/>
              </a:ext>
            </a:extLst>
          </p:cNvPr>
          <p:cNvSpPr>
            <a:spLocks noGrp="1"/>
          </p:cNvSpPr>
          <p:nvPr>
            <p:ph idx="1"/>
          </p:nvPr>
        </p:nvSpPr>
        <p:spPr>
          <a:xfrm>
            <a:off x="677334" y="1553767"/>
            <a:ext cx="8596668" cy="4487596"/>
          </a:xfrm>
        </p:spPr>
        <p:txBody>
          <a:bodyPr>
            <a:normAutofit/>
          </a:bodyPr>
          <a:lstStyle/>
          <a:p>
            <a:r>
              <a:rPr lang="en-IN" dirty="0"/>
              <a:t>The availability of large bandwidth internet enabled the audiovisual streaming services to attract large number of users around the world. For OTT platforms, original content represents a critical variable in order to capture more subscribers.[75] This generated a number of effects related to the copyright over the audiovisual content and its international exploitation through streaming such as contractual practices,[76] international exploitation of rights, widespread use of standards and metadata in digital files.[77] The WIPO has indicated the several basic copyright issues arising for those pursuing to work in the film[78][79] and music industry[80] in the era of streaming.
Streaming copyrighted content can involve making infringing copies of the works in question. The recording and distribution of streamed content is also an issue for many companies that rely on revenue based on views or attendance.[81]</a:t>
            </a:r>
            <a:endParaRPr lang="en-US" dirty="0"/>
          </a:p>
        </p:txBody>
      </p:sp>
    </p:spTree>
    <p:extLst>
      <p:ext uri="{BB962C8B-B14F-4D97-AF65-F5344CB8AC3E}">
        <p14:creationId xmlns:p14="http://schemas.microsoft.com/office/powerpoint/2010/main" val="300837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4E777-FDD6-A500-162A-7799C3EB3E18}"/>
              </a:ext>
            </a:extLst>
          </p:cNvPr>
          <p:cNvSpPr>
            <a:spLocks noGrp="1"/>
          </p:cNvSpPr>
          <p:nvPr>
            <p:ph idx="1"/>
          </p:nvPr>
        </p:nvSpPr>
        <p:spPr>
          <a:xfrm>
            <a:off x="677334" y="1535907"/>
            <a:ext cx="8596668" cy="4505456"/>
          </a:xfrm>
        </p:spPr>
        <p:txBody>
          <a:bodyPr>
            <a:normAutofit/>
          </a:bodyPr>
          <a:lstStyle/>
          <a:p>
            <a:pPr marL="0" indent="0">
              <a:buNone/>
            </a:pPr>
            <a:r>
              <a:rPr lang="en-IN" sz="2400" b="1" dirty="0"/>
              <a:t>Greenhouse gas emissions</a:t>
            </a:r>
            <a:r>
              <a:rPr lang="en-IN" dirty="0"/>
              <a:t>
The net greenhouse gas emissions from streaming music were estimated at between 0.2 and 0.35 million metric tons CO2eq (between 200,000 and 340,000 long tons; 220,000 and 390,000 short tons) per year in the United States, by a 2019 study.[82] This was an increase from emissions in the pre-digital music period, which were estimated at “0.14 million metric tons (140,000 long tons; 150,000 short tons) in 1977, 0.136 million (134,000 long tons; 150,000 short tons) in 1988, and 0.157 million (155,000 long tons; 173,000 short tons) in 2000.”[83] However this is far less than other everyday activities such as eating, for example greenhouse gas emissions in the United States from beef cattle (burping of ruminants only – not including their manure) were 129 million metric tons (127 million long tons; 142 million short tons) in 2019.[84]</a:t>
            </a:r>
            <a:endParaRPr lang="en-US" dirty="0"/>
          </a:p>
        </p:txBody>
      </p:sp>
    </p:spTree>
    <p:extLst>
      <p:ext uri="{BB962C8B-B14F-4D97-AF65-F5344CB8AC3E}">
        <p14:creationId xmlns:p14="http://schemas.microsoft.com/office/powerpoint/2010/main" val="156906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8507-E491-5C16-540F-F0BB1A1D2F55}"/>
              </a:ext>
            </a:extLst>
          </p:cNvPr>
          <p:cNvSpPr>
            <a:spLocks noGrp="1"/>
          </p:cNvSpPr>
          <p:nvPr>
            <p:ph type="title"/>
          </p:nvPr>
        </p:nvSpPr>
        <p:spPr/>
        <p:txBody>
          <a:bodyPr>
            <a:normAutofit/>
          </a:bodyPr>
          <a:lstStyle/>
          <a:p>
            <a:r>
              <a:rPr lang="en-IN" sz="3200" b="1" dirty="0"/>
              <a:t>Advantages of IBM cloud video streaming:</a:t>
            </a:r>
            <a:endParaRPr lang="en-US" sz="3200" b="1" dirty="0"/>
          </a:p>
        </p:txBody>
      </p:sp>
      <p:sp>
        <p:nvSpPr>
          <p:cNvPr id="3" name="Content Placeholder 2">
            <a:extLst>
              <a:ext uri="{FF2B5EF4-FFF2-40B4-BE49-F238E27FC236}">
                <a16:creationId xmlns:a16="http://schemas.microsoft.com/office/drawing/2014/main" id="{C32C50A0-B802-304E-34F2-024A7A4B5ABE}"/>
              </a:ext>
            </a:extLst>
          </p:cNvPr>
          <p:cNvSpPr>
            <a:spLocks noGrp="1"/>
          </p:cNvSpPr>
          <p:nvPr>
            <p:ph idx="1"/>
          </p:nvPr>
        </p:nvSpPr>
        <p:spPr/>
        <p:txBody>
          <a:bodyPr/>
          <a:lstStyle/>
          <a:p>
            <a:r>
              <a:rPr lang="en-IN" b="1" dirty="0"/>
              <a:t>Convenience</a:t>
            </a:r>
            <a:r>
              <a:rPr lang="en-IN" dirty="0"/>
              <a:t>: Users can enjoy a wide variety of content on demand.
</a:t>
            </a:r>
            <a:r>
              <a:rPr lang="en-IN" b="1" dirty="0"/>
              <a:t>Cost</a:t>
            </a:r>
            <a:r>
              <a:rPr lang="en-IN" dirty="0"/>
              <a:t>: Users no longer need to download pirated videos.
</a:t>
            </a:r>
            <a:r>
              <a:rPr lang="en-IN" b="1" dirty="0"/>
              <a:t>Time and resource-effectiveness:</a:t>
            </a:r>
            <a:r>
              <a:rPr lang="en-IN" dirty="0"/>
              <a:t> Live streaming is time and resource-effective.
</a:t>
            </a:r>
            <a:r>
              <a:rPr lang="en-IN" b="1" dirty="0"/>
              <a:t>Engagement</a:t>
            </a:r>
            <a:r>
              <a:rPr lang="en-IN" dirty="0"/>
              <a:t>: Audiences can easily engage with the streamer throughout the video stream.
</a:t>
            </a:r>
            <a:r>
              <a:rPr lang="en-IN" b="1" dirty="0"/>
              <a:t>Interactive features:</a:t>
            </a:r>
            <a:r>
              <a:rPr lang="en-IN" dirty="0"/>
              <a:t> Users can take advantage of interactive features like video search and personalized playlists</a:t>
            </a:r>
            <a:endParaRPr lang="en-US" dirty="0"/>
          </a:p>
        </p:txBody>
      </p:sp>
    </p:spTree>
    <p:extLst>
      <p:ext uri="{BB962C8B-B14F-4D97-AF65-F5344CB8AC3E}">
        <p14:creationId xmlns:p14="http://schemas.microsoft.com/office/powerpoint/2010/main" val="190658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F44E-E49F-5770-62DE-430A67240AFA}"/>
              </a:ext>
            </a:extLst>
          </p:cNvPr>
          <p:cNvSpPr>
            <a:spLocks noGrp="1"/>
          </p:cNvSpPr>
          <p:nvPr>
            <p:ph type="title"/>
          </p:nvPr>
        </p:nvSpPr>
        <p:spPr/>
        <p:txBody>
          <a:bodyPr>
            <a:normAutofit/>
          </a:bodyPr>
          <a:lstStyle/>
          <a:p>
            <a:r>
              <a:rPr lang="en-IN" sz="3200" b="1" dirty="0"/>
              <a:t>Program:</a:t>
            </a:r>
            <a:endParaRPr lang="en-US" sz="3200" b="1" dirty="0"/>
          </a:p>
        </p:txBody>
      </p:sp>
      <p:sp>
        <p:nvSpPr>
          <p:cNvPr id="3" name="Content Placeholder 2">
            <a:extLst>
              <a:ext uri="{FF2B5EF4-FFF2-40B4-BE49-F238E27FC236}">
                <a16:creationId xmlns:a16="http://schemas.microsoft.com/office/drawing/2014/main" id="{D054AB0E-5B7A-B77A-8676-A3D3E6273EB3}"/>
              </a:ext>
            </a:extLst>
          </p:cNvPr>
          <p:cNvSpPr>
            <a:spLocks noGrp="1"/>
          </p:cNvSpPr>
          <p:nvPr>
            <p:ph idx="1"/>
          </p:nvPr>
        </p:nvSpPr>
        <p:spPr/>
        <p:txBody>
          <a:bodyPr>
            <a:normAutofit fontScale="92500" lnSpcReduction="10000"/>
          </a:bodyPr>
          <a:lstStyle/>
          <a:p>
            <a:pPr marL="0" indent="0">
              <a:buNone/>
            </a:pPr>
            <a:r>
              <a:rPr lang="en-IN" dirty="0"/>
              <a:t>Train_df, test_df = train_test_split(cancer_df,                                     test_size=0.4,                                     shuffle=True)
print(“Number of training samples: “,len(train_df))
print(“Number of testing sample: “,len(test_df))
x_train_df = train_df.drop([“Class”], axis=1)
y_train_df = train_df[“Class”]
x_test_df = test_df.drop([“Class”], axis=1)
y_test_df = test_df[“Class”]</a:t>
            </a:r>
          </a:p>
          <a:p>
            <a:endParaRPr lang="en-US" dirty="0"/>
          </a:p>
        </p:txBody>
      </p:sp>
    </p:spTree>
    <p:extLst>
      <p:ext uri="{BB962C8B-B14F-4D97-AF65-F5344CB8AC3E}">
        <p14:creationId xmlns:p14="http://schemas.microsoft.com/office/powerpoint/2010/main" val="2045636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B86D-6219-074C-274C-90CA43BEB5A9}"/>
              </a:ext>
            </a:extLst>
          </p:cNvPr>
          <p:cNvSpPr>
            <a:spLocks noGrp="1"/>
          </p:cNvSpPr>
          <p:nvPr>
            <p:ph type="title"/>
          </p:nvPr>
        </p:nvSpPr>
        <p:spPr/>
        <p:txBody>
          <a:bodyPr>
            <a:normAutofit/>
          </a:bodyPr>
          <a:lstStyle/>
          <a:p>
            <a:r>
              <a:rPr lang="en-IN" sz="3200" b="1" dirty="0"/>
              <a:t>Conclusion:</a:t>
            </a:r>
            <a:endParaRPr lang="en-US" sz="3200" b="1" dirty="0"/>
          </a:p>
        </p:txBody>
      </p:sp>
      <p:sp>
        <p:nvSpPr>
          <p:cNvPr id="3" name="Content Placeholder 2">
            <a:extLst>
              <a:ext uri="{FF2B5EF4-FFF2-40B4-BE49-F238E27FC236}">
                <a16:creationId xmlns:a16="http://schemas.microsoft.com/office/drawing/2014/main" id="{A8F71BA6-39D1-7008-D7BD-E2A894E58414}"/>
              </a:ext>
            </a:extLst>
          </p:cNvPr>
          <p:cNvSpPr>
            <a:spLocks noGrp="1"/>
          </p:cNvSpPr>
          <p:nvPr>
            <p:ph idx="1"/>
          </p:nvPr>
        </p:nvSpPr>
        <p:spPr/>
        <p:txBody>
          <a:bodyPr/>
          <a:lstStyle/>
          <a:p>
            <a:r>
              <a:rPr lang="en-IN" dirty="0"/>
              <a:t>Streaming data processing and its architecture can eliminate the requirements of running scalable data engineering functions. It is also flexible and can be adapted for any use case. As streaming data is becoming more and more popular with time, we need to build an ML-based system which can use this real time data and contribute to more sophisticated data analysis. In this article, we learned about streaming data and how it can be processed. We also saw how it is different from batch data processing. </a:t>
            </a:r>
          </a:p>
          <a:p>
            <a:r>
              <a:rPr lang="en-IN" dirty="0"/>
              <a:t>We also got familiar with some of the tools that can help us with streaming data collection, and later in the hands-on exercise, we utilised one of them – Kafka. In the hands-on exercise, we saw how the </a:t>
            </a:r>
            <a:r>
              <a:rPr lang="en-IN" dirty="0" err="1"/>
              <a:t>kafka</a:t>
            </a:r>
            <a:r>
              <a:rPr lang="en-IN" dirty="0"/>
              <a:t> topics could be set up, and data can be fed into them. Once the data is available on the Kafka topic, we can decode and utilise it to train our machine learning models incrementally.</a:t>
            </a:r>
            <a:endParaRPr lang="en-US" dirty="0"/>
          </a:p>
        </p:txBody>
      </p:sp>
    </p:spTree>
    <p:extLst>
      <p:ext uri="{BB962C8B-B14F-4D97-AF65-F5344CB8AC3E}">
        <p14:creationId xmlns:p14="http://schemas.microsoft.com/office/powerpoint/2010/main" val="290603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5E4B-5CB4-7D1F-51D2-E51ECDE7DA2F}"/>
              </a:ext>
            </a:extLst>
          </p:cNvPr>
          <p:cNvSpPr>
            <a:spLocks noGrp="1"/>
          </p:cNvSpPr>
          <p:nvPr>
            <p:ph type="title"/>
          </p:nvPr>
        </p:nvSpPr>
        <p:spPr/>
        <p:txBody>
          <a:bodyPr>
            <a:normAutofit/>
          </a:bodyPr>
          <a:lstStyle/>
          <a:p>
            <a:r>
              <a:rPr lang="en-IN" sz="3200" b="1" dirty="0"/>
              <a:t>Introduction </a:t>
            </a:r>
            <a:r>
              <a:rPr lang="en-IN" sz="3200" b="1"/>
              <a:t>to media streaming:</a:t>
            </a:r>
            <a:endParaRPr lang="en-US" sz="3200" b="1"/>
          </a:p>
        </p:txBody>
      </p:sp>
      <p:sp>
        <p:nvSpPr>
          <p:cNvPr id="3" name="Content Placeholder 2">
            <a:extLst>
              <a:ext uri="{FF2B5EF4-FFF2-40B4-BE49-F238E27FC236}">
                <a16:creationId xmlns:a16="http://schemas.microsoft.com/office/drawing/2014/main" id="{2DE6FC5D-8A92-4E44-9985-D22C371765B5}"/>
              </a:ext>
            </a:extLst>
          </p:cNvPr>
          <p:cNvSpPr>
            <a:spLocks noGrp="1"/>
          </p:cNvSpPr>
          <p:nvPr>
            <p:ph idx="1"/>
          </p:nvPr>
        </p:nvSpPr>
        <p:spPr/>
        <p:txBody>
          <a:bodyPr/>
          <a:lstStyle/>
          <a:p>
            <a:r>
              <a:rPr lang="en-IN" dirty="0"/>
              <a:t>Streaming media is a method of delivering multimedia content, such as video or audio, to a user’s device over the internet. The content is delivered in a continuous manner, with little or no intermediate storage in network elements. The user can play back the content in real time, without actually downloading the media files. 
Common forms of streaming content include: Podcasts, Webcasts, Movies, TV shows, Music videos.
Streaming media can be played back using an offline or online media player. For example, streaming TV is video content delivered over the internet instead of a cable or dish. You can watch streaming TV on a TV, tablet, phone, or laptop, if you have a decent internet connection. </a:t>
            </a:r>
          </a:p>
          <a:p>
            <a:pPr marL="0" indent="0">
              <a:buNone/>
            </a:pPr>
            <a:endParaRPr lang="en-US" dirty="0"/>
          </a:p>
        </p:txBody>
      </p:sp>
    </p:spTree>
    <p:extLst>
      <p:ext uri="{BB962C8B-B14F-4D97-AF65-F5344CB8AC3E}">
        <p14:creationId xmlns:p14="http://schemas.microsoft.com/office/powerpoint/2010/main" val="116922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711E-433D-263D-7ADD-468C8C88E0EA}"/>
              </a:ext>
            </a:extLst>
          </p:cNvPr>
          <p:cNvSpPr>
            <a:spLocks noGrp="1"/>
          </p:cNvSpPr>
          <p:nvPr>
            <p:ph type="title"/>
          </p:nvPr>
        </p:nvSpPr>
        <p:spPr/>
        <p:txBody>
          <a:bodyPr>
            <a:normAutofit/>
          </a:bodyPr>
          <a:lstStyle/>
          <a:p>
            <a:r>
              <a:rPr lang="en-IN" sz="3200" b="1" dirty="0"/>
              <a:t>Introduction to IBM cloud video streaming:</a:t>
            </a:r>
            <a:endParaRPr lang="en-US" sz="3200" b="1" dirty="0"/>
          </a:p>
        </p:txBody>
      </p:sp>
      <p:sp>
        <p:nvSpPr>
          <p:cNvPr id="3" name="Content Placeholder 2">
            <a:extLst>
              <a:ext uri="{FF2B5EF4-FFF2-40B4-BE49-F238E27FC236}">
                <a16:creationId xmlns:a16="http://schemas.microsoft.com/office/drawing/2014/main" id="{592495D7-D17B-CB9E-2EC0-30C9029EA187}"/>
              </a:ext>
            </a:extLst>
          </p:cNvPr>
          <p:cNvSpPr>
            <a:spLocks noGrp="1"/>
          </p:cNvSpPr>
          <p:nvPr>
            <p:ph idx="1"/>
          </p:nvPr>
        </p:nvSpPr>
        <p:spPr/>
        <p:txBody>
          <a:bodyPr/>
          <a:lstStyle/>
          <a:p>
            <a:r>
              <a:rPr lang="en-IN" dirty="0"/>
              <a:t>IBM Cloud Video, now known as IBM Watson Media, is a cloud streaming platform that offers a range of features for live and on-demand video content. It’s powered by Watson AI and offers enterprise video solutions for creating, storing, managing, and broadcasting. 
IBM Watson Media’s video streaming solutions include: 
•Video hosting
•Transcoding
•Multi-platform playout
•Analytics</a:t>
            </a:r>
          </a:p>
          <a:p>
            <a:pPr marL="0" indent="0">
              <a:buNone/>
            </a:pPr>
            <a:endParaRPr lang="en-US" dirty="0"/>
          </a:p>
        </p:txBody>
      </p:sp>
    </p:spTree>
    <p:extLst>
      <p:ext uri="{BB962C8B-B14F-4D97-AF65-F5344CB8AC3E}">
        <p14:creationId xmlns:p14="http://schemas.microsoft.com/office/powerpoint/2010/main" val="233729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16786-9ACE-12E0-9B69-F51408FC6D13}"/>
              </a:ext>
            </a:extLst>
          </p:cNvPr>
          <p:cNvSpPr>
            <a:spLocks noGrp="1"/>
          </p:cNvSpPr>
          <p:nvPr>
            <p:ph idx="1"/>
          </p:nvPr>
        </p:nvSpPr>
        <p:spPr>
          <a:xfrm>
            <a:off x="677334" y="1196579"/>
            <a:ext cx="8596668" cy="4844784"/>
          </a:xfrm>
        </p:spPr>
        <p:txBody>
          <a:bodyPr/>
          <a:lstStyle/>
          <a:p>
            <a:r>
              <a:rPr lang="en-IN" dirty="0"/>
              <a:t>IBM acquired Ustream in 2016 for up to $150 million and combined it with Aspera, Clear leap, and Clever safe to form IBM’s Cloud Video unit. Ustream was founded in 2007 by John Ham, Brad Hun stable, and Gyula Fehr. Its clientele and partners include Cisco, Sony, Discovery Communications, Georgetown University, and Samsung. 
You can download a video from an IBM Video Streaming account by selecting the video and choosing download from the more menu at the top or the drop down at the end of the video entry row. IBM Video Streaming accounts will automatically have an mp4 version of their video transcoded. If the video is not yet available, an flv version will be available for download. </a:t>
            </a:r>
            <a:endParaRPr lang="en-US" dirty="0"/>
          </a:p>
        </p:txBody>
      </p:sp>
    </p:spTree>
    <p:extLst>
      <p:ext uri="{BB962C8B-B14F-4D97-AF65-F5344CB8AC3E}">
        <p14:creationId xmlns:p14="http://schemas.microsoft.com/office/powerpoint/2010/main" val="188218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2B3E-5FB7-8D2F-AB2A-44E4CBBEF108}"/>
              </a:ext>
            </a:extLst>
          </p:cNvPr>
          <p:cNvSpPr>
            <a:spLocks noGrp="1"/>
          </p:cNvSpPr>
          <p:nvPr>
            <p:ph type="title"/>
          </p:nvPr>
        </p:nvSpPr>
        <p:spPr>
          <a:xfrm>
            <a:off x="0" y="0"/>
            <a:ext cx="8596668" cy="1733947"/>
          </a:xfrm>
        </p:spPr>
        <p:txBody>
          <a:bodyPr>
            <a:normAutofit/>
          </a:bodyPr>
          <a:lstStyle/>
          <a:p>
            <a:r>
              <a:rPr lang="en-IN" sz="3200" b="1" dirty="0"/>
              <a:t>Given dataset:</a:t>
            </a:r>
            <a:endParaRPr lang="en-US" sz="3200" b="1" dirty="0"/>
          </a:p>
        </p:txBody>
      </p:sp>
      <p:sp>
        <p:nvSpPr>
          <p:cNvPr id="3" name="Content Placeholder 2">
            <a:extLst>
              <a:ext uri="{FF2B5EF4-FFF2-40B4-BE49-F238E27FC236}">
                <a16:creationId xmlns:a16="http://schemas.microsoft.com/office/drawing/2014/main" id="{95071688-D76D-6B43-9F9C-67513C90CE1E}"/>
              </a:ext>
            </a:extLst>
          </p:cNvPr>
          <p:cNvSpPr>
            <a:spLocks noGrp="1"/>
          </p:cNvSpPr>
          <p:nvPr>
            <p:ph idx="1"/>
          </p:nvPr>
        </p:nvSpPr>
        <p:spPr>
          <a:xfrm>
            <a:off x="1065432" y="573483"/>
            <a:ext cx="8596668" cy="3880773"/>
          </a:xfrm>
        </p:spPr>
        <p:txBody>
          <a:bodyPr>
            <a:noAutofit/>
          </a:bodyPr>
          <a:lstStyle/>
          <a:p>
            <a:pPr marL="0" indent="0">
              <a:buNone/>
            </a:pPr>
            <a:r>
              <a:rPr lang="en-IN" sz="1200" dirty="0"/>
              <a:t>Time      #                                  Log Message
-0.0s	1	  /bin/bash: /opt/conda/lib/libtinfo.so.6: no version information available (required by /bin/bash)
11.8s	2	{‘years’: [2011, 2012, 2013, 2014, 2015, 2016, 2017, 2018, 2019, 2020], ‘durations’: [103, 101, 99, 100, 100, 95, 95, 96, 93, 90]}
11.9s	3	{‘years’: [2011, 2012, 2013, 2014, 2015, 2016, 2017, 2018, 2019, 2020], ‘durations’: [103, 101, 99, 100, 100, 95, 95, 96, 93, 90]}
12.4s	4	  show_id     type  title           director  \
12.4s	5	0      s1  TV Show     3%                NaN   
12.4s	6	1      s2    Movie   7:19  Jorge Michel Grau   
12.4s	7	2      s3    Movie  23:59       Gilbert Chan   
12.4s	8	3      s4    Movie      9        Shane Acker   
12.4s	9	4      s5    Movie     21     Robert Luketic   
12.4s	10	
12.4s	11	                                                cast        country  \
12.4s	12	0  João Miguel, Bianca Comparato, Michel Gomes, R...         Brazil   
12.4s	13	1  Demián Bichir, Héctor Bonilla, Oscar Serrano, ...         Mexico   
12.4s	14	2  Tedd Chan, Stella Chung, Henley Hii, Lawrence ...      Singapore   
12.4s	15	3  Elijah Wood, John C. Reilly, Jennifer Connelly...  United States   
12.4s	16	4  Jim Sturgess, Kevin Spacey, Kate Bosworth, Aar...  United States   
12.4s	17	
12.4s	18	          date_added  release_year  duration  \</a:t>
            </a:r>
            <a:endParaRPr lang="en-US" sz="1200" dirty="0"/>
          </a:p>
        </p:txBody>
      </p:sp>
    </p:spTree>
    <p:extLst>
      <p:ext uri="{BB962C8B-B14F-4D97-AF65-F5344CB8AC3E}">
        <p14:creationId xmlns:p14="http://schemas.microsoft.com/office/powerpoint/2010/main" val="246705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F2F3D-99F8-DF87-A2C5-5712E777A608}"/>
              </a:ext>
            </a:extLst>
          </p:cNvPr>
          <p:cNvSpPr>
            <a:spLocks noGrp="1"/>
          </p:cNvSpPr>
          <p:nvPr>
            <p:ph idx="1"/>
          </p:nvPr>
        </p:nvSpPr>
        <p:spPr>
          <a:xfrm>
            <a:off x="498740" y="223242"/>
            <a:ext cx="8596668" cy="6563319"/>
          </a:xfrm>
        </p:spPr>
        <p:txBody>
          <a:bodyPr>
            <a:noAutofit/>
          </a:bodyPr>
          <a:lstStyle/>
          <a:p>
            <a:pPr marL="0" indent="0">
              <a:buNone/>
            </a:pPr>
            <a:r>
              <a:rPr lang="en-IN" sz="1200" dirty="0"/>
              <a:t>12.4s	18	          date_added  release_year  duration  \
12.4s	19	0    August 14, 2020          2020         4   
12.4s	20	1  December 23, 2016          2016        93   
12.4s	21	2  December 20, 2018          2011        78   
12.4s	22	3  November 16, 2017          2009        80   
12.4s	23	4    January 1, 2020          2008       123   
12.4s	24	
12.4s	25	                                         description             genre  
12.4s	26	0  In a future where the elite inhabit an island ...  International TV  
12.4s	27	1  After a devastating earthquake hits Mexico Cit...            Dramas  
12.4s	28	2  When an army recruit is found dead, his fellow...     Horror Movies  
12.4s	29	3  In a postapocalyptic world, rag-doll robots hi...            Action  
12.4s	30	4  A brilliant group of students become card-count..            Dramas  
12.4s	31	   title        country          genre  release_year  duration
12.4s	32	1   7:19         Mexico         Dramas          2016        93
12.4s	33	2  23:59      Singapore  Horror Movies          2011        78
12.4s	34	3      9  United States         Action          2009        80
12.4s	35	4     21  United States         Dramas          2008       123
12.4s	36	6    122          Egypt  Horror Movies          2019        95
12.9s	37	                                                 title         country  \
12.9s	38	35                                           #Rucker50   United States</a:t>
            </a:r>
            <a:endParaRPr lang="en-US" sz="1200" dirty="0"/>
          </a:p>
        </p:txBody>
      </p:sp>
    </p:spTree>
    <p:extLst>
      <p:ext uri="{BB962C8B-B14F-4D97-AF65-F5344CB8AC3E}">
        <p14:creationId xmlns:p14="http://schemas.microsoft.com/office/powerpoint/2010/main" val="95214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050DC-455C-1DE8-58B1-4A809FA3E5AD}"/>
              </a:ext>
            </a:extLst>
          </p:cNvPr>
          <p:cNvSpPr>
            <a:spLocks noGrp="1"/>
          </p:cNvSpPr>
          <p:nvPr>
            <p:ph idx="1"/>
          </p:nvPr>
        </p:nvSpPr>
        <p:spPr>
          <a:xfrm>
            <a:off x="677334" y="312539"/>
            <a:ext cx="8596668" cy="5728823"/>
          </a:xfrm>
        </p:spPr>
        <p:txBody>
          <a:bodyPr>
            <a:noAutofit/>
          </a:bodyPr>
          <a:lstStyle/>
          <a:p>
            <a:pPr marL="0" indent="0">
              <a:buNone/>
            </a:pPr>
            <a:r>
              <a:rPr lang="en-IN" sz="1200" dirty="0"/>
              <a:t>12.4s
12.9s	39	55                 100 Things to do Before High School   United States   
12.9s	40	67   13</a:t>
            </a:r>
            <a:r>
              <a:rPr lang="en-IN" sz="1200" baseline="30000" dirty="0"/>
              <a:t>TH</a:t>
            </a:r>
            <a:r>
              <a:rPr lang="en-IN" sz="1200" dirty="0"/>
              <a:t>: A Conversation with Oprah Winfrey &amp; Ava ...             NaN   
12.9s	41	101                                  3 Seconds Divorce          Canada   
12.9s	42	146                                     A 3 Minute Hug          Mexico   
12.9s	43	162  A Christmas Special: Miraculous: Tales of Lady...          France   
12.9s	44	171                         A Family Reunion Christmas   United States   
12.9s	45	177                    A Go! Go! Cory Carson Christmas   United States   
12.9s	46	178                    A Go! Go! Cory Carson Halloween             NaN   
12.9s	47	179                  A Go! Go! Cory Carson Summer Camp             NaN   
12.9s	48	181             A Grand Night In: The Story of Aardman  United Kingdom   
12.9s	49	200                            A Love Song for Latasha   United States   
12.9s	50	220                         A Russell Peters Christmas          Canada   
12.9s	51	233                              A StoryBots Christmas   United States   
12.9s	52	237                             A Tale of Two Kitchens   United States   
12.9s	53	242                            A Trash Truck Christmas             NaN   
12.9s	54	247                            A Very Murray Christmas   United States   
12.9s	55	285                               Abominable Christmas   United States   
12.9s	56	295                                 Across Grace Alley   United States   
12.9s	57	305                Adam Devine: Best Time of Our Lives   United States   
12.9s	58</a:t>
            </a:r>
            <a:endParaRPr lang="en-US" sz="1200" dirty="0"/>
          </a:p>
        </p:txBody>
      </p:sp>
    </p:spTree>
    <p:extLst>
      <p:ext uri="{BB962C8B-B14F-4D97-AF65-F5344CB8AC3E}">
        <p14:creationId xmlns:p14="http://schemas.microsoft.com/office/powerpoint/2010/main" val="179754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E29A2-1259-7200-0659-6402D2206652}"/>
              </a:ext>
            </a:extLst>
          </p:cNvPr>
          <p:cNvSpPr>
            <a:spLocks noGrp="1"/>
          </p:cNvSpPr>
          <p:nvPr>
            <p:ph idx="1"/>
          </p:nvPr>
        </p:nvSpPr>
        <p:spPr>
          <a:xfrm>
            <a:off x="2204310" y="-258959"/>
            <a:ext cx="8596668" cy="5925276"/>
          </a:xfrm>
        </p:spPr>
        <p:txBody>
          <a:bodyPr>
            <a:noAutofit/>
          </a:bodyPr>
          <a:lstStyle/>
          <a:p>
            <a:pPr marL="0" indent="0">
              <a:buNone/>
            </a:pPr>
            <a:r>
              <a:rPr lang="en-IN" sz="1200" dirty="0"/>
              <a:t>12.9s	57	305                Adam Devine: Best Time of Our Lives   United States   
12.9s	58	
12.9s	59	             genre  release_year  duration  
12.9s	60	35   Documentaries          2016        56  
12.9s	61	55   Uncategorized          2014        44  
12.9s	62	67   Uncategorized          2017        37  
12.9s	63	101  Documentaries          2018        53  
12.9s	64	146  Documentaries          2019        28  
12.9s	65	162  Uncategorized          2016        22  
12.9s	66	171  Uncategorized          2019        29  
12.9s	67	177       Children          2020        22  
12.9s	68	178       Children          2020        22  
12.9s	69	179       Children          2020        21  
12.9s	70	181  Documentaries          2015        59  
12.9s	71	200  Documentaries          2020        20  
12.9s	72	220       Stand-Up          2011        44  
12.9s	73	233       Children          2017        26  
12.9s	74	237  Documentaries          2019        30  
12.9s	75	242       Children          2020        28  
12.9s	76	247       Comedies          2015        57  
12.9s	77	285       Children          2012        44  
12.9s	78	295         Dramas          2013        24  
12.9s	79	305       Stand-Up          2019</a:t>
            </a:r>
            <a:endParaRPr lang="en-US" sz="1200" dirty="0"/>
          </a:p>
        </p:txBody>
      </p:sp>
    </p:spTree>
    <p:extLst>
      <p:ext uri="{BB962C8B-B14F-4D97-AF65-F5344CB8AC3E}">
        <p14:creationId xmlns:p14="http://schemas.microsoft.com/office/powerpoint/2010/main" val="122936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F5F678-DEA4-C847-435F-D4A5CF6711AD}"/>
              </a:ext>
            </a:extLst>
          </p:cNvPr>
          <p:cNvPicPr>
            <a:picLocks noGrp="1" noChangeAspect="1"/>
          </p:cNvPicPr>
          <p:nvPr>
            <p:ph idx="1"/>
          </p:nvPr>
        </p:nvPicPr>
        <p:blipFill>
          <a:blip r:embed="rId2"/>
          <a:stretch>
            <a:fillRect/>
          </a:stretch>
        </p:blipFill>
        <p:spPr>
          <a:xfrm>
            <a:off x="482204" y="446485"/>
            <a:ext cx="8983266" cy="5478860"/>
          </a:xfrm>
        </p:spPr>
      </p:pic>
    </p:spTree>
    <p:extLst>
      <p:ext uri="{BB962C8B-B14F-4D97-AF65-F5344CB8AC3E}">
        <p14:creationId xmlns:p14="http://schemas.microsoft.com/office/powerpoint/2010/main" val="23886518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IBM project phase 4: development (part 2) topic: media streaming with IBM cloud video streaming</vt:lpstr>
      <vt:lpstr>Introduction to media streaming:</vt:lpstr>
      <vt:lpstr>Introduction to IBM cloud video streaming:</vt:lpstr>
      <vt:lpstr>PowerPoint Presentation</vt:lpstr>
      <vt:lpstr>Given dataset:</vt:lpstr>
      <vt:lpstr>PowerPoint Presentation</vt:lpstr>
      <vt:lpstr>PowerPoint Presentation</vt:lpstr>
      <vt:lpstr>PowerPoint Presentation</vt:lpstr>
      <vt:lpstr>PowerPoint Presentation</vt:lpstr>
      <vt:lpstr>Overview of the model:</vt:lpstr>
      <vt:lpstr>PowerPoint Presentation</vt:lpstr>
      <vt:lpstr>PowerPoint Presentation</vt:lpstr>
      <vt:lpstr>Challenges in media streaming:</vt:lpstr>
      <vt:lpstr>PowerPoint Presentation</vt:lpstr>
      <vt:lpstr>Advantages of IBM cloud video streaming:</vt:lpstr>
      <vt:lpstr>Program: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vasundhrajerusha@gmail.com</dc:creator>
  <cp:lastModifiedBy>vasundhrajerusha@gmail.com</cp:lastModifiedBy>
  <cp:revision>6</cp:revision>
  <dcterms:created xsi:type="dcterms:W3CDTF">2023-11-06T01:19:26Z</dcterms:created>
  <dcterms:modified xsi:type="dcterms:W3CDTF">2023-11-06T14:48:57Z</dcterms:modified>
</cp:coreProperties>
</file>