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0" r:id="rId7"/>
    <p:sldId id="264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35"/>
    <p:restoredTop sz="94658"/>
  </p:normalViewPr>
  <p:slideViewPr>
    <p:cSldViewPr snapToGrid="0" snapToObjects="1">
      <p:cViewPr varScale="1">
        <p:scale>
          <a:sx n="84" d="100"/>
          <a:sy n="84" d="100"/>
        </p:scale>
        <p:origin x="200" y="9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23650-168D-4252-B75E-183619C9AF6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A16C96D-36EF-41BE-B9B2-B14A222FD12A}">
      <dgm:prSet/>
      <dgm:spPr/>
      <dgm:t>
        <a:bodyPr/>
        <a:lstStyle/>
        <a:p>
          <a:pPr>
            <a:defRPr cap="all"/>
          </a:pPr>
          <a:r>
            <a:rPr lang="en-US"/>
            <a:t>Top Performer: “Golden Dragon” with highest revenue</a:t>
          </a:r>
        </a:p>
      </dgm:t>
    </dgm:pt>
    <dgm:pt modelId="{9365251F-443A-4695-944A-EEBE7ACF9D62}" type="parTrans" cxnId="{4B01992B-F7AB-44CB-99E2-C3E2043788E7}">
      <dgm:prSet/>
      <dgm:spPr/>
      <dgm:t>
        <a:bodyPr/>
        <a:lstStyle/>
        <a:p>
          <a:endParaRPr lang="en-US"/>
        </a:p>
      </dgm:t>
    </dgm:pt>
    <dgm:pt modelId="{006F1DF6-8972-4189-9C82-E0D1606C8F47}" type="sibTrans" cxnId="{4B01992B-F7AB-44CB-99E2-C3E2043788E7}">
      <dgm:prSet/>
      <dgm:spPr/>
      <dgm:t>
        <a:bodyPr/>
        <a:lstStyle/>
        <a:p>
          <a:endParaRPr lang="en-US"/>
        </a:p>
      </dgm:t>
    </dgm:pt>
    <dgm:pt modelId="{769F2016-9F19-427C-B95D-22AA53E0D094}">
      <dgm:prSet/>
      <dgm:spPr/>
      <dgm:t>
        <a:bodyPr/>
        <a:lstStyle/>
        <a:p>
          <a:pPr>
            <a:defRPr cap="all"/>
          </a:pPr>
          <a:r>
            <a:rPr lang="en-US"/>
            <a:t>Customer Base: Mostly aged 25–34; higher spending on weekends</a:t>
          </a:r>
        </a:p>
      </dgm:t>
    </dgm:pt>
    <dgm:pt modelId="{60C3435B-9412-4D58-BFC0-D7AF950BD9E7}" type="parTrans" cxnId="{EF6B548A-D407-4E08-B469-597BBAABABCD}">
      <dgm:prSet/>
      <dgm:spPr/>
      <dgm:t>
        <a:bodyPr/>
        <a:lstStyle/>
        <a:p>
          <a:endParaRPr lang="en-US"/>
        </a:p>
      </dgm:t>
    </dgm:pt>
    <dgm:pt modelId="{079D48EF-869D-46AB-820A-4D373290756E}" type="sibTrans" cxnId="{EF6B548A-D407-4E08-B469-597BBAABABCD}">
      <dgm:prSet/>
      <dgm:spPr/>
      <dgm:t>
        <a:bodyPr/>
        <a:lstStyle/>
        <a:p>
          <a:endParaRPr lang="en-US"/>
        </a:p>
      </dgm:t>
    </dgm:pt>
    <dgm:pt modelId="{467FE2C0-EC84-431E-95F4-FC9D2FEA4523}">
      <dgm:prSet/>
      <dgm:spPr/>
      <dgm:t>
        <a:bodyPr/>
        <a:lstStyle/>
        <a:p>
          <a:pPr>
            <a:defRPr cap="all"/>
          </a:pPr>
          <a:r>
            <a:rPr lang="en-US"/>
            <a:t>Delivery Issues: Slight increase in delayed orders post-8 PM</a:t>
          </a:r>
        </a:p>
      </dgm:t>
    </dgm:pt>
    <dgm:pt modelId="{1A3E4B00-C188-4BF5-AE85-18B8A8C6E2E7}" type="parTrans" cxnId="{408A11F4-FCBB-4ECA-83AC-50B7588B8D06}">
      <dgm:prSet/>
      <dgm:spPr/>
      <dgm:t>
        <a:bodyPr/>
        <a:lstStyle/>
        <a:p>
          <a:endParaRPr lang="en-US"/>
        </a:p>
      </dgm:t>
    </dgm:pt>
    <dgm:pt modelId="{A0B01F57-B9DD-4D5D-A48F-6C309C565D29}" type="sibTrans" cxnId="{408A11F4-FCBB-4ECA-83AC-50B7588B8D06}">
      <dgm:prSet/>
      <dgm:spPr/>
      <dgm:t>
        <a:bodyPr/>
        <a:lstStyle/>
        <a:p>
          <a:endParaRPr lang="en-US"/>
        </a:p>
      </dgm:t>
    </dgm:pt>
    <dgm:pt modelId="{9CDBD2AF-3A41-4495-AC55-3F3CBD071D61}">
      <dgm:prSet/>
      <dgm:spPr/>
      <dgm:t>
        <a:bodyPr/>
        <a:lstStyle/>
        <a:p>
          <a:pPr>
            <a:defRPr cap="all"/>
          </a:pPr>
          <a:r>
            <a:rPr lang="en-US"/>
            <a:t>Actionable Suggestion: Incentivize early deliveries, expand menu for youth</a:t>
          </a:r>
        </a:p>
      </dgm:t>
    </dgm:pt>
    <dgm:pt modelId="{E23591EC-3CD9-4785-ADD1-C7BE2781B1D5}" type="parTrans" cxnId="{8335A5E8-EEE2-436F-9D3E-A02AE8229470}">
      <dgm:prSet/>
      <dgm:spPr/>
      <dgm:t>
        <a:bodyPr/>
        <a:lstStyle/>
        <a:p>
          <a:endParaRPr lang="en-US"/>
        </a:p>
      </dgm:t>
    </dgm:pt>
    <dgm:pt modelId="{D84E7A80-C0CB-4E29-86D6-3E5ABF9C0D34}" type="sibTrans" cxnId="{8335A5E8-EEE2-436F-9D3E-A02AE8229470}">
      <dgm:prSet/>
      <dgm:spPr/>
      <dgm:t>
        <a:bodyPr/>
        <a:lstStyle/>
        <a:p>
          <a:endParaRPr lang="en-US"/>
        </a:p>
      </dgm:t>
    </dgm:pt>
    <dgm:pt modelId="{A5AE75EE-D63C-4609-9EE7-A480C98C7677}" type="pres">
      <dgm:prSet presAssocID="{DD823650-168D-4252-B75E-183619C9AF6D}" presName="root" presStyleCnt="0">
        <dgm:presLayoutVars>
          <dgm:dir/>
          <dgm:resizeHandles val="exact"/>
        </dgm:presLayoutVars>
      </dgm:prSet>
      <dgm:spPr/>
    </dgm:pt>
    <dgm:pt modelId="{A8679C30-AB6F-431E-9308-C197B32FD4DA}" type="pres">
      <dgm:prSet presAssocID="{8A16C96D-36EF-41BE-B9B2-B14A222FD12A}" presName="compNode" presStyleCnt="0"/>
      <dgm:spPr/>
    </dgm:pt>
    <dgm:pt modelId="{EF369D0B-C4B2-450B-9556-D22E300716CE}" type="pres">
      <dgm:prSet presAssocID="{8A16C96D-36EF-41BE-B9B2-B14A222FD12A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FE5476B-5587-4238-B416-B53116B48676}" type="pres">
      <dgm:prSet presAssocID="{8A16C96D-36EF-41BE-B9B2-B14A222FD1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6D46289C-879A-4DCE-B0D6-A8FB6466ECAB}" type="pres">
      <dgm:prSet presAssocID="{8A16C96D-36EF-41BE-B9B2-B14A222FD12A}" presName="spaceRect" presStyleCnt="0"/>
      <dgm:spPr/>
    </dgm:pt>
    <dgm:pt modelId="{A5C1BE2C-125C-4E3D-A9D6-9E7FF0D381C3}" type="pres">
      <dgm:prSet presAssocID="{8A16C96D-36EF-41BE-B9B2-B14A222FD12A}" presName="textRect" presStyleLbl="revTx" presStyleIdx="0" presStyleCnt="4">
        <dgm:presLayoutVars>
          <dgm:chMax val="1"/>
          <dgm:chPref val="1"/>
        </dgm:presLayoutVars>
      </dgm:prSet>
      <dgm:spPr/>
    </dgm:pt>
    <dgm:pt modelId="{7BC29B91-7CC7-4539-91AF-67A013029CF6}" type="pres">
      <dgm:prSet presAssocID="{006F1DF6-8972-4189-9C82-E0D1606C8F47}" presName="sibTrans" presStyleCnt="0"/>
      <dgm:spPr/>
    </dgm:pt>
    <dgm:pt modelId="{1B0CDA14-CB27-4CCC-B846-B7EF3F5A7895}" type="pres">
      <dgm:prSet presAssocID="{769F2016-9F19-427C-B95D-22AA53E0D094}" presName="compNode" presStyleCnt="0"/>
      <dgm:spPr/>
    </dgm:pt>
    <dgm:pt modelId="{F3767DD8-B41F-490D-8ED1-F191A16517E7}" type="pres">
      <dgm:prSet presAssocID="{769F2016-9F19-427C-B95D-22AA53E0D09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25B5D1C-608E-4C9E-B40D-F4BCE1455875}" type="pres">
      <dgm:prSet presAssocID="{769F2016-9F19-427C-B95D-22AA53E0D0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C94FA9D-3B22-4685-A10A-BB80F3157B02}" type="pres">
      <dgm:prSet presAssocID="{769F2016-9F19-427C-B95D-22AA53E0D094}" presName="spaceRect" presStyleCnt="0"/>
      <dgm:spPr/>
    </dgm:pt>
    <dgm:pt modelId="{965AC044-C19B-4662-B417-60ECEE39904E}" type="pres">
      <dgm:prSet presAssocID="{769F2016-9F19-427C-B95D-22AA53E0D094}" presName="textRect" presStyleLbl="revTx" presStyleIdx="1" presStyleCnt="4">
        <dgm:presLayoutVars>
          <dgm:chMax val="1"/>
          <dgm:chPref val="1"/>
        </dgm:presLayoutVars>
      </dgm:prSet>
      <dgm:spPr/>
    </dgm:pt>
    <dgm:pt modelId="{F78D2C7B-3374-444C-B229-9AD70C2749AC}" type="pres">
      <dgm:prSet presAssocID="{079D48EF-869D-46AB-820A-4D373290756E}" presName="sibTrans" presStyleCnt="0"/>
      <dgm:spPr/>
    </dgm:pt>
    <dgm:pt modelId="{ACFC9B36-D434-4521-980C-87C7335C1A77}" type="pres">
      <dgm:prSet presAssocID="{467FE2C0-EC84-431E-95F4-FC9D2FEA4523}" presName="compNode" presStyleCnt="0"/>
      <dgm:spPr/>
    </dgm:pt>
    <dgm:pt modelId="{B7B6BF2E-CD30-48DE-993F-5919D605CDAE}" type="pres">
      <dgm:prSet presAssocID="{467FE2C0-EC84-431E-95F4-FC9D2FEA452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ADE06EE-5AA7-43C0-A210-D1DD7E1CCCB2}" type="pres">
      <dgm:prSet presAssocID="{467FE2C0-EC84-431E-95F4-FC9D2FEA45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"/>
        </a:ext>
      </dgm:extLst>
    </dgm:pt>
    <dgm:pt modelId="{27663AAB-D9C3-4932-8B6D-1B298CBDB672}" type="pres">
      <dgm:prSet presAssocID="{467FE2C0-EC84-431E-95F4-FC9D2FEA4523}" presName="spaceRect" presStyleCnt="0"/>
      <dgm:spPr/>
    </dgm:pt>
    <dgm:pt modelId="{973080CF-9FD2-4752-9726-CBFD2CF5AD24}" type="pres">
      <dgm:prSet presAssocID="{467FE2C0-EC84-431E-95F4-FC9D2FEA4523}" presName="textRect" presStyleLbl="revTx" presStyleIdx="2" presStyleCnt="4">
        <dgm:presLayoutVars>
          <dgm:chMax val="1"/>
          <dgm:chPref val="1"/>
        </dgm:presLayoutVars>
      </dgm:prSet>
      <dgm:spPr/>
    </dgm:pt>
    <dgm:pt modelId="{00569383-2537-47E4-B8FB-4E9B7E77D59F}" type="pres">
      <dgm:prSet presAssocID="{A0B01F57-B9DD-4D5D-A48F-6C309C565D29}" presName="sibTrans" presStyleCnt="0"/>
      <dgm:spPr/>
    </dgm:pt>
    <dgm:pt modelId="{149A3CAC-29F6-404C-A3E9-F1909486672B}" type="pres">
      <dgm:prSet presAssocID="{9CDBD2AF-3A41-4495-AC55-3F3CBD071D61}" presName="compNode" presStyleCnt="0"/>
      <dgm:spPr/>
    </dgm:pt>
    <dgm:pt modelId="{66554432-0884-4A86-80C3-73135ED36504}" type="pres">
      <dgm:prSet presAssocID="{9CDBD2AF-3A41-4495-AC55-3F3CBD071D6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37459A1-A49D-47F0-994D-D253A778EA92}" type="pres">
      <dgm:prSet presAssocID="{9CDBD2AF-3A41-4495-AC55-3F3CBD071D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027A4A12-8109-4D94-AD03-F2BCC1F17AA0}" type="pres">
      <dgm:prSet presAssocID="{9CDBD2AF-3A41-4495-AC55-3F3CBD071D61}" presName="spaceRect" presStyleCnt="0"/>
      <dgm:spPr/>
    </dgm:pt>
    <dgm:pt modelId="{769B0C58-B19A-4F18-A169-289F2E65517D}" type="pres">
      <dgm:prSet presAssocID="{9CDBD2AF-3A41-4495-AC55-3F3CBD071D6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2E0451A-E8E6-40F7-B931-BCC6F22D74B2}" type="presOf" srcId="{8A16C96D-36EF-41BE-B9B2-B14A222FD12A}" destId="{A5C1BE2C-125C-4E3D-A9D6-9E7FF0D381C3}" srcOrd="0" destOrd="0" presId="urn:microsoft.com/office/officeart/2018/5/layout/IconLeafLabelList"/>
    <dgm:cxn modelId="{4B01992B-F7AB-44CB-99E2-C3E2043788E7}" srcId="{DD823650-168D-4252-B75E-183619C9AF6D}" destId="{8A16C96D-36EF-41BE-B9B2-B14A222FD12A}" srcOrd="0" destOrd="0" parTransId="{9365251F-443A-4695-944A-EEBE7ACF9D62}" sibTransId="{006F1DF6-8972-4189-9C82-E0D1606C8F47}"/>
    <dgm:cxn modelId="{AF4DB167-C5E6-417F-82A4-A6D2DB43AC74}" type="presOf" srcId="{9CDBD2AF-3A41-4495-AC55-3F3CBD071D61}" destId="{769B0C58-B19A-4F18-A169-289F2E65517D}" srcOrd="0" destOrd="0" presId="urn:microsoft.com/office/officeart/2018/5/layout/IconLeafLabelList"/>
    <dgm:cxn modelId="{9A2E2F6E-C22D-4E87-949B-43D54604642C}" type="presOf" srcId="{DD823650-168D-4252-B75E-183619C9AF6D}" destId="{A5AE75EE-D63C-4609-9EE7-A480C98C7677}" srcOrd="0" destOrd="0" presId="urn:microsoft.com/office/officeart/2018/5/layout/IconLeafLabelList"/>
    <dgm:cxn modelId="{DB0E4287-5E6A-4E8A-9F46-17EA4D13F307}" type="presOf" srcId="{769F2016-9F19-427C-B95D-22AA53E0D094}" destId="{965AC044-C19B-4662-B417-60ECEE39904E}" srcOrd="0" destOrd="0" presId="urn:microsoft.com/office/officeart/2018/5/layout/IconLeafLabelList"/>
    <dgm:cxn modelId="{EF6B548A-D407-4E08-B469-597BBAABABCD}" srcId="{DD823650-168D-4252-B75E-183619C9AF6D}" destId="{769F2016-9F19-427C-B95D-22AA53E0D094}" srcOrd="1" destOrd="0" parTransId="{60C3435B-9412-4D58-BFC0-D7AF950BD9E7}" sibTransId="{079D48EF-869D-46AB-820A-4D373290756E}"/>
    <dgm:cxn modelId="{05B9CE8F-467F-4935-A70F-D535BFBFC616}" type="presOf" srcId="{467FE2C0-EC84-431E-95F4-FC9D2FEA4523}" destId="{973080CF-9FD2-4752-9726-CBFD2CF5AD24}" srcOrd="0" destOrd="0" presId="urn:microsoft.com/office/officeart/2018/5/layout/IconLeafLabelList"/>
    <dgm:cxn modelId="{8335A5E8-EEE2-436F-9D3E-A02AE8229470}" srcId="{DD823650-168D-4252-B75E-183619C9AF6D}" destId="{9CDBD2AF-3A41-4495-AC55-3F3CBD071D61}" srcOrd="3" destOrd="0" parTransId="{E23591EC-3CD9-4785-ADD1-C7BE2781B1D5}" sibTransId="{D84E7A80-C0CB-4E29-86D6-3E5ABF9C0D34}"/>
    <dgm:cxn modelId="{408A11F4-FCBB-4ECA-83AC-50B7588B8D06}" srcId="{DD823650-168D-4252-B75E-183619C9AF6D}" destId="{467FE2C0-EC84-431E-95F4-FC9D2FEA4523}" srcOrd="2" destOrd="0" parTransId="{1A3E4B00-C188-4BF5-AE85-18B8A8C6E2E7}" sibTransId="{A0B01F57-B9DD-4D5D-A48F-6C309C565D29}"/>
    <dgm:cxn modelId="{B7500D97-4DF8-4D8F-8B8A-BB9D4FB76732}" type="presParOf" srcId="{A5AE75EE-D63C-4609-9EE7-A480C98C7677}" destId="{A8679C30-AB6F-431E-9308-C197B32FD4DA}" srcOrd="0" destOrd="0" presId="urn:microsoft.com/office/officeart/2018/5/layout/IconLeafLabelList"/>
    <dgm:cxn modelId="{10E4FADD-761F-436B-BEF0-AFB50D60D693}" type="presParOf" srcId="{A8679C30-AB6F-431E-9308-C197B32FD4DA}" destId="{EF369D0B-C4B2-450B-9556-D22E300716CE}" srcOrd="0" destOrd="0" presId="urn:microsoft.com/office/officeart/2018/5/layout/IconLeafLabelList"/>
    <dgm:cxn modelId="{8C8BBDEA-DEB7-4109-B369-280681CFCDB9}" type="presParOf" srcId="{A8679C30-AB6F-431E-9308-C197B32FD4DA}" destId="{1FE5476B-5587-4238-B416-B53116B48676}" srcOrd="1" destOrd="0" presId="urn:microsoft.com/office/officeart/2018/5/layout/IconLeafLabelList"/>
    <dgm:cxn modelId="{383B9EBC-694F-4B11-B8E2-639285D55E2B}" type="presParOf" srcId="{A8679C30-AB6F-431E-9308-C197B32FD4DA}" destId="{6D46289C-879A-4DCE-B0D6-A8FB6466ECAB}" srcOrd="2" destOrd="0" presId="urn:microsoft.com/office/officeart/2018/5/layout/IconLeafLabelList"/>
    <dgm:cxn modelId="{258D7E31-81C5-4EF6-89FE-BE5C0DDAD552}" type="presParOf" srcId="{A8679C30-AB6F-431E-9308-C197B32FD4DA}" destId="{A5C1BE2C-125C-4E3D-A9D6-9E7FF0D381C3}" srcOrd="3" destOrd="0" presId="urn:microsoft.com/office/officeart/2018/5/layout/IconLeafLabelList"/>
    <dgm:cxn modelId="{F56C6407-F182-4287-837D-CE08C7C6041C}" type="presParOf" srcId="{A5AE75EE-D63C-4609-9EE7-A480C98C7677}" destId="{7BC29B91-7CC7-4539-91AF-67A013029CF6}" srcOrd="1" destOrd="0" presId="urn:microsoft.com/office/officeart/2018/5/layout/IconLeafLabelList"/>
    <dgm:cxn modelId="{0D9CAFF9-EA0A-4F40-9F40-C5D1D7841BEC}" type="presParOf" srcId="{A5AE75EE-D63C-4609-9EE7-A480C98C7677}" destId="{1B0CDA14-CB27-4CCC-B846-B7EF3F5A7895}" srcOrd="2" destOrd="0" presId="urn:microsoft.com/office/officeart/2018/5/layout/IconLeafLabelList"/>
    <dgm:cxn modelId="{A5187E24-6954-475F-8513-845A71C87288}" type="presParOf" srcId="{1B0CDA14-CB27-4CCC-B846-B7EF3F5A7895}" destId="{F3767DD8-B41F-490D-8ED1-F191A16517E7}" srcOrd="0" destOrd="0" presId="urn:microsoft.com/office/officeart/2018/5/layout/IconLeafLabelList"/>
    <dgm:cxn modelId="{250C3269-1BA4-4521-8F11-CF9623CF90B0}" type="presParOf" srcId="{1B0CDA14-CB27-4CCC-B846-B7EF3F5A7895}" destId="{A25B5D1C-608E-4C9E-B40D-F4BCE1455875}" srcOrd="1" destOrd="0" presId="urn:microsoft.com/office/officeart/2018/5/layout/IconLeafLabelList"/>
    <dgm:cxn modelId="{1A3AEB50-6071-4706-AD19-2EFABCA3A652}" type="presParOf" srcId="{1B0CDA14-CB27-4CCC-B846-B7EF3F5A7895}" destId="{AC94FA9D-3B22-4685-A10A-BB80F3157B02}" srcOrd="2" destOrd="0" presId="urn:microsoft.com/office/officeart/2018/5/layout/IconLeafLabelList"/>
    <dgm:cxn modelId="{7F47FC92-90C0-4FA5-81D3-8AD791A08ED6}" type="presParOf" srcId="{1B0CDA14-CB27-4CCC-B846-B7EF3F5A7895}" destId="{965AC044-C19B-4662-B417-60ECEE39904E}" srcOrd="3" destOrd="0" presId="urn:microsoft.com/office/officeart/2018/5/layout/IconLeafLabelList"/>
    <dgm:cxn modelId="{B2C2DCC2-506C-44E9-98CD-BE292C266AF5}" type="presParOf" srcId="{A5AE75EE-D63C-4609-9EE7-A480C98C7677}" destId="{F78D2C7B-3374-444C-B229-9AD70C2749AC}" srcOrd="3" destOrd="0" presId="urn:microsoft.com/office/officeart/2018/5/layout/IconLeafLabelList"/>
    <dgm:cxn modelId="{04126FB4-4C4D-4130-A92F-96205913CFA0}" type="presParOf" srcId="{A5AE75EE-D63C-4609-9EE7-A480C98C7677}" destId="{ACFC9B36-D434-4521-980C-87C7335C1A77}" srcOrd="4" destOrd="0" presId="urn:microsoft.com/office/officeart/2018/5/layout/IconLeafLabelList"/>
    <dgm:cxn modelId="{01C4EE6E-926F-465F-A59C-133217AE995A}" type="presParOf" srcId="{ACFC9B36-D434-4521-980C-87C7335C1A77}" destId="{B7B6BF2E-CD30-48DE-993F-5919D605CDAE}" srcOrd="0" destOrd="0" presId="urn:microsoft.com/office/officeart/2018/5/layout/IconLeafLabelList"/>
    <dgm:cxn modelId="{C852D760-CA4C-457D-BCF5-9F6DA581C1E5}" type="presParOf" srcId="{ACFC9B36-D434-4521-980C-87C7335C1A77}" destId="{8ADE06EE-5AA7-43C0-A210-D1DD7E1CCCB2}" srcOrd="1" destOrd="0" presId="urn:microsoft.com/office/officeart/2018/5/layout/IconLeafLabelList"/>
    <dgm:cxn modelId="{596652A7-DFE8-47F7-9AE1-56C9AB3555B1}" type="presParOf" srcId="{ACFC9B36-D434-4521-980C-87C7335C1A77}" destId="{27663AAB-D9C3-4932-8B6D-1B298CBDB672}" srcOrd="2" destOrd="0" presId="urn:microsoft.com/office/officeart/2018/5/layout/IconLeafLabelList"/>
    <dgm:cxn modelId="{A98857C1-DED4-454D-A00E-0CADB5C6BB56}" type="presParOf" srcId="{ACFC9B36-D434-4521-980C-87C7335C1A77}" destId="{973080CF-9FD2-4752-9726-CBFD2CF5AD24}" srcOrd="3" destOrd="0" presId="urn:microsoft.com/office/officeart/2018/5/layout/IconLeafLabelList"/>
    <dgm:cxn modelId="{48539A5D-2352-4035-A094-9A75CEEDA3CC}" type="presParOf" srcId="{A5AE75EE-D63C-4609-9EE7-A480C98C7677}" destId="{00569383-2537-47E4-B8FB-4E9B7E77D59F}" srcOrd="5" destOrd="0" presId="urn:microsoft.com/office/officeart/2018/5/layout/IconLeafLabelList"/>
    <dgm:cxn modelId="{29732EAF-F94E-41F7-A0DC-025FB443AEBD}" type="presParOf" srcId="{A5AE75EE-D63C-4609-9EE7-A480C98C7677}" destId="{149A3CAC-29F6-404C-A3E9-F1909486672B}" srcOrd="6" destOrd="0" presId="urn:microsoft.com/office/officeart/2018/5/layout/IconLeafLabelList"/>
    <dgm:cxn modelId="{C9011EBD-5E43-4785-A942-B143CAA66FC0}" type="presParOf" srcId="{149A3CAC-29F6-404C-A3E9-F1909486672B}" destId="{66554432-0884-4A86-80C3-73135ED36504}" srcOrd="0" destOrd="0" presId="urn:microsoft.com/office/officeart/2018/5/layout/IconLeafLabelList"/>
    <dgm:cxn modelId="{DD5DEE27-639F-421B-BA29-C822FEBD02F7}" type="presParOf" srcId="{149A3CAC-29F6-404C-A3E9-F1909486672B}" destId="{F37459A1-A49D-47F0-994D-D253A778EA92}" srcOrd="1" destOrd="0" presId="urn:microsoft.com/office/officeart/2018/5/layout/IconLeafLabelList"/>
    <dgm:cxn modelId="{51809905-7827-448D-A729-5DD7C06730AC}" type="presParOf" srcId="{149A3CAC-29F6-404C-A3E9-F1909486672B}" destId="{027A4A12-8109-4D94-AD03-F2BCC1F17AA0}" srcOrd="2" destOrd="0" presId="urn:microsoft.com/office/officeart/2018/5/layout/IconLeafLabelList"/>
    <dgm:cxn modelId="{6E3B5FBE-7C2E-42AF-9D28-8D87E2F6394D}" type="presParOf" srcId="{149A3CAC-29F6-404C-A3E9-F1909486672B}" destId="{769B0C58-B19A-4F18-A169-289F2E65517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69D0B-C4B2-450B-9556-D22E300716CE}">
      <dsp:nvSpPr>
        <dsp:cNvPr id="0" name=""/>
        <dsp:cNvSpPr/>
      </dsp:nvSpPr>
      <dsp:spPr>
        <a:xfrm>
          <a:off x="37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5476B-5587-4238-B416-B53116B48676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1BE2C-125C-4E3D-A9D6-9E7FF0D381C3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Top Performer: “Golden Dragon” with highest revenue</a:t>
          </a:r>
        </a:p>
      </dsp:txBody>
      <dsp:txXfrm>
        <a:off x="25435" y="2456402"/>
        <a:ext cx="1800000" cy="720000"/>
      </dsp:txXfrm>
    </dsp:sp>
    <dsp:sp modelId="{F3767DD8-B41F-490D-8ED1-F191A16517E7}">
      <dsp:nvSpPr>
        <dsp:cNvPr id="0" name=""/>
        <dsp:cNvSpPr/>
      </dsp:nvSpPr>
      <dsp:spPr>
        <a:xfrm>
          <a:off x="249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B5D1C-608E-4C9E-B40D-F4BCE1455875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AC044-C19B-4662-B417-60ECEE39904E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Customer Base: Mostly aged 25–34; higher spending on weekends</a:t>
          </a:r>
        </a:p>
      </dsp:txBody>
      <dsp:txXfrm>
        <a:off x="2140435" y="2456402"/>
        <a:ext cx="1800000" cy="720000"/>
      </dsp:txXfrm>
    </dsp:sp>
    <dsp:sp modelId="{B7B6BF2E-CD30-48DE-993F-5919D605CDAE}">
      <dsp:nvSpPr>
        <dsp:cNvPr id="0" name=""/>
        <dsp:cNvSpPr/>
      </dsp:nvSpPr>
      <dsp:spPr>
        <a:xfrm>
          <a:off x="460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E06EE-5AA7-43C0-A210-D1DD7E1CCCB2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080CF-9FD2-4752-9726-CBFD2CF5AD24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Delivery Issues: Slight increase in delayed orders post-8 PM</a:t>
          </a:r>
        </a:p>
      </dsp:txBody>
      <dsp:txXfrm>
        <a:off x="4255435" y="2456402"/>
        <a:ext cx="1800000" cy="720000"/>
      </dsp:txXfrm>
    </dsp:sp>
    <dsp:sp modelId="{66554432-0884-4A86-80C3-73135ED36504}">
      <dsp:nvSpPr>
        <dsp:cNvPr id="0" name=""/>
        <dsp:cNvSpPr/>
      </dsp:nvSpPr>
      <dsp:spPr>
        <a:xfrm>
          <a:off x="672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459A1-A49D-47F0-994D-D253A778EA92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B0C58-B19A-4F18-A169-289F2E65517D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Actionable Suggestion: Incentivize early deliveries, expand menu for youth</a:t>
          </a:r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" TargetMode="External"/><Relationship Id="rId7" Type="http://schemas.openxmlformats.org/officeDocument/2006/relationships/image" Target="../media/image16.svg"/><Relationship Id="rId2" Type="http://schemas.openxmlformats.org/officeDocument/2006/relationships/hyperlink" Target="https://www.mckinse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doi.org/10.1007/s11036-013-0489-0" TargetMode="External"/><Relationship Id="rId4" Type="http://schemas.openxmlformats.org/officeDocument/2006/relationships/hyperlink" Target="https://www.kag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324" y="1146412"/>
            <a:ext cx="6760761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4200" kern="1200">
                <a:latin typeface="+mj-lt"/>
                <a:ea typeface="+mj-ea"/>
                <a:cs typeface="+mj-cs"/>
              </a:rPr>
              <a:t>Food Delivery &amp; Sales Insights Across Multiple Restaurants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4374554"/>
            <a:ext cx="9144005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105491" y="4374554"/>
            <a:ext cx="3038508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9143988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4380927"/>
            <a:ext cx="9144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323" y="4892722"/>
            <a:ext cx="4790367" cy="1078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Prem Kumar Thummala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MSBA 305: Business Intelligence &amp; Decision Support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December 5, 2024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7266222" cy="1642969"/>
          </a:xfrm>
        </p:spPr>
        <p:txBody>
          <a:bodyPr anchor="b">
            <a:normAutofit/>
          </a:bodyPr>
          <a:lstStyle/>
          <a:p>
            <a:r>
              <a:rPr lang="en-US" sz="350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97" y="2418409"/>
            <a:ext cx="7266222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Objective: </a:t>
            </a:r>
          </a:p>
          <a:p>
            <a:pPr>
              <a:buSzPct val="50000"/>
            </a:pPr>
            <a:r>
              <a:rPr lang="en-US" sz="1700" dirty="0"/>
              <a:t>Analyze food delivery and sales performance across 10 restaurants.</a:t>
            </a:r>
          </a:p>
          <a:p>
            <a:pPr marL="0" indent="0">
              <a:buNone/>
            </a:pPr>
            <a:r>
              <a:rPr lang="en-US" sz="1700" b="1" dirty="0"/>
              <a:t>Business Need:</a:t>
            </a:r>
          </a:p>
          <a:p>
            <a:pPr>
              <a:buSzPct val="50000"/>
              <a:buFont typeface="Arial" panose="020B0604020202020204" pitchFamily="34" charset="0"/>
              <a:buChar char="•"/>
            </a:pPr>
            <a:r>
              <a:rPr lang="en-US" sz="1700" dirty="0"/>
              <a:t> Improve delivery efficiency</a:t>
            </a:r>
          </a:p>
          <a:p>
            <a:pPr>
              <a:buSzPct val="50000"/>
              <a:buFont typeface="Arial" panose="020B0604020202020204" pitchFamily="34" charset="0"/>
              <a:buChar char="•"/>
            </a:pPr>
            <a:r>
              <a:rPr lang="en-US" sz="1700" dirty="0"/>
              <a:t> Identify top-performing restaurants</a:t>
            </a:r>
          </a:p>
          <a:p>
            <a:pPr>
              <a:buSzPct val="50000"/>
              <a:buFont typeface="Arial" panose="020B0604020202020204" pitchFamily="34" charset="0"/>
              <a:buChar char="•"/>
            </a:pPr>
            <a:r>
              <a:rPr lang="en-US" sz="1700" dirty="0"/>
              <a:t> Improve delivery efficiency</a:t>
            </a:r>
          </a:p>
          <a:p>
            <a:pPr>
              <a:buSzPct val="50000"/>
              <a:buFont typeface="Arial" panose="020B0604020202020204" pitchFamily="34" charset="0"/>
              <a:buChar char="•"/>
            </a:pPr>
            <a:r>
              <a:rPr lang="en-US" sz="1700" dirty="0"/>
              <a:t> Understand customer behavior</a:t>
            </a:r>
          </a:p>
          <a:p>
            <a:pPr>
              <a:buSzPct val="50000"/>
              <a:buFont typeface="Arial" panose="020B0604020202020204" pitchFamily="34" charset="0"/>
              <a:buChar char="•"/>
            </a:pPr>
            <a:r>
              <a:rPr lang="en-US" sz="1700" dirty="0"/>
              <a:t> Optimize pricing and promotions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3719703" cy="1642969"/>
          </a:xfrm>
        </p:spPr>
        <p:txBody>
          <a:bodyPr anchor="b">
            <a:normAutofit/>
          </a:bodyPr>
          <a:lstStyle/>
          <a:p>
            <a:r>
              <a:rPr lang="en-US" sz="3500"/>
              <a:t>Dataset Overview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52297" y="2418408"/>
            <a:ext cx="37197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sz="1700" b="1" dirty="0"/>
              <a:t>Dataset: </a:t>
            </a:r>
            <a:endParaRPr lang="en-US" sz="1700" b="1" dirty="0"/>
          </a:p>
          <a:p>
            <a:r>
              <a:rPr lang="en-US" sz="1700" dirty="0"/>
              <a:t>The dataset incorporates approximately 100,000 created simulated records which replicate actual food delivery data gathered during 2016 to 2024 </a:t>
            </a:r>
          </a:p>
          <a:p>
            <a:pPr marL="0" indent="0">
              <a:buNone/>
            </a:pPr>
            <a:r>
              <a:rPr sz="1700" b="1" dirty="0"/>
              <a:t>Key Fields:</a:t>
            </a:r>
          </a:p>
          <a:p>
            <a:r>
              <a:rPr sz="1700" dirty="0"/>
              <a:t>Restaurant, Dish, </a:t>
            </a:r>
            <a:r>
              <a:rPr lang="en-US" sz="1700"/>
              <a:t>OrderDate</a:t>
            </a:r>
            <a:r>
              <a:rPr sz="1700" dirty="0"/>
              <a:t>, </a:t>
            </a:r>
            <a:r>
              <a:rPr lang="en-US" sz="1700"/>
              <a:t>DeliveryTime</a:t>
            </a:r>
            <a:r>
              <a:rPr sz="1700" dirty="0"/>
              <a:t>, Status</a:t>
            </a:r>
          </a:p>
          <a:p>
            <a:r>
              <a:rPr sz="1700" dirty="0"/>
              <a:t>Customer Demographics (Age, Gender, City) Pricing, Discounts, </a:t>
            </a:r>
            <a:r>
              <a:rPr lang="en-US" sz="1700"/>
              <a:t>FeedbackScore</a:t>
            </a:r>
            <a:endParaRPr sz="1700" dirty="0"/>
          </a:p>
        </p:txBody>
      </p:sp>
      <p:pic>
        <p:nvPicPr>
          <p:cNvPr id="23" name="Picture 22" descr="Graph">
            <a:extLst>
              <a:ext uri="{FF2B5EF4-FFF2-40B4-BE49-F238E27FC236}">
                <a16:creationId xmlns:a16="http://schemas.microsoft.com/office/drawing/2014/main" id="{A377E666-B8AF-58CD-69E0-7B77CC5D7F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63" r="34730"/>
          <a:stretch/>
        </p:blipFill>
        <p:spPr>
          <a:xfrm>
            <a:off x="5006575" y="489118"/>
            <a:ext cx="3656278" cy="546600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4FA15-99E0-9C1E-3AD7-636DC1A87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E6671AF-110C-4E4D-BEB4-1323A3136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199A9-056F-C4BB-66D0-4A852A431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1" y="310895"/>
            <a:ext cx="3666893" cy="2121408"/>
          </a:xfrm>
        </p:spPr>
        <p:txBody>
          <a:bodyPr anchor="ctr">
            <a:normAutofit/>
          </a:bodyPr>
          <a:lstStyle/>
          <a:p>
            <a:r>
              <a:rPr lang="en-US" sz="3500"/>
              <a:t>Visualizations &amp; 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2EFAC-125A-7CF4-07CF-88CAFA2F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658" y="310896"/>
            <a:ext cx="3943350" cy="2121407"/>
          </a:xfrm>
        </p:spPr>
        <p:txBody>
          <a:bodyPr anchor="ctr">
            <a:normAutofit/>
          </a:bodyPr>
          <a:lstStyle/>
          <a:p>
            <a:r>
              <a:rPr lang="en-US" sz="1700" b="1" dirty="0"/>
              <a:t>Page 1: Executive Overview</a:t>
            </a:r>
          </a:p>
          <a:p>
            <a:pPr marL="0" indent="0">
              <a:buNone/>
            </a:pPr>
            <a:r>
              <a:rPr lang="en-US" sz="1700" dirty="0"/>
              <a:t>KPIs: Total Orders, Revenue, Avg Feedback, Delivery Duration</a:t>
            </a:r>
          </a:p>
          <a:p>
            <a:pPr marL="0" indent="0">
              <a:buNone/>
            </a:pPr>
            <a:r>
              <a:rPr lang="en-US" sz="1700" dirty="0"/>
              <a:t>Visuals: Bar Chart (Top Restaurants), </a:t>
            </a:r>
            <a:r>
              <a:rPr lang="en-US" sz="1700" dirty="0" err="1"/>
              <a:t>Treemap</a:t>
            </a:r>
            <a:r>
              <a:rPr lang="en-US" sz="1700" dirty="0"/>
              <a:t> (Revenue)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0F11F1-01AC-4CDB-F261-4A90971C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487" b="3513"/>
          <a:stretch/>
        </p:blipFill>
        <p:spPr>
          <a:xfrm>
            <a:off x="9668" y="2587752"/>
            <a:ext cx="9143979" cy="4114799"/>
          </a:xfrm>
          <a:prstGeom prst="rect">
            <a:avLst/>
          </a:prstGeom>
          <a:effectLst>
            <a:innerShdw blurRad="190500" dist="127000" dir="16200000">
              <a:prstClr val="black">
                <a:alpha val="19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3717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D41412-FF86-79B8-BD1B-8BA0EE070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6E653-CF21-37EB-AE18-6EEDEA05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77" y="381935"/>
            <a:ext cx="4308048" cy="2344840"/>
          </a:xfrm>
        </p:spPr>
        <p:txBody>
          <a:bodyPr anchor="b">
            <a:normAutofit/>
          </a:bodyPr>
          <a:lstStyle/>
          <a:p>
            <a:r>
              <a:rPr lang="en-US" sz="4900"/>
              <a:t>Visualizations &amp; Key Insights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660CC4-3018-4C01-858A-4D1E8ADA5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91918" y="1229685"/>
            <a:ext cx="349093" cy="872153"/>
            <a:chOff x="6655910" y="1229685"/>
            <a:chExt cx="465458" cy="872153"/>
          </a:xfrm>
        </p:grpSpPr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B7DA268A-F88C-4936-8401-97C8C986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1450" y="1229685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4">
              <a:extLst>
                <a:ext uri="{FF2B5EF4-FFF2-40B4-BE49-F238E27FC236}">
                  <a16:creationId xmlns:a16="http://schemas.microsoft.com/office/drawing/2014/main" id="{2E48EAB8-CD1C-4BF5-A92C-BA11919E6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30230" y="145898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6">
              <a:extLst>
                <a:ext uri="{FF2B5EF4-FFF2-40B4-BE49-F238E27FC236}">
                  <a16:creationId xmlns:a16="http://schemas.microsoft.com/office/drawing/2014/main" id="{F66F957D-AE64-4187-90D7-B24F1CC27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55910" y="1974124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 descr="A screenshot of a data analysis&#10;&#10;AI-generated content may be incorrect.">
            <a:extLst>
              <a:ext uri="{FF2B5EF4-FFF2-40B4-BE49-F238E27FC236}">
                <a16:creationId xmlns:a16="http://schemas.microsoft.com/office/drawing/2014/main" id="{57EFB2E2-D2FB-8452-5B12-C950D4E2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121" y="405610"/>
            <a:ext cx="3007277" cy="16991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1C66-1A8E-89BD-38BA-5FD00BBE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77" y="3096039"/>
            <a:ext cx="4308049" cy="2888627"/>
          </a:xfrm>
        </p:spPr>
        <p:txBody>
          <a:bodyPr anchor="t">
            <a:normAutofit/>
          </a:bodyPr>
          <a:lstStyle/>
          <a:p>
            <a:r>
              <a:rPr lang="en-US" sz="1700" dirty="0"/>
              <a:t>Page 2: Customer Insights</a:t>
            </a:r>
          </a:p>
          <a:p>
            <a:pPr marL="0" indent="0">
              <a:buNone/>
            </a:pPr>
            <a:r>
              <a:rPr lang="en-US" sz="1700" dirty="0"/>
              <a:t>Age Group Breakdown, Gender Split, Spending by Type</a:t>
            </a:r>
          </a:p>
          <a:p>
            <a:r>
              <a:rPr lang="en-US" sz="1700" dirty="0"/>
              <a:t>Page 3-4: Restaurant Performance</a:t>
            </a:r>
          </a:p>
          <a:p>
            <a:pPr marL="0" indent="0">
              <a:buNone/>
            </a:pPr>
            <a:r>
              <a:rPr lang="en-US" sz="1700" dirty="0"/>
              <a:t>Avg Revenue per Restaurant, Feedback Score Trends, Delivery Issues</a:t>
            </a:r>
          </a:p>
        </p:txBody>
      </p:sp>
      <p:pic>
        <p:nvPicPr>
          <p:cNvPr id="4" name="Picture 3" descr="A close-up of a graph&#10;&#10;AI-generated content may be incorrect.">
            <a:extLst>
              <a:ext uri="{FF2B5EF4-FFF2-40B4-BE49-F238E27FC236}">
                <a16:creationId xmlns:a16="http://schemas.microsoft.com/office/drawing/2014/main" id="{B129B952-F534-BCF7-8960-3B6E26D6D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121" y="2519203"/>
            <a:ext cx="3007277" cy="1699111"/>
          </a:xfrm>
          <a:prstGeom prst="rect">
            <a:avLst/>
          </a:prstGeom>
        </p:spPr>
      </p:pic>
      <p:pic>
        <p:nvPicPr>
          <p:cNvPr id="7" name="Picture 6" descr="A screenshot of a sales report&#10;&#10;AI-generated content may be incorrect.">
            <a:extLst>
              <a:ext uri="{FF2B5EF4-FFF2-40B4-BE49-F238E27FC236}">
                <a16:creationId xmlns:a16="http://schemas.microsoft.com/office/drawing/2014/main" id="{C14F6F3A-52F8-82BC-BFBB-01D6B8A20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159" y="4612073"/>
            <a:ext cx="3007277" cy="170662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51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718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Analytical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F284E6-E627-8800-F69E-A14CBB9F8F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59657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3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4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1E6F0B-D78C-A921-4A69-59E0832B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Predictive &amp; Prescriptive Insights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602F0-0397-C900-CB6F-5175F32588A3}"/>
              </a:ext>
            </a:extLst>
          </p:cNvPr>
          <p:cNvSpPr txBox="1"/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>
                <a:effectLst/>
              </a:rPr>
              <a:t>Key Points on Discount Impact(slicer):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>
                <a:effectLst/>
              </a:rPr>
              <a:t>Dynamic Revenue Forecasting:</a:t>
            </a:r>
            <a:br>
              <a:rPr lang="en-US" sz="1100" b="0" i="0" u="none" strike="noStrike">
                <a:effectLst/>
              </a:rPr>
            </a:br>
            <a:r>
              <a:rPr lang="en-US" sz="1100" b="0" i="0" u="none" strike="noStrike">
                <a:effectLst/>
              </a:rPr>
              <a:t>The Discount Impact slicer allows users to adjust discount percentages and observe how projected revenue responds. As discounts increase, the </a:t>
            </a:r>
            <a:r>
              <a:rPr lang="en-US" sz="1100" b="1" i="0" u="none" strike="noStrike">
                <a:effectLst/>
              </a:rPr>
              <a:t>line chart updates in real-time</a:t>
            </a:r>
            <a:r>
              <a:rPr lang="en-US" sz="1100" b="0" i="0" u="none" strike="noStrike">
                <a:effectLst/>
              </a:rPr>
              <a:t>, illustrating a </a:t>
            </a:r>
            <a:r>
              <a:rPr lang="en-US" sz="1100" b="1" i="0" u="none" strike="noStrike">
                <a:effectLst/>
              </a:rPr>
              <a:t>linear growth in projected revenue</a:t>
            </a:r>
            <a:r>
              <a:rPr lang="en-US" sz="1100" b="0" i="0" u="none" strike="noStrike">
                <a:effectLst/>
              </a:rPr>
              <a:t> under the assumption that higher discounts attract more orders.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i="0" u="none" strike="noStrike">
                <a:effectLst/>
              </a:rPr>
              <a:t>Strategic Trade-Off Visualization:</a:t>
            </a:r>
            <a:br>
              <a:rPr lang="en-US" sz="1100" b="0" i="0" u="none" strike="noStrike">
                <a:effectLst/>
              </a:rPr>
            </a:br>
            <a:r>
              <a:rPr lang="en-US" sz="1100" b="0" i="0" u="none" strike="noStrike">
                <a:effectLst/>
              </a:rPr>
              <a:t>This feature helps visualize the </a:t>
            </a:r>
            <a:r>
              <a:rPr lang="en-US" sz="1100" b="1" i="0" u="none" strike="noStrike">
                <a:effectLst/>
              </a:rPr>
              <a:t>trade-off between discount size and profit margin</a:t>
            </a:r>
            <a:r>
              <a:rPr lang="en-US" sz="1100" b="0" i="0" u="none" strike="noStrike">
                <a:effectLst/>
              </a:rPr>
              <a:t>. While revenue may increase with higher discounts (as shown by the upward slope in the chart), it also warns that excessive discounting could </a:t>
            </a:r>
            <a:r>
              <a:rPr lang="en-US" sz="1100" b="1" i="0" u="none" strike="noStrike">
                <a:effectLst/>
              </a:rPr>
              <a:t>erode profitability</a:t>
            </a:r>
            <a:r>
              <a:rPr lang="en-US" sz="1100" b="0" i="0" u="none" strike="noStrike">
                <a:effectLst/>
              </a:rPr>
              <a:t> if not managed against cost structures.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006BC0C-076F-6B48-4CDA-E170DB3A7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5888" y="2006202"/>
            <a:ext cx="5191506" cy="294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2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References &amp;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301" y="1743342"/>
            <a:ext cx="5503492" cy="4546363"/>
          </a:xfrm>
        </p:spPr>
        <p:txBody>
          <a:bodyPr anchor="ctr">
            <a:normAutofit fontScale="92500" lnSpcReduction="10000"/>
          </a:bodyPr>
          <a:lstStyle/>
          <a:p>
            <a:pPr marL="342900" marR="0" lvl="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053465" algn="l"/>
              </a:tabLst>
            </a:pP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Kimball, R., &amp; Ross, M. (2013). </a:t>
            </a:r>
            <a:r>
              <a:rPr lang="en-US" sz="10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Data Warehouse Toolkit: The Definitive Guide to Dimensional Modeling</a:t>
            </a: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Wiley.</a:t>
            </a:r>
          </a:p>
          <a:p>
            <a:pPr marL="342900" marR="0" lvl="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053465" algn="l"/>
              </a:tabLst>
            </a:pP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Marr, B. (2016). </a:t>
            </a:r>
            <a:r>
              <a:rPr lang="en-US" sz="10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Big Data in Practice: How 45 Successful Companies Used Big Data Analytics to Deliver Extraordinary Results</a:t>
            </a: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Wiley.</a:t>
            </a:r>
          </a:p>
          <a:p>
            <a:pPr marL="342900" marR="0" lvl="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053465" algn="l"/>
              </a:tabLst>
            </a:pP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McKinsey &amp; Company. (2020). </a:t>
            </a:r>
            <a:r>
              <a:rPr lang="en-US" sz="10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future of food delivery</a:t>
            </a: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Retrieved from </a:t>
            </a:r>
            <a:r>
              <a:rPr lang="en-US" sz="1000" u="sng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https://www.mckinsey.com/</a:t>
            </a:r>
            <a:endParaRPr lang="en-US" sz="1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053465" algn="l"/>
              </a:tabLst>
            </a:pP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Tableau Software. (2021). </a:t>
            </a:r>
            <a:r>
              <a:rPr lang="en-US" sz="10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Data visualization best practices</a:t>
            </a: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Retrieved from https://</a:t>
            </a:r>
            <a:r>
              <a:rPr lang="en-US" sz="10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www.tableau.com</a:t>
            </a: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/learn/articles/data-visualization</a:t>
            </a:r>
          </a:p>
          <a:p>
            <a:pPr marL="342900" marR="0" lvl="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053465" algn="l"/>
              </a:tabLst>
            </a:pP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Harvard Business Review. (2018). </a:t>
            </a:r>
            <a:r>
              <a:rPr lang="en-US" sz="10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Why Companies Should Invest in Predictive Analytics</a:t>
            </a: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Retrieved from </a:t>
            </a:r>
            <a:r>
              <a:rPr lang="en-US" sz="1000" u="sng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https://hbr.org/</a:t>
            </a:r>
            <a:endParaRPr lang="en-US" sz="1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053465" algn="l"/>
              </a:tabLst>
            </a:pP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Kaggle. (n.d.). </a:t>
            </a:r>
            <a:r>
              <a:rPr lang="en-US" sz="10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Datasets for business intelligence projects</a:t>
            </a: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Retrieved from </a:t>
            </a:r>
            <a:r>
              <a:rPr lang="en-US" sz="1000" u="sng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4"/>
              </a:rPr>
              <a:t>https://www.kaggle.com/</a:t>
            </a:r>
            <a:endParaRPr lang="en-US" sz="1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053465" algn="l"/>
              </a:tabLst>
            </a:pPr>
            <a:r>
              <a:rPr lang="en-US" sz="10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Gandomi</a:t>
            </a: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A., &amp; Haider, M. (2015). </a:t>
            </a:r>
            <a:r>
              <a:rPr lang="en-US" sz="10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Beyond the hype: Big data concepts, methods, and analytics</a:t>
            </a: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International Journal of Information Management, 35(2), 137–144.</a:t>
            </a:r>
          </a:p>
          <a:p>
            <a:pPr marL="342900" marR="0" lvl="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053465" algn="l"/>
              </a:tabLst>
            </a:pPr>
            <a:r>
              <a:rPr lang="en-US" sz="10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Sicular</a:t>
            </a: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S. (2013). </a:t>
            </a:r>
            <a:r>
              <a:rPr lang="en-US" sz="10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Gartner’s Big Data Definition Consists of Three Parts, Not to Be Confused with Three “V”s</a:t>
            </a: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Gartner Blog Network. </a:t>
            </a:r>
          </a:p>
          <a:p>
            <a:pPr marL="342900" marR="0" lvl="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053465" algn="l"/>
              </a:tabLst>
            </a:pP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Chen, M., Mao, S., &amp; Liu, Y. (2014). </a:t>
            </a:r>
            <a:r>
              <a:rPr lang="en-US" sz="10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Big Data: A Survey</a:t>
            </a: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Mobile Networks and Applications, 19(2), 171–209. </a:t>
            </a:r>
            <a:r>
              <a:rPr lang="en-US" sz="1000" u="sng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5"/>
              </a:rPr>
              <a:t>https://doi.org/10.1007/s11036-013-0489-0</a:t>
            </a:r>
            <a:endParaRPr lang="en-US" sz="1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053465" algn="l"/>
              </a:tabLst>
            </a:pP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Davenport, T. H., &amp; Harris, J. G. (2007). </a:t>
            </a:r>
            <a:r>
              <a:rPr lang="en-US" sz="10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Competing on Analytics: The New Science of Winning</a:t>
            </a: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Harvard Business Press. </a:t>
            </a:r>
          </a:p>
          <a:p>
            <a:pPr marL="342900" marR="0" lvl="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053465" algn="l"/>
              </a:tabLst>
            </a:pP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Cheng, Y., &amp; Koehler, J. (2020). Optimizing discount strategies using machine learning: A case study on online food delivery platforms. </a:t>
            </a:r>
            <a:r>
              <a:rPr lang="en-US" sz="10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Journal of Business Analytics, 5</a:t>
            </a: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(2), 113–129.</a:t>
            </a:r>
          </a:p>
          <a:p>
            <a:pPr marL="342900" marR="0" lvl="0" indent="-342900">
              <a:lnSpc>
                <a:spcPct val="90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053465" algn="l"/>
              </a:tabLst>
            </a:pP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Grewal, D., Hulland, J., </a:t>
            </a:r>
            <a:r>
              <a:rPr lang="en-US" sz="10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Kopalle</a:t>
            </a: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P. K., &amp; </a:t>
            </a:r>
            <a:r>
              <a:rPr lang="en-US" sz="10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Karahanna</a:t>
            </a: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E. (2020). The future of technology and marketing: A multidisciplinary perspective. </a:t>
            </a:r>
            <a:r>
              <a:rPr lang="en-US" sz="10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Journal of Marketing, 84</a:t>
            </a:r>
            <a:r>
              <a:rPr lang="en-US" sz="1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(1), 1–28.</a:t>
            </a:r>
          </a:p>
          <a:p>
            <a:pPr>
              <a:lnSpc>
                <a:spcPct val="90000"/>
              </a:lnSpc>
            </a:pPr>
            <a:endParaRPr lang="en-US" sz="1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Tools">
            <a:extLst>
              <a:ext uri="{FF2B5EF4-FFF2-40B4-BE49-F238E27FC236}">
                <a16:creationId xmlns:a16="http://schemas.microsoft.com/office/drawing/2014/main" id="{93EE6EF6-2793-2D59-7FE2-B711174A5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701</Words>
  <Application>Microsoft Macintosh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Office Theme</vt:lpstr>
      <vt:lpstr>Food Delivery &amp; Sales Insights Across Multiple Restaurants</vt:lpstr>
      <vt:lpstr>Business Problem</vt:lpstr>
      <vt:lpstr>Dataset Overview</vt:lpstr>
      <vt:lpstr>Visualizations &amp; Key Insights</vt:lpstr>
      <vt:lpstr>Visualizations &amp; Key Insights</vt:lpstr>
      <vt:lpstr>Analytical Insights</vt:lpstr>
      <vt:lpstr>Predictive &amp; Prescriptive Insights</vt:lpstr>
      <vt:lpstr>References &amp; 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Prem Kumar Thummala</cp:lastModifiedBy>
  <cp:revision>2</cp:revision>
  <cp:lastPrinted>2025-04-24T10:54:28Z</cp:lastPrinted>
  <dcterms:created xsi:type="dcterms:W3CDTF">2013-01-27T09:14:16Z</dcterms:created>
  <dcterms:modified xsi:type="dcterms:W3CDTF">2025-04-24T10:54:39Z</dcterms:modified>
  <cp:category/>
</cp:coreProperties>
</file>