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4" r:id="rId4"/>
    <p:sldId id="275" r:id="rId5"/>
    <p:sldId id="276" r:id="rId6"/>
    <p:sldId id="262" r:id="rId7"/>
    <p:sldId id="264" r:id="rId8"/>
    <p:sldId id="263" r:id="rId9"/>
    <p:sldId id="268" r:id="rId10"/>
    <p:sldId id="267" r:id="rId11"/>
    <p:sldId id="266" r:id="rId12"/>
    <p:sldId id="270" r:id="rId13"/>
    <p:sldId id="271" r:id="rId14"/>
    <p:sldId id="272" r:id="rId15"/>
    <p:sldId id="273" r:id="rId16"/>
    <p:sldId id="2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4660"/>
  </p:normalViewPr>
  <p:slideViewPr>
    <p:cSldViewPr snapToGrid="0">
      <p:cViewPr>
        <p:scale>
          <a:sx n="75" d="100"/>
          <a:sy n="75" d="100"/>
        </p:scale>
        <p:origin x="5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6FD6-42E8-4E15-A139-AFF7323BC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EEAC51-5200-46C4-A76B-3AA89115A9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3F1F8-7D45-4308-AD55-2462CD020A86}"/>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A8BED130-4F0B-4EE2-BA02-F8F021573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CCB79-7D64-4647-8A18-E95B9AAD65B8}"/>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300227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37C6-9365-474A-9390-428498A5E3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3987A-FACB-4DAB-A5CC-D81A277F2A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179AE-2CBA-4B52-B6A5-1283C4F05792}"/>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0B0B11BF-EC15-461F-AC2E-D921A48CC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A72F0-3445-4B74-83EF-79146A72C7A6}"/>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372606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4159A-A41B-4822-A690-93C6F42D9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4CA52-93B4-449B-98F0-AC0A7252B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A6297-A410-491F-9725-615F56F190CA}"/>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AEE5F514-9839-4183-BA75-5171AC3AE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D2238-B3F9-4314-9293-44F34B72AAF6}"/>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348155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6133-55F5-498B-A144-7234BBF151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432C4D-ADF5-44B2-A832-D6EF0236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45CD6-5F8F-4FD2-B595-F969B4857282}"/>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D3D7789A-AADB-44C2-89A1-0A6F2D8D5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2AF2E-5C38-43BC-9F5A-E338790B69AF}"/>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72954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AD31-1C47-45E2-9A34-68DB4B583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0D782D-D6CA-41ED-B102-4E3F263A5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A22546-C02B-4908-9BAE-8A835699487E}"/>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31C4B3A5-D5BA-46BE-96D5-CECD350D7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8B061-EA13-4F38-ABD2-F17A3B2083FC}"/>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111347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EDA5-801A-47A9-8223-E2DFCC89B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E2F6C-479A-464A-8215-905B6E69B1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3F7308-6289-41C7-9279-3E30BDDD39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C560B-434C-44BF-A1BF-DAFB43F333E4}"/>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6" name="Footer Placeholder 5">
            <a:extLst>
              <a:ext uri="{FF2B5EF4-FFF2-40B4-BE49-F238E27FC236}">
                <a16:creationId xmlns:a16="http://schemas.microsoft.com/office/drawing/2014/main" id="{F227FEF1-F180-46E7-ACA8-A82792276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F80AB-67A3-40BA-B899-6E63CCF62612}"/>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415021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62CD-828E-44F2-9CF5-F25334871D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854A3E-E295-49A9-A67A-E770FE2C3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3A37F-B870-4E11-B170-D6A168C75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1D48F8-14C7-472F-BAF6-0A0B76C14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3FF57-593E-4E1E-BA47-C5C0D796F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ED1A6E-2D32-4CCA-AABE-F916B0C4F29D}"/>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8" name="Footer Placeholder 7">
            <a:extLst>
              <a:ext uri="{FF2B5EF4-FFF2-40B4-BE49-F238E27FC236}">
                <a16:creationId xmlns:a16="http://schemas.microsoft.com/office/drawing/2014/main" id="{941F0875-3E24-4728-9A9B-2E49ED43E1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107AAE-AA13-4E9A-9483-A327B146D876}"/>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236168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C40F-BBBC-4808-BBA8-A38C4B0867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4D7553-9E42-4CE2-8A78-4364CB959200}"/>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4" name="Footer Placeholder 3">
            <a:extLst>
              <a:ext uri="{FF2B5EF4-FFF2-40B4-BE49-F238E27FC236}">
                <a16:creationId xmlns:a16="http://schemas.microsoft.com/office/drawing/2014/main" id="{9579EB2B-B98F-4376-AA56-FAC535166D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D1DB2-4C03-4916-A90D-9E79BC08ACB5}"/>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267518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1DE6F-3907-4A8A-A22D-7D7427410960}"/>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3" name="Footer Placeholder 2">
            <a:extLst>
              <a:ext uri="{FF2B5EF4-FFF2-40B4-BE49-F238E27FC236}">
                <a16:creationId xmlns:a16="http://schemas.microsoft.com/office/drawing/2014/main" id="{C43DC4D0-9FC3-44A3-8437-CAFF9A2FEB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5E3D6A-24C5-4984-B424-086B1E943904}"/>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64274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33F5-B9D0-47AB-B6DD-693251726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749967-71CB-4DA0-9CCB-C9F35AF9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389A5D-69A7-4C06-8CE3-1F42888F0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B3CD5-A04A-4E0C-B2D7-0B0FE3DF9121}"/>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6" name="Footer Placeholder 5">
            <a:extLst>
              <a:ext uri="{FF2B5EF4-FFF2-40B4-BE49-F238E27FC236}">
                <a16:creationId xmlns:a16="http://schemas.microsoft.com/office/drawing/2014/main" id="{BD7DBD63-6619-4F90-8795-827C90CC3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DE45B-9A65-4EE7-98EA-D4DD4AA103DE}"/>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301110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B60F-97DE-4101-AF37-FB6CE8576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A09AA9-C4D4-43DA-90F8-AE099986E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A40FFA-341A-459E-9B88-DB1A51420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63A93-3F35-471B-88DC-34209D14DD50}"/>
              </a:ext>
            </a:extLst>
          </p:cNvPr>
          <p:cNvSpPr>
            <a:spLocks noGrp="1"/>
          </p:cNvSpPr>
          <p:nvPr>
            <p:ph type="dt" sz="half" idx="10"/>
          </p:nvPr>
        </p:nvSpPr>
        <p:spPr/>
        <p:txBody>
          <a:bodyPr/>
          <a:lstStyle/>
          <a:p>
            <a:fld id="{324CF42C-7746-4169-9F77-C3DBAD105083}" type="datetimeFigureOut">
              <a:rPr lang="en-IN" smtClean="0"/>
              <a:t>23-05-2021</a:t>
            </a:fld>
            <a:endParaRPr lang="en-IN"/>
          </a:p>
        </p:txBody>
      </p:sp>
      <p:sp>
        <p:nvSpPr>
          <p:cNvPr id="6" name="Footer Placeholder 5">
            <a:extLst>
              <a:ext uri="{FF2B5EF4-FFF2-40B4-BE49-F238E27FC236}">
                <a16:creationId xmlns:a16="http://schemas.microsoft.com/office/drawing/2014/main" id="{A64B6BEC-25AA-4ABC-AC1A-CEEC785A1D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206FB-EFB8-490C-A6AA-E07B32BC0D6B}"/>
              </a:ext>
            </a:extLst>
          </p:cNvPr>
          <p:cNvSpPr>
            <a:spLocks noGrp="1"/>
          </p:cNvSpPr>
          <p:nvPr>
            <p:ph type="sldNum" sz="quarter" idx="12"/>
          </p:nvPr>
        </p:nvSpPr>
        <p:spPr/>
        <p:txBody>
          <a:bodyPr/>
          <a:lstStyle/>
          <a:p>
            <a:fld id="{4F8F2DD4-BF98-4DF2-8685-77C6BE44615A}" type="slidenum">
              <a:rPr lang="en-IN" smtClean="0"/>
              <a:t>‹#›</a:t>
            </a:fld>
            <a:endParaRPr lang="en-IN"/>
          </a:p>
        </p:txBody>
      </p:sp>
    </p:spTree>
    <p:extLst>
      <p:ext uri="{BB962C8B-B14F-4D97-AF65-F5344CB8AC3E}">
        <p14:creationId xmlns:p14="http://schemas.microsoft.com/office/powerpoint/2010/main" val="267673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CB727-74B6-42C7-AC2B-A50E4FE4A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B9977E-D2C2-423B-888D-67202F179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634AF-B574-4F37-881B-56BA347D6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CF42C-7746-4169-9F77-C3DBAD105083}" type="datetimeFigureOut">
              <a:rPr lang="en-IN" smtClean="0"/>
              <a:t>23-05-2021</a:t>
            </a:fld>
            <a:endParaRPr lang="en-IN"/>
          </a:p>
        </p:txBody>
      </p:sp>
      <p:sp>
        <p:nvSpPr>
          <p:cNvPr id="5" name="Footer Placeholder 4">
            <a:extLst>
              <a:ext uri="{FF2B5EF4-FFF2-40B4-BE49-F238E27FC236}">
                <a16:creationId xmlns:a16="http://schemas.microsoft.com/office/drawing/2014/main" id="{6DF93076-5D76-4F51-8B5A-C0D1D27E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2E28F8-1F70-4AE9-B465-83BC0E68C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F2DD4-BF98-4DF2-8685-77C6BE44615A}" type="slidenum">
              <a:rPr lang="en-IN" smtClean="0"/>
              <a:t>‹#›</a:t>
            </a:fld>
            <a:endParaRPr lang="en-IN"/>
          </a:p>
        </p:txBody>
      </p:sp>
    </p:spTree>
    <p:extLst>
      <p:ext uri="{BB962C8B-B14F-4D97-AF65-F5344CB8AC3E}">
        <p14:creationId xmlns:p14="http://schemas.microsoft.com/office/powerpoint/2010/main" val="344188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Haversine_formula#cite_note-Gade2010-9"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7" descr="footer.png">
            <a:extLst>
              <a:ext uri="{FF2B5EF4-FFF2-40B4-BE49-F238E27FC236}">
                <a16:creationId xmlns:a16="http://schemas.microsoft.com/office/drawing/2014/main" id="{74F59C97-A4C0-4337-9BA2-903487B77666}"/>
              </a:ext>
            </a:extLst>
          </p:cNvPr>
          <p:cNvPicPr>
            <a:picLocks noChangeAspect="1"/>
          </p:cNvPicPr>
          <p:nvPr/>
        </p:nvPicPr>
        <p:blipFill>
          <a:blip r:embed="rId2"/>
          <a:stretch>
            <a:fillRect/>
          </a:stretch>
        </p:blipFill>
        <p:spPr>
          <a:xfrm>
            <a:off x="0" y="4344569"/>
            <a:ext cx="12192000" cy="2700268"/>
          </a:xfrm>
          <a:prstGeom prst="rect">
            <a:avLst/>
          </a:prstGeom>
          <a:noFill/>
          <a:ln w="9525">
            <a:noFill/>
          </a:ln>
        </p:spPr>
      </p:pic>
      <p:pic>
        <p:nvPicPr>
          <p:cNvPr id="5" name="Picture 3" descr="SVCE.png">
            <a:extLst>
              <a:ext uri="{FF2B5EF4-FFF2-40B4-BE49-F238E27FC236}">
                <a16:creationId xmlns:a16="http://schemas.microsoft.com/office/drawing/2014/main" id="{497B522F-0D03-4AF7-ADD3-FF33870F39ED}"/>
              </a:ext>
            </a:extLst>
          </p:cNvPr>
          <p:cNvPicPr>
            <a:picLocks noChangeAspect="1"/>
          </p:cNvPicPr>
          <p:nvPr/>
        </p:nvPicPr>
        <p:blipFill>
          <a:blip r:embed="rId3"/>
          <a:stretch>
            <a:fillRect/>
          </a:stretch>
        </p:blipFill>
        <p:spPr>
          <a:xfrm>
            <a:off x="3302000" y="161001"/>
            <a:ext cx="2480188" cy="1037777"/>
          </a:xfrm>
          <a:prstGeom prst="rect">
            <a:avLst/>
          </a:prstGeom>
          <a:noFill/>
          <a:ln w="9525">
            <a:noFill/>
          </a:ln>
        </p:spPr>
      </p:pic>
      <p:sp>
        <p:nvSpPr>
          <p:cNvPr id="6" name="Text Box 3075">
            <a:extLst>
              <a:ext uri="{FF2B5EF4-FFF2-40B4-BE49-F238E27FC236}">
                <a16:creationId xmlns:a16="http://schemas.microsoft.com/office/drawing/2014/main" id="{1B1B3AB0-1756-4C78-B58C-9D1A95D2FF16}"/>
              </a:ext>
            </a:extLst>
          </p:cNvPr>
          <p:cNvSpPr txBox="1"/>
          <p:nvPr/>
        </p:nvSpPr>
        <p:spPr>
          <a:xfrm>
            <a:off x="1156583" y="2577517"/>
            <a:ext cx="10041533" cy="646331"/>
          </a:xfrm>
          <a:prstGeom prst="rect">
            <a:avLst/>
          </a:prstGeom>
          <a:noFill/>
          <a:ln w="9525">
            <a:noFill/>
          </a:ln>
        </p:spPr>
        <p:txBody>
          <a:bodyPr wrap="square">
            <a:spAutoFit/>
          </a:bodyPr>
          <a:lstStyle/>
          <a:p>
            <a:pPr algn="ctr"/>
            <a:r>
              <a:rPr lang="en-IN" sz="3600" b="1" dirty="0">
                <a:latin typeface="Arial" panose="020B0604020202020204" pitchFamily="34" charset="0"/>
                <a:cs typeface="Arial" panose="020B0604020202020204" pitchFamily="34" charset="0"/>
              </a:rPr>
              <a:t>FIRST RESPONSE DRONE</a:t>
            </a:r>
            <a:endParaRPr lang="zh-CN" altLang="en-US" sz="3600" dirty="0">
              <a:solidFill>
                <a:srgbClr val="6600CC"/>
              </a:solidFill>
              <a:ea typeface="SimSun" panose="02010600030101010101" pitchFamily="2" charset="-122"/>
            </a:endParaRPr>
          </a:p>
        </p:txBody>
      </p:sp>
      <p:graphicFrame>
        <p:nvGraphicFramePr>
          <p:cNvPr id="7" name="Object 6">
            <a:extLst>
              <a:ext uri="{FF2B5EF4-FFF2-40B4-BE49-F238E27FC236}">
                <a16:creationId xmlns:a16="http://schemas.microsoft.com/office/drawing/2014/main" id="{D5BF8548-77C9-4652-A78B-4B0D09272EF4}"/>
              </a:ext>
            </a:extLst>
          </p:cNvPr>
          <p:cNvGraphicFramePr/>
          <p:nvPr>
            <p:extLst>
              <p:ext uri="{D42A27DB-BD31-4B8C-83A1-F6EECF244321}">
                <p14:modId xmlns:p14="http://schemas.microsoft.com/office/powerpoint/2010/main" val="3710902290"/>
              </p:ext>
            </p:extLst>
          </p:nvPr>
        </p:nvGraphicFramePr>
        <p:xfrm>
          <a:off x="6050347" y="144463"/>
          <a:ext cx="3025775" cy="1070855"/>
        </p:xfrm>
        <a:graphic>
          <a:graphicData uri="http://schemas.openxmlformats.org/presentationml/2006/ole">
            <mc:AlternateContent xmlns:mc="http://schemas.openxmlformats.org/markup-compatibility/2006">
              <mc:Choice xmlns:v="urn:schemas-microsoft-com:vml" Requires="v">
                <p:oleObj r:id="rId4" imgW="3371850" imgH="1333500" progId="Paint.Picture">
                  <p:embed/>
                </p:oleObj>
              </mc:Choice>
              <mc:Fallback>
                <p:oleObj r:id="rId4" imgW="3371850" imgH="1333500" progId="Paint.Picture">
                  <p:embed/>
                  <p:pic>
                    <p:nvPicPr>
                      <p:cNvPr id="3077" name="Object 3076"/>
                      <p:cNvPicPr/>
                      <p:nvPr/>
                    </p:nvPicPr>
                    <p:blipFill>
                      <a:blip r:embed="rId5"/>
                      <a:stretch>
                        <a:fillRect/>
                      </a:stretch>
                    </p:blipFill>
                    <p:spPr>
                      <a:xfrm>
                        <a:off x="6050347" y="144463"/>
                        <a:ext cx="3025775" cy="1070855"/>
                      </a:xfrm>
                      <a:prstGeom prst="rect">
                        <a:avLst/>
                      </a:prstGeom>
                      <a:noFill/>
                      <a:ln w="38100">
                        <a:noFill/>
                        <a:miter/>
                      </a:ln>
                    </p:spPr>
                  </p:pic>
                </p:oleObj>
              </mc:Fallback>
            </mc:AlternateContent>
          </a:graphicData>
        </a:graphic>
      </p:graphicFrame>
      <p:sp>
        <p:nvSpPr>
          <p:cNvPr id="8" name="Text Box 3077">
            <a:extLst>
              <a:ext uri="{FF2B5EF4-FFF2-40B4-BE49-F238E27FC236}">
                <a16:creationId xmlns:a16="http://schemas.microsoft.com/office/drawing/2014/main" id="{0BEDF10A-8024-4CAB-9F54-7F6753A0BB72}"/>
              </a:ext>
            </a:extLst>
          </p:cNvPr>
          <p:cNvSpPr txBox="1"/>
          <p:nvPr/>
        </p:nvSpPr>
        <p:spPr>
          <a:xfrm>
            <a:off x="1075233" y="1465351"/>
            <a:ext cx="10041533" cy="369332"/>
          </a:xfrm>
          <a:prstGeom prst="rect">
            <a:avLst/>
          </a:prstGeom>
          <a:noFill/>
          <a:ln w="9525">
            <a:noFill/>
          </a:ln>
        </p:spPr>
        <p:txBody>
          <a:bodyPr vert="horz" wrap="square" anchor="t" anchorCtr="0">
            <a:spAutoFit/>
          </a:bodyPr>
          <a:lstStyle/>
          <a:p>
            <a:pPr algn="ctr"/>
            <a:r>
              <a:rPr lang="en-US" altLang="x-none" b="1" dirty="0">
                <a:solidFill>
                  <a:schemeClr val="accent2"/>
                </a:solidFill>
                <a:ea typeface="SimSun" panose="02010600030101010101" pitchFamily="2" charset="-122"/>
              </a:rPr>
              <a:t>UG PROJECT 2020-21 :: VIVA-VOCE</a:t>
            </a:r>
            <a:endParaRPr lang="zh-CN" altLang="en-US" b="1" dirty="0">
              <a:solidFill>
                <a:schemeClr val="accent2"/>
              </a:solidFill>
              <a:ea typeface="SimSun" panose="02010600030101010101" pitchFamily="2" charset="-122"/>
            </a:endParaRPr>
          </a:p>
        </p:txBody>
      </p:sp>
      <p:sp>
        <p:nvSpPr>
          <p:cNvPr id="9" name="Text Box 3078">
            <a:extLst>
              <a:ext uri="{FF2B5EF4-FFF2-40B4-BE49-F238E27FC236}">
                <a16:creationId xmlns:a16="http://schemas.microsoft.com/office/drawing/2014/main" id="{F8A2BBD8-E834-41BB-9F73-828D9D667053}"/>
              </a:ext>
            </a:extLst>
          </p:cNvPr>
          <p:cNvSpPr txBox="1"/>
          <p:nvPr/>
        </p:nvSpPr>
        <p:spPr>
          <a:xfrm>
            <a:off x="3311349" y="3336697"/>
            <a:ext cx="5764773" cy="1287532"/>
          </a:xfrm>
          <a:prstGeom prst="rect">
            <a:avLst/>
          </a:prstGeom>
          <a:noFill/>
          <a:ln w="9525" cap="flat" cmpd="sng">
            <a:solidFill>
              <a:srgbClr val="FF0066"/>
            </a:solidFill>
            <a:prstDash val="solid"/>
            <a:bevel/>
            <a:headEnd type="none" w="med" len="med"/>
            <a:tailEnd type="none" w="med" len="med"/>
          </a:ln>
        </p:spPr>
        <p:txBody>
          <a:bodyPr vert="horz" wrap="square" anchor="t" anchorCtr="0">
            <a:spAutoFit/>
          </a:bodyPr>
          <a:lstStyle/>
          <a:p>
            <a:pPr algn="ctr">
              <a:lnSpc>
                <a:spcPct val="150000"/>
              </a:lnSpc>
            </a:pPr>
            <a:r>
              <a:rPr lang="en-US" altLang="x-none" b="1" u="sng" dirty="0">
                <a:solidFill>
                  <a:srgbClr val="000066"/>
                </a:solidFill>
                <a:ea typeface="SimSun" panose="02010600030101010101" pitchFamily="2" charset="-122"/>
              </a:rPr>
              <a:t>Supervisor</a:t>
            </a:r>
          </a:p>
          <a:p>
            <a:pPr algn="ctr">
              <a:lnSpc>
                <a:spcPct val="150000"/>
              </a:lnSpc>
            </a:pPr>
            <a:r>
              <a:rPr lang="en-US" altLang="x-none" dirty="0">
                <a:solidFill>
                  <a:srgbClr val="000066"/>
                </a:solidFill>
                <a:ea typeface="SimSun" panose="02010600030101010101" pitchFamily="2" charset="-122"/>
              </a:rPr>
              <a:t>Dr. </a:t>
            </a:r>
            <a:r>
              <a:rPr lang="en-US" altLang="x-none" dirty="0">
                <a:solidFill>
                  <a:srgbClr val="000066"/>
                </a:solidFill>
              </a:rPr>
              <a:t>S. GANESH VAIDYANATHAN M.E., Ph.D.</a:t>
            </a:r>
          </a:p>
          <a:p>
            <a:pPr algn="ctr">
              <a:lnSpc>
                <a:spcPct val="150000"/>
              </a:lnSpc>
            </a:pPr>
            <a:r>
              <a:rPr lang="en-US" altLang="x-none" dirty="0">
                <a:solidFill>
                  <a:srgbClr val="000066"/>
                </a:solidFill>
                <a:ea typeface="SimSun" panose="02010600030101010101" pitchFamily="2" charset="-122"/>
              </a:rPr>
              <a:t>Principal, SVCE</a:t>
            </a:r>
            <a:endParaRPr lang="zh-CN" altLang="en-US" dirty="0">
              <a:solidFill>
                <a:srgbClr val="000066"/>
              </a:solidFill>
              <a:ea typeface="SimSun" panose="02010600030101010101" pitchFamily="2" charset="-122"/>
            </a:endParaRPr>
          </a:p>
        </p:txBody>
      </p:sp>
      <p:sp>
        <p:nvSpPr>
          <p:cNvPr id="10" name="Text Box 3079">
            <a:extLst>
              <a:ext uri="{FF2B5EF4-FFF2-40B4-BE49-F238E27FC236}">
                <a16:creationId xmlns:a16="http://schemas.microsoft.com/office/drawing/2014/main" id="{F14AD918-374F-4B68-B6BE-8B28A5DA2FE9}"/>
              </a:ext>
            </a:extLst>
          </p:cNvPr>
          <p:cNvSpPr txBox="1"/>
          <p:nvPr/>
        </p:nvSpPr>
        <p:spPr>
          <a:xfrm>
            <a:off x="412577" y="4570267"/>
            <a:ext cx="5764773" cy="1406525"/>
          </a:xfrm>
          <a:prstGeom prst="rect">
            <a:avLst/>
          </a:prstGeom>
          <a:noFill/>
          <a:ln w="9525">
            <a:noFill/>
          </a:ln>
        </p:spPr>
        <p:txBody>
          <a:bodyPr vert="horz" wrap="square" anchor="t" anchorCtr="0">
            <a:spAutoFit/>
          </a:bodyPr>
          <a:lstStyle/>
          <a:p>
            <a:pPr>
              <a:lnSpc>
                <a:spcPct val="120000"/>
              </a:lnSpc>
            </a:pPr>
            <a:r>
              <a:rPr lang="en-US" altLang="x-none" b="1" u="sng" dirty="0">
                <a:solidFill>
                  <a:srgbClr val="6600CC"/>
                </a:solidFill>
                <a:ea typeface="SimSun" panose="02010600030101010101" pitchFamily="2" charset="-122"/>
              </a:rPr>
              <a:t>Members of students:</a:t>
            </a:r>
          </a:p>
          <a:p>
            <a:pPr>
              <a:lnSpc>
                <a:spcPct val="120000"/>
              </a:lnSpc>
            </a:pPr>
            <a:r>
              <a:rPr lang="en-US" altLang="x-none" dirty="0">
                <a:solidFill>
                  <a:srgbClr val="6600CC"/>
                </a:solidFill>
                <a:ea typeface="SimSun" panose="02010600030101010101" pitchFamily="2" charset="-122"/>
              </a:rPr>
              <a:t>S. Prem Raj (Reg. No.: 170701101)</a:t>
            </a:r>
          </a:p>
          <a:p>
            <a:pPr>
              <a:lnSpc>
                <a:spcPct val="120000"/>
              </a:lnSpc>
            </a:pPr>
            <a:r>
              <a:rPr lang="en-US" altLang="x-none" dirty="0">
                <a:solidFill>
                  <a:srgbClr val="6600CC"/>
                </a:solidFill>
              </a:rPr>
              <a:t>S</a:t>
            </a:r>
            <a:r>
              <a:rPr lang="en-US" altLang="x-none" dirty="0">
                <a:solidFill>
                  <a:srgbClr val="6600CC"/>
                </a:solidFill>
                <a:ea typeface="SimSun" panose="02010600030101010101" pitchFamily="2" charset="-122"/>
              </a:rPr>
              <a:t>. </a:t>
            </a:r>
            <a:r>
              <a:rPr lang="en-US" altLang="x-none" dirty="0">
                <a:solidFill>
                  <a:srgbClr val="6600CC"/>
                </a:solidFill>
              </a:rPr>
              <a:t>Lokesh</a:t>
            </a:r>
            <a:r>
              <a:rPr lang="en-US" altLang="x-none" dirty="0">
                <a:solidFill>
                  <a:srgbClr val="6600CC"/>
                </a:solidFill>
                <a:ea typeface="SimSun" panose="02010600030101010101" pitchFamily="2" charset="-122"/>
              </a:rPr>
              <a:t> (Reg. No.: 170701074)</a:t>
            </a:r>
          </a:p>
          <a:p>
            <a:pPr>
              <a:lnSpc>
                <a:spcPct val="120000"/>
              </a:lnSpc>
            </a:pPr>
            <a:r>
              <a:rPr lang="en-US" altLang="x-none" dirty="0">
                <a:solidFill>
                  <a:srgbClr val="6600CC"/>
                </a:solidFill>
              </a:rPr>
              <a:t>SV</a:t>
            </a:r>
            <a:r>
              <a:rPr lang="en-US" altLang="x-none" dirty="0">
                <a:solidFill>
                  <a:srgbClr val="6600CC"/>
                </a:solidFill>
                <a:ea typeface="SimSun" panose="02010600030101010101" pitchFamily="2" charset="-122"/>
              </a:rPr>
              <a:t>. </a:t>
            </a:r>
            <a:r>
              <a:rPr lang="en-US" altLang="x-none" dirty="0">
                <a:solidFill>
                  <a:srgbClr val="6600CC"/>
                </a:solidFill>
              </a:rPr>
              <a:t>Kumaran</a:t>
            </a:r>
            <a:r>
              <a:rPr lang="en-US" altLang="x-none" dirty="0">
                <a:solidFill>
                  <a:srgbClr val="6600CC"/>
                </a:solidFill>
                <a:ea typeface="SimSun" panose="02010600030101010101" pitchFamily="2" charset="-122"/>
              </a:rPr>
              <a:t> (Reg. No.: 170701071)</a:t>
            </a:r>
          </a:p>
        </p:txBody>
      </p:sp>
      <p:sp>
        <p:nvSpPr>
          <p:cNvPr id="11" name="TextBox 10">
            <a:extLst>
              <a:ext uri="{FF2B5EF4-FFF2-40B4-BE49-F238E27FC236}">
                <a16:creationId xmlns:a16="http://schemas.microsoft.com/office/drawing/2014/main" id="{F2E157F4-17DA-480D-9D99-D473EB010938}"/>
              </a:ext>
            </a:extLst>
          </p:cNvPr>
          <p:cNvSpPr txBox="1"/>
          <p:nvPr/>
        </p:nvSpPr>
        <p:spPr>
          <a:xfrm>
            <a:off x="5475673" y="2134833"/>
            <a:ext cx="1403351" cy="369332"/>
          </a:xfrm>
          <a:prstGeom prst="rect">
            <a:avLst/>
          </a:prstGeom>
          <a:noFill/>
        </p:spPr>
        <p:txBody>
          <a:bodyPr wrap="square" rtlCol="0">
            <a:spAutoFit/>
          </a:bodyPr>
          <a:lstStyle/>
          <a:p>
            <a:pPr algn="ctr"/>
            <a:r>
              <a:rPr lang="en-US" b="1" dirty="0"/>
              <a:t>BATCH - B9</a:t>
            </a:r>
            <a:endParaRPr lang="en-IN" b="1" dirty="0"/>
          </a:p>
        </p:txBody>
      </p:sp>
    </p:spTree>
    <p:extLst>
      <p:ext uri="{BB962C8B-B14F-4D97-AF65-F5344CB8AC3E}">
        <p14:creationId xmlns:p14="http://schemas.microsoft.com/office/powerpoint/2010/main" val="123043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dirty="0"/>
          </a:p>
        </p:txBody>
      </p:sp>
      <p:pic>
        <p:nvPicPr>
          <p:cNvPr id="3" name="Picture 2">
            <a:extLst>
              <a:ext uri="{FF2B5EF4-FFF2-40B4-BE49-F238E27FC236}">
                <a16:creationId xmlns:a16="http://schemas.microsoft.com/office/drawing/2014/main" id="{7A15ED9E-3C1C-4716-B1D7-C9DBAE421132}"/>
              </a:ext>
            </a:extLst>
          </p:cNvPr>
          <p:cNvPicPr>
            <a:picLocks noChangeAspect="1"/>
          </p:cNvPicPr>
          <p:nvPr/>
        </p:nvPicPr>
        <p:blipFill>
          <a:blip r:embed="rId3"/>
          <a:stretch>
            <a:fillRect/>
          </a:stretch>
        </p:blipFill>
        <p:spPr>
          <a:xfrm>
            <a:off x="6885682" y="1895953"/>
            <a:ext cx="2935651" cy="2796114"/>
          </a:xfrm>
          <a:prstGeom prst="rect">
            <a:avLst/>
          </a:prstGeom>
        </p:spPr>
      </p:pic>
      <p:pic>
        <p:nvPicPr>
          <p:cNvPr id="9" name="Picture 8">
            <a:extLst>
              <a:ext uri="{FF2B5EF4-FFF2-40B4-BE49-F238E27FC236}">
                <a16:creationId xmlns:a16="http://schemas.microsoft.com/office/drawing/2014/main" id="{70261919-B75F-4662-8CAD-C752181E83DD}"/>
              </a:ext>
            </a:extLst>
          </p:cNvPr>
          <p:cNvPicPr>
            <a:picLocks noChangeAspect="1"/>
          </p:cNvPicPr>
          <p:nvPr/>
        </p:nvPicPr>
        <p:blipFill>
          <a:blip r:embed="rId4"/>
          <a:stretch>
            <a:fillRect/>
          </a:stretch>
        </p:blipFill>
        <p:spPr>
          <a:xfrm>
            <a:off x="10042886" y="1895953"/>
            <a:ext cx="1551717" cy="2796114"/>
          </a:xfrm>
          <a:prstGeom prst="rect">
            <a:avLst/>
          </a:prstGeom>
        </p:spPr>
      </p:pic>
      <p:sp>
        <p:nvSpPr>
          <p:cNvPr id="10" name="TextBox 9">
            <a:extLst>
              <a:ext uri="{FF2B5EF4-FFF2-40B4-BE49-F238E27FC236}">
                <a16:creationId xmlns:a16="http://schemas.microsoft.com/office/drawing/2014/main" id="{623D9D74-AB81-4AFA-8E7C-AEC74256B461}"/>
              </a:ext>
            </a:extLst>
          </p:cNvPr>
          <p:cNvSpPr txBox="1"/>
          <p:nvPr/>
        </p:nvSpPr>
        <p:spPr>
          <a:xfrm>
            <a:off x="372688" y="682222"/>
            <a:ext cx="5410045" cy="584775"/>
          </a:xfrm>
          <a:prstGeom prst="rect">
            <a:avLst/>
          </a:prstGeom>
          <a:noFill/>
        </p:spPr>
        <p:txBody>
          <a:bodyPr wrap="square" rtlCol="0">
            <a:spAutoFit/>
          </a:bodyPr>
          <a:lstStyle/>
          <a:p>
            <a:r>
              <a:rPr lang="en-US" sz="3200" b="1" dirty="0">
                <a:solidFill>
                  <a:srgbClr val="0070C0"/>
                </a:solidFill>
              </a:rPr>
              <a:t>FRD DART GUN </a:t>
            </a:r>
            <a:r>
              <a:rPr lang="en-US" b="1" dirty="0">
                <a:solidFill>
                  <a:srgbClr val="0070C0"/>
                </a:solidFill>
              </a:rPr>
              <a:t>(Future Implementation)</a:t>
            </a:r>
            <a:endParaRPr lang="en-IN" sz="3200" b="1" dirty="0">
              <a:solidFill>
                <a:srgbClr val="0070C0"/>
              </a:solidFill>
            </a:endParaRPr>
          </a:p>
        </p:txBody>
      </p:sp>
      <p:sp>
        <p:nvSpPr>
          <p:cNvPr id="11" name="TextBox 10">
            <a:extLst>
              <a:ext uri="{FF2B5EF4-FFF2-40B4-BE49-F238E27FC236}">
                <a16:creationId xmlns:a16="http://schemas.microsoft.com/office/drawing/2014/main" id="{D3C5D128-50C1-47C3-BC2A-A0EE4982E028}"/>
              </a:ext>
            </a:extLst>
          </p:cNvPr>
          <p:cNvSpPr txBox="1"/>
          <p:nvPr/>
        </p:nvSpPr>
        <p:spPr>
          <a:xfrm>
            <a:off x="9016999" y="1339620"/>
            <a:ext cx="1202268" cy="369332"/>
          </a:xfrm>
          <a:prstGeom prst="rect">
            <a:avLst/>
          </a:prstGeom>
          <a:noFill/>
        </p:spPr>
        <p:txBody>
          <a:bodyPr wrap="square" rtlCol="0">
            <a:spAutoFit/>
          </a:bodyPr>
          <a:lstStyle/>
          <a:p>
            <a:r>
              <a:rPr lang="en-US" b="1" dirty="0"/>
              <a:t>3D MODEL</a:t>
            </a:r>
            <a:endParaRPr lang="en-IN" b="1" dirty="0"/>
          </a:p>
        </p:txBody>
      </p:sp>
      <p:pic>
        <p:nvPicPr>
          <p:cNvPr id="13" name="Picture 12">
            <a:extLst>
              <a:ext uri="{FF2B5EF4-FFF2-40B4-BE49-F238E27FC236}">
                <a16:creationId xmlns:a16="http://schemas.microsoft.com/office/drawing/2014/main" id="{918E3223-E00D-4F20-B62A-EBEDCFEBD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688" y="3977864"/>
            <a:ext cx="3361266" cy="1890711"/>
          </a:xfrm>
          <a:prstGeom prst="rect">
            <a:avLst/>
          </a:prstGeom>
        </p:spPr>
      </p:pic>
      <p:pic>
        <p:nvPicPr>
          <p:cNvPr id="15" name="Picture 14">
            <a:extLst>
              <a:ext uri="{FF2B5EF4-FFF2-40B4-BE49-F238E27FC236}">
                <a16:creationId xmlns:a16="http://schemas.microsoft.com/office/drawing/2014/main" id="{7598C1DE-B462-4BFE-80A1-72D0FA9FC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687" y="1848350"/>
            <a:ext cx="3361267" cy="1890712"/>
          </a:xfrm>
          <a:prstGeom prst="rect">
            <a:avLst/>
          </a:prstGeom>
        </p:spPr>
      </p:pic>
      <p:pic>
        <p:nvPicPr>
          <p:cNvPr id="17" name="Picture 16">
            <a:extLst>
              <a:ext uri="{FF2B5EF4-FFF2-40B4-BE49-F238E27FC236}">
                <a16:creationId xmlns:a16="http://schemas.microsoft.com/office/drawing/2014/main" id="{51D81C86-D2B7-40A5-9BB0-7B6603D0B0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836" y="1848349"/>
            <a:ext cx="2286164" cy="4020225"/>
          </a:xfrm>
          <a:prstGeom prst="rect">
            <a:avLst/>
          </a:prstGeom>
        </p:spPr>
      </p:pic>
    </p:spTree>
    <p:extLst>
      <p:ext uri="{BB962C8B-B14F-4D97-AF65-F5344CB8AC3E}">
        <p14:creationId xmlns:p14="http://schemas.microsoft.com/office/powerpoint/2010/main" val="189537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467130"/>
            <a:ext cx="12192000" cy="2563321"/>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dirty="0"/>
          </a:p>
        </p:txBody>
      </p:sp>
      <p:pic>
        <p:nvPicPr>
          <p:cNvPr id="7" name="Picture 6">
            <a:extLst>
              <a:ext uri="{FF2B5EF4-FFF2-40B4-BE49-F238E27FC236}">
                <a16:creationId xmlns:a16="http://schemas.microsoft.com/office/drawing/2014/main" id="{773B8779-97E3-4B28-BB97-425A1C0A2A77}"/>
              </a:ext>
            </a:extLst>
          </p:cNvPr>
          <p:cNvPicPr>
            <a:picLocks noChangeAspect="1"/>
          </p:cNvPicPr>
          <p:nvPr/>
        </p:nvPicPr>
        <p:blipFill rotWithShape="1">
          <a:blip r:embed="rId3">
            <a:extLst>
              <a:ext uri="{28A0092B-C50C-407E-A947-70E740481C1C}">
                <a14:useLocalDpi xmlns:a14="http://schemas.microsoft.com/office/drawing/2010/main" val="0"/>
              </a:ext>
            </a:extLst>
          </a:blip>
          <a:srcRect t="3020" b="6299"/>
          <a:stretch/>
        </p:blipFill>
        <p:spPr>
          <a:xfrm>
            <a:off x="274373" y="1546646"/>
            <a:ext cx="2227135" cy="4142409"/>
          </a:xfrm>
          <a:prstGeom prst="rect">
            <a:avLst/>
          </a:prstGeom>
        </p:spPr>
      </p:pic>
      <p:pic>
        <p:nvPicPr>
          <p:cNvPr id="9" name="Picture 8">
            <a:extLst>
              <a:ext uri="{FF2B5EF4-FFF2-40B4-BE49-F238E27FC236}">
                <a16:creationId xmlns:a16="http://schemas.microsoft.com/office/drawing/2014/main" id="{91441CA1-9250-4884-BBCD-F96087A652E6}"/>
              </a:ext>
            </a:extLst>
          </p:cNvPr>
          <p:cNvPicPr>
            <a:picLocks noChangeAspect="1"/>
          </p:cNvPicPr>
          <p:nvPr/>
        </p:nvPicPr>
        <p:blipFill rotWithShape="1">
          <a:blip r:embed="rId4">
            <a:extLst>
              <a:ext uri="{28A0092B-C50C-407E-A947-70E740481C1C}">
                <a14:useLocalDpi xmlns:a14="http://schemas.microsoft.com/office/drawing/2010/main" val="0"/>
              </a:ext>
            </a:extLst>
          </a:blip>
          <a:srcRect t="3661" b="4919"/>
          <a:stretch/>
        </p:blipFill>
        <p:spPr>
          <a:xfrm>
            <a:off x="2565727" y="1546646"/>
            <a:ext cx="2250544" cy="4142409"/>
          </a:xfrm>
          <a:prstGeom prst="rect">
            <a:avLst/>
          </a:prstGeom>
        </p:spPr>
      </p:pic>
      <p:sp>
        <p:nvSpPr>
          <p:cNvPr id="11" name="TextBox 10">
            <a:extLst>
              <a:ext uri="{FF2B5EF4-FFF2-40B4-BE49-F238E27FC236}">
                <a16:creationId xmlns:a16="http://schemas.microsoft.com/office/drawing/2014/main" id="{AFE4ABC5-F635-4060-A7BE-65B115ADB8A7}"/>
              </a:ext>
            </a:extLst>
          </p:cNvPr>
          <p:cNvSpPr txBox="1"/>
          <p:nvPr/>
        </p:nvSpPr>
        <p:spPr>
          <a:xfrm>
            <a:off x="412970" y="781774"/>
            <a:ext cx="6087377" cy="584775"/>
          </a:xfrm>
          <a:prstGeom prst="rect">
            <a:avLst/>
          </a:prstGeom>
          <a:noFill/>
        </p:spPr>
        <p:txBody>
          <a:bodyPr wrap="square" rtlCol="0">
            <a:spAutoFit/>
          </a:bodyPr>
          <a:lstStyle/>
          <a:p>
            <a:r>
              <a:rPr lang="en-US" sz="3200" b="1" dirty="0">
                <a:solidFill>
                  <a:srgbClr val="0070C0"/>
                </a:solidFill>
              </a:rPr>
              <a:t>FRD MOBILE APP</a:t>
            </a:r>
            <a:endParaRPr lang="en-IN" sz="3200" b="1" dirty="0">
              <a:solidFill>
                <a:srgbClr val="0070C0"/>
              </a:solidFill>
            </a:endParaRPr>
          </a:p>
        </p:txBody>
      </p:sp>
      <p:pic>
        <p:nvPicPr>
          <p:cNvPr id="3" name="Picture 2">
            <a:extLst>
              <a:ext uri="{FF2B5EF4-FFF2-40B4-BE49-F238E27FC236}">
                <a16:creationId xmlns:a16="http://schemas.microsoft.com/office/drawing/2014/main" id="{FEAF0482-11EB-4131-96C8-F877FFE3D2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171" y="1546645"/>
            <a:ext cx="2092518" cy="4142410"/>
          </a:xfrm>
          <a:prstGeom prst="rect">
            <a:avLst/>
          </a:prstGeom>
        </p:spPr>
      </p:pic>
      <p:pic>
        <p:nvPicPr>
          <p:cNvPr id="13" name="Picture 12">
            <a:extLst>
              <a:ext uri="{FF2B5EF4-FFF2-40B4-BE49-F238E27FC236}">
                <a16:creationId xmlns:a16="http://schemas.microsoft.com/office/drawing/2014/main" id="{FE3911C0-5F3A-41D7-9C54-6BE5BC486B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0490" y="1546645"/>
            <a:ext cx="2092518" cy="4134486"/>
          </a:xfrm>
          <a:prstGeom prst="rect">
            <a:avLst/>
          </a:prstGeom>
        </p:spPr>
      </p:pic>
      <p:pic>
        <p:nvPicPr>
          <p:cNvPr id="15" name="Picture 14">
            <a:extLst>
              <a:ext uri="{FF2B5EF4-FFF2-40B4-BE49-F238E27FC236}">
                <a16:creationId xmlns:a16="http://schemas.microsoft.com/office/drawing/2014/main" id="{EA977D0A-A4A2-49C4-BB19-376BBF9EAE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4235" y="781774"/>
            <a:ext cx="2108299" cy="4187317"/>
          </a:xfrm>
          <a:prstGeom prst="rect">
            <a:avLst/>
          </a:prstGeom>
        </p:spPr>
      </p:pic>
    </p:spTree>
    <p:extLst>
      <p:ext uri="{BB962C8B-B14F-4D97-AF65-F5344CB8AC3E}">
        <p14:creationId xmlns:p14="http://schemas.microsoft.com/office/powerpoint/2010/main" val="248871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SIMULATED RESULTS</a:t>
            </a:r>
            <a:endParaRPr lang="en-IN" sz="2400" dirty="0"/>
          </a:p>
        </p:txBody>
      </p:sp>
      <p:sp>
        <p:nvSpPr>
          <p:cNvPr id="9" name="TextBox 8">
            <a:extLst>
              <a:ext uri="{FF2B5EF4-FFF2-40B4-BE49-F238E27FC236}">
                <a16:creationId xmlns:a16="http://schemas.microsoft.com/office/drawing/2014/main" id="{C8FD5FC6-50C9-43A8-B8C2-9A9B854DB794}"/>
              </a:ext>
            </a:extLst>
          </p:cNvPr>
          <p:cNvSpPr txBox="1"/>
          <p:nvPr/>
        </p:nvSpPr>
        <p:spPr>
          <a:xfrm>
            <a:off x="412970" y="781774"/>
            <a:ext cx="6087377" cy="584775"/>
          </a:xfrm>
          <a:prstGeom prst="rect">
            <a:avLst/>
          </a:prstGeom>
          <a:noFill/>
        </p:spPr>
        <p:txBody>
          <a:bodyPr wrap="square" rtlCol="0">
            <a:spAutoFit/>
          </a:bodyPr>
          <a:lstStyle/>
          <a:p>
            <a:r>
              <a:rPr lang="en-US" sz="3200" b="1" dirty="0">
                <a:solidFill>
                  <a:srgbClr val="0070C0"/>
                </a:solidFill>
              </a:rPr>
              <a:t>FRD ADMINISTRATOR WEB APP</a:t>
            </a:r>
            <a:endParaRPr lang="en-IN" sz="3200" b="1" dirty="0">
              <a:solidFill>
                <a:srgbClr val="0070C0"/>
              </a:solidFill>
            </a:endParaRPr>
          </a:p>
        </p:txBody>
      </p:sp>
      <p:pic>
        <p:nvPicPr>
          <p:cNvPr id="12" name="Picture 11">
            <a:extLst>
              <a:ext uri="{FF2B5EF4-FFF2-40B4-BE49-F238E27FC236}">
                <a16:creationId xmlns:a16="http://schemas.microsoft.com/office/drawing/2014/main" id="{8760DE48-2D95-45DD-BEBD-2E85EAB9A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36" y="1538723"/>
            <a:ext cx="8804826" cy="4196050"/>
          </a:xfrm>
          <a:prstGeom prst="rect">
            <a:avLst/>
          </a:prstGeom>
          <a:ln>
            <a:solidFill>
              <a:schemeClr val="accent1"/>
            </a:solidFill>
          </a:ln>
        </p:spPr>
      </p:pic>
    </p:spTree>
    <p:extLst>
      <p:ext uri="{BB962C8B-B14F-4D97-AF65-F5344CB8AC3E}">
        <p14:creationId xmlns:p14="http://schemas.microsoft.com/office/powerpoint/2010/main" val="1932282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SIMULATED RESULTS</a:t>
            </a:r>
            <a:endParaRPr lang="en-IN" sz="2400" dirty="0"/>
          </a:p>
        </p:txBody>
      </p:sp>
      <p:sp>
        <p:nvSpPr>
          <p:cNvPr id="9" name="TextBox 8">
            <a:extLst>
              <a:ext uri="{FF2B5EF4-FFF2-40B4-BE49-F238E27FC236}">
                <a16:creationId xmlns:a16="http://schemas.microsoft.com/office/drawing/2014/main" id="{C8FD5FC6-50C9-43A8-B8C2-9A9B854DB794}"/>
              </a:ext>
            </a:extLst>
          </p:cNvPr>
          <p:cNvSpPr txBox="1"/>
          <p:nvPr/>
        </p:nvSpPr>
        <p:spPr>
          <a:xfrm>
            <a:off x="412970" y="781774"/>
            <a:ext cx="6087377" cy="584775"/>
          </a:xfrm>
          <a:prstGeom prst="rect">
            <a:avLst/>
          </a:prstGeom>
          <a:noFill/>
        </p:spPr>
        <p:txBody>
          <a:bodyPr wrap="square" rtlCol="0">
            <a:spAutoFit/>
          </a:bodyPr>
          <a:lstStyle/>
          <a:p>
            <a:r>
              <a:rPr lang="en-US" sz="3200" b="1" dirty="0">
                <a:solidFill>
                  <a:srgbClr val="0070C0"/>
                </a:solidFill>
              </a:rPr>
              <a:t>FRD ADMINISTRATOR WEB APP</a:t>
            </a:r>
            <a:endParaRPr lang="en-IN" sz="3200" b="1" dirty="0">
              <a:solidFill>
                <a:srgbClr val="0070C0"/>
              </a:solidFill>
            </a:endParaRPr>
          </a:p>
        </p:txBody>
      </p:sp>
      <p:pic>
        <p:nvPicPr>
          <p:cNvPr id="12" name="Picture 11">
            <a:extLst>
              <a:ext uri="{FF2B5EF4-FFF2-40B4-BE49-F238E27FC236}">
                <a16:creationId xmlns:a16="http://schemas.microsoft.com/office/drawing/2014/main" id="{CD143483-984A-4C6B-9A20-E7701C96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70" y="1502546"/>
            <a:ext cx="8140535" cy="4184744"/>
          </a:xfrm>
          <a:prstGeom prst="rect">
            <a:avLst/>
          </a:prstGeom>
        </p:spPr>
      </p:pic>
    </p:spTree>
    <p:extLst>
      <p:ext uri="{BB962C8B-B14F-4D97-AF65-F5344CB8AC3E}">
        <p14:creationId xmlns:p14="http://schemas.microsoft.com/office/powerpoint/2010/main" val="383403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dirty="0"/>
          </a:p>
        </p:txBody>
      </p:sp>
      <p:sp>
        <p:nvSpPr>
          <p:cNvPr id="7" name="TextBox 6">
            <a:extLst>
              <a:ext uri="{FF2B5EF4-FFF2-40B4-BE49-F238E27FC236}">
                <a16:creationId xmlns:a16="http://schemas.microsoft.com/office/drawing/2014/main" id="{C94F9886-5D8C-4691-89E4-2256CD4FDE2A}"/>
              </a:ext>
            </a:extLst>
          </p:cNvPr>
          <p:cNvSpPr txBox="1"/>
          <p:nvPr/>
        </p:nvSpPr>
        <p:spPr>
          <a:xfrm>
            <a:off x="412970" y="781774"/>
            <a:ext cx="9298297" cy="584775"/>
          </a:xfrm>
          <a:prstGeom prst="rect">
            <a:avLst/>
          </a:prstGeom>
          <a:noFill/>
        </p:spPr>
        <p:txBody>
          <a:bodyPr wrap="square" rtlCol="0">
            <a:spAutoFit/>
          </a:bodyPr>
          <a:lstStyle/>
          <a:p>
            <a:r>
              <a:rPr lang="en-US" sz="3200" b="1" dirty="0">
                <a:solidFill>
                  <a:srgbClr val="0070C0"/>
                </a:solidFill>
              </a:rPr>
              <a:t>AUTONOMOUS FLIGHT APPROACH</a:t>
            </a:r>
            <a:r>
              <a:rPr lang="en-US" sz="2000" b="1" dirty="0">
                <a:solidFill>
                  <a:srgbClr val="0070C0"/>
                </a:solidFill>
              </a:rPr>
              <a:t>(Distance Algorithm)</a:t>
            </a:r>
            <a:endParaRPr lang="en-IN" sz="3200" b="1" dirty="0">
              <a:solidFill>
                <a:srgbClr val="0070C0"/>
              </a:solidFill>
            </a:endParaRPr>
          </a:p>
        </p:txBody>
      </p:sp>
      <p:sp>
        <p:nvSpPr>
          <p:cNvPr id="3" name="TextBox 2">
            <a:extLst>
              <a:ext uri="{FF2B5EF4-FFF2-40B4-BE49-F238E27FC236}">
                <a16:creationId xmlns:a16="http://schemas.microsoft.com/office/drawing/2014/main" id="{B98CAE2D-47B1-4547-95CC-FF5FA2DEC67C}"/>
              </a:ext>
            </a:extLst>
          </p:cNvPr>
          <p:cNvSpPr txBox="1"/>
          <p:nvPr/>
        </p:nvSpPr>
        <p:spPr>
          <a:xfrm>
            <a:off x="474133" y="1617133"/>
            <a:ext cx="873760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Geodesic distance </a:t>
            </a:r>
            <a:r>
              <a:rPr lang="en-US" b="0" i="0" dirty="0">
                <a:solidFill>
                  <a:srgbClr val="000000"/>
                </a:solidFill>
                <a:effectLst/>
                <a:latin typeface="Times New Roman" panose="02020603050405020304" pitchFamily="18" charset="0"/>
                <a:cs typeface="Times New Roman" panose="02020603050405020304" pitchFamily="18" charset="0"/>
              </a:rPr>
              <a:t>the shortest path along the ellipsoid of the earth at sea level between one point and another. </a:t>
            </a:r>
          </a:p>
          <a:p>
            <a:endParaRPr lang="en-US"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Linux Libertine"/>
              </a:rPr>
              <a:t>Haversine formula:</a:t>
            </a:r>
          </a:p>
          <a:p>
            <a:endParaRPr lang="en-IN" b="0" i="0" dirty="0">
              <a:solidFill>
                <a:srgbClr val="000000"/>
              </a:solidFill>
              <a:effectLst/>
              <a:latin typeface="Linux Libertine"/>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b="0" i="0" dirty="0">
              <a:solidFill>
                <a:srgbClr val="202122"/>
              </a:solidFill>
              <a:effectLst/>
              <a:latin typeface="Arial" panose="020B0604020202020204" pitchFamily="34" charset="0"/>
            </a:endParaRPr>
          </a:p>
          <a:p>
            <a:r>
              <a:rPr lang="el-GR" b="0" i="1" dirty="0">
                <a:solidFill>
                  <a:srgbClr val="202122"/>
                </a:solidFill>
                <a:effectLst/>
                <a:latin typeface="Times New Roman" panose="02020603050405020304" pitchFamily="18" charset="0"/>
                <a:cs typeface="Times New Roman" panose="02020603050405020304" pitchFamily="18" charset="0"/>
              </a:rPr>
              <a:t>φ </a:t>
            </a:r>
            <a:r>
              <a:rPr lang="en-IN" b="0" i="1" dirty="0">
                <a:solidFill>
                  <a:srgbClr val="202122"/>
                </a:solidFill>
                <a:effectLst/>
                <a:latin typeface="Times New Roman" panose="02020603050405020304" pitchFamily="18" charset="0"/>
                <a:cs typeface="Times New Roman" panose="02020603050405020304" pitchFamily="18" charset="0"/>
              </a:rPr>
              <a:t>= </a:t>
            </a:r>
            <a:r>
              <a:rPr lang="en-IN" b="0" dirty="0">
                <a:solidFill>
                  <a:srgbClr val="202122"/>
                </a:solidFill>
                <a:effectLst/>
                <a:latin typeface="Times New Roman" panose="02020603050405020304" pitchFamily="18" charset="0"/>
                <a:cs typeface="Times New Roman" panose="02020603050405020304" pitchFamily="18" charset="0"/>
              </a:rPr>
              <a:t>L</a:t>
            </a:r>
            <a:r>
              <a:rPr lang="en-IN" b="0" i="0" dirty="0">
                <a:solidFill>
                  <a:srgbClr val="202122"/>
                </a:solidFill>
                <a:effectLst/>
                <a:latin typeface="Times New Roman" panose="02020603050405020304" pitchFamily="18" charset="0"/>
                <a:cs typeface="Times New Roman" panose="02020603050405020304" pitchFamily="18" charset="0"/>
              </a:rPr>
              <a:t>atitude</a:t>
            </a:r>
            <a:endParaRPr lang="en-US" dirty="0">
              <a:solidFill>
                <a:srgbClr val="000000"/>
              </a:solidFill>
              <a:latin typeface="Times New Roman" panose="02020603050405020304" pitchFamily="18" charset="0"/>
              <a:cs typeface="Times New Roman" panose="02020603050405020304" pitchFamily="18" charset="0"/>
            </a:endParaRPr>
          </a:p>
          <a:p>
            <a:r>
              <a:rPr lang="el-GR" b="0" i="1" dirty="0">
                <a:solidFill>
                  <a:srgbClr val="202122"/>
                </a:solidFill>
                <a:effectLst/>
                <a:latin typeface="Times New Roman" panose="02020603050405020304" pitchFamily="18" charset="0"/>
                <a:cs typeface="Times New Roman" panose="02020603050405020304" pitchFamily="18" charset="0"/>
              </a:rPr>
              <a:t>λ </a:t>
            </a:r>
            <a:r>
              <a:rPr lang="en-IN" b="0" i="1" dirty="0">
                <a:solidFill>
                  <a:srgbClr val="202122"/>
                </a:solidFill>
                <a:effectLst/>
                <a:latin typeface="Times New Roman" panose="02020603050405020304" pitchFamily="18" charset="0"/>
                <a:cs typeface="Times New Roman" panose="02020603050405020304" pitchFamily="18" charset="0"/>
              </a:rPr>
              <a:t>= </a:t>
            </a:r>
            <a:r>
              <a:rPr lang="en-IN" dirty="0">
                <a:solidFill>
                  <a:srgbClr val="202122"/>
                </a:solidFill>
                <a:latin typeface="Times New Roman" panose="02020603050405020304" pitchFamily="18" charset="0"/>
                <a:cs typeface="Times New Roman" panose="02020603050405020304" pitchFamily="18" charset="0"/>
              </a:rPr>
              <a:t>L</a:t>
            </a:r>
            <a:r>
              <a:rPr lang="en-IN" b="0" i="0" dirty="0">
                <a:solidFill>
                  <a:srgbClr val="202122"/>
                </a:solidFill>
                <a:effectLst/>
                <a:latin typeface="Times New Roman" panose="02020603050405020304" pitchFamily="18" charset="0"/>
                <a:cs typeface="Times New Roman" panose="02020603050405020304" pitchFamily="18" charset="0"/>
              </a:rPr>
              <a:t>ongitude</a:t>
            </a:r>
          </a:p>
          <a:p>
            <a:r>
              <a:rPr lang="en-IN" dirty="0">
                <a:solidFill>
                  <a:srgbClr val="202122"/>
                </a:solidFill>
                <a:latin typeface="Times New Roman" panose="02020603050405020304" pitchFamily="18" charset="0"/>
                <a:cs typeface="Times New Roman" panose="02020603050405020304" pitchFamily="18" charset="0"/>
              </a:rPr>
              <a:t>r =  Radius of Earth </a:t>
            </a:r>
          </a:p>
          <a:p>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Distance between </a:t>
            </a:r>
            <a:r>
              <a:rPr lang="en-US" dirty="0">
                <a:solidFill>
                  <a:srgbClr val="000000"/>
                </a:solidFill>
                <a:latin typeface="Times New Roman" panose="02020603050405020304" pitchFamily="18" charset="0"/>
                <a:cs typeface="Times New Roman" panose="02020603050405020304" pitchFamily="18" charset="0"/>
              </a:rPr>
              <a:t>Emergency Location and FRD’s are mapped and the shortest/closest FRD is assigned to the Emergency Location.</a:t>
            </a:r>
          </a:p>
          <a:p>
            <a:endParaRPr lang="en-US" dirty="0">
              <a:solidFill>
                <a:srgbClr val="000000"/>
              </a:solidFill>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4F580DF1-F0DE-452E-89C3-718173599A0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02122"/>
                </a:solidFill>
                <a:effectLst/>
                <a:latin typeface="Arial" panose="020B0604020202020204" pitchFamily="34" charset="0"/>
              </a:rPr>
              <a:t>  </a:t>
            </a:r>
            <a:r>
              <a:rPr kumimoji="0" lang="en-US" altLang="en-US" sz="1900" b="0" i="0" u="none" strike="noStrike" cap="none" normalizeH="0" baseline="0" dirty="0">
                <a:ln>
                  <a:noFill/>
                </a:ln>
                <a:solidFill>
                  <a:srgbClr val="202122"/>
                </a:solidFill>
                <a:effectLst/>
                <a:latin typeface="Arial" panose="020B0604020202020204" pitchFamily="34" charset="0"/>
              </a:rPr>
              <a:t>     </a:t>
            </a:r>
            <a:r>
              <a:rPr kumimoji="0" lang="en-US" altLang="en-US" sz="800" b="0" i="0" u="none" strike="noStrike" cap="none" normalizeH="0" baseline="30000" dirty="0">
                <a:ln>
                  <a:noFill/>
                </a:ln>
                <a:solidFill>
                  <a:srgbClr val="0645AD"/>
                </a:solidFill>
                <a:effectLst/>
                <a:latin typeface="Arial" panose="020B0604020202020204" pitchFamily="34" charset="0"/>
                <a:cs typeface="Arial" panose="020B0604020202020204" pitchFamily="34" charset="0"/>
                <a:hlinkClick r:id="rId3"/>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2CD670B-6077-418F-9F32-884A8DD82343}"/>
              </a:ext>
            </a:extLst>
          </p:cNvPr>
          <p:cNvPicPr>
            <a:picLocks noChangeAspect="1"/>
          </p:cNvPicPr>
          <p:nvPr/>
        </p:nvPicPr>
        <p:blipFill rotWithShape="1">
          <a:blip r:embed="rId4"/>
          <a:srcRect t="4755" r="1197"/>
          <a:stretch/>
        </p:blipFill>
        <p:spPr>
          <a:xfrm>
            <a:off x="1715674" y="2784789"/>
            <a:ext cx="5845059" cy="1288421"/>
          </a:xfrm>
          <a:prstGeom prst="rect">
            <a:avLst/>
          </a:prstGeom>
        </p:spPr>
      </p:pic>
    </p:spTree>
    <p:extLst>
      <p:ext uri="{BB962C8B-B14F-4D97-AF65-F5344CB8AC3E}">
        <p14:creationId xmlns:p14="http://schemas.microsoft.com/office/powerpoint/2010/main" val="190419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68800"/>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CONCLUSION</a:t>
            </a:r>
            <a:endParaRPr lang="en-IN" sz="2400" dirty="0"/>
          </a:p>
        </p:txBody>
      </p:sp>
      <p:sp>
        <p:nvSpPr>
          <p:cNvPr id="2" name="Rectangle 1">
            <a:extLst>
              <a:ext uri="{FF2B5EF4-FFF2-40B4-BE49-F238E27FC236}">
                <a16:creationId xmlns:a16="http://schemas.microsoft.com/office/drawing/2014/main" id="{EA6D55CD-CC9F-4094-AE20-E9A3554C50ED}"/>
              </a:ext>
            </a:extLst>
          </p:cNvPr>
          <p:cNvSpPr>
            <a:spLocks noChangeArrowheads="1"/>
          </p:cNvSpPr>
          <p:nvPr/>
        </p:nvSpPr>
        <p:spPr bwMode="auto">
          <a:xfrm>
            <a:off x="465667" y="944443"/>
            <a:ext cx="11303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outcome of This project is to propose an innovative addition to the pre-existing UAVs and drones by equipping it with cutting edge autonomy. The features and methodologies proposed will display a significant elevation in terms of performance and efficiency when compared to other UAV’s. The core aspects of the drone are to carry a first aid box in a cold state and provide a bird’s eye view of the situation and autonomous flight. The camera equipped in the drone, provides a live feed to the server which is tapped and being fed to the object detection algorithm in real time stands out compared to other existing models. The autonomous aspect of the drone is a huge plus, this will result in much less response times than the manually controlled UAVs which are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As discussed earlier the application of the drone is to provide aid and support to civil service departments like Medical, Police and Fire department in India. However, over the years, the structure of the drones can be enhanced in order to support payloads of greater weight for a longer duration, better implementation of non-lethal weapons and flight path. The future scope of the drone involvement is vast. The FRD will be a valuable piece of technology which can be used to save a lot of lives. </a:t>
            </a:r>
          </a:p>
        </p:txBody>
      </p:sp>
    </p:spTree>
    <p:extLst>
      <p:ext uri="{BB962C8B-B14F-4D97-AF65-F5344CB8AC3E}">
        <p14:creationId xmlns:p14="http://schemas.microsoft.com/office/powerpoint/2010/main" val="1645511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16596"/>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16596"/>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31864"/>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REFERENCES</a:t>
            </a:r>
            <a:endParaRPr lang="en-IN" sz="2400" dirty="0"/>
          </a:p>
        </p:txBody>
      </p:sp>
      <p:sp>
        <p:nvSpPr>
          <p:cNvPr id="7" name="Content Placeholder 2">
            <a:extLst>
              <a:ext uri="{FF2B5EF4-FFF2-40B4-BE49-F238E27FC236}">
                <a16:creationId xmlns:a16="http://schemas.microsoft.com/office/drawing/2014/main" id="{7161FE73-ECB9-4754-81D3-A17A63473B16}"/>
              </a:ext>
            </a:extLst>
          </p:cNvPr>
          <p:cNvSpPr txBox="1">
            <a:spLocks/>
          </p:cNvSpPr>
          <p:nvPr/>
        </p:nvSpPr>
        <p:spPr>
          <a:xfrm>
            <a:off x="948267" y="1117600"/>
            <a:ext cx="9849015" cy="4165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1600" dirty="0">
              <a:solidFill>
                <a:srgbClr val="0070C0"/>
              </a:solidFill>
              <a:latin typeface="Arial" panose="020B0604020202020204" pitchFamily="34" charset="0"/>
              <a:cs typeface="Arial" panose="020B0604020202020204" pitchFamily="34" charset="0"/>
            </a:endParaRPr>
          </a:p>
          <a:p>
            <a:endParaRPr lang="en-IN" dirty="0"/>
          </a:p>
        </p:txBody>
      </p:sp>
      <p:sp>
        <p:nvSpPr>
          <p:cNvPr id="12" name="TextBox 11">
            <a:extLst>
              <a:ext uri="{FF2B5EF4-FFF2-40B4-BE49-F238E27FC236}">
                <a16:creationId xmlns:a16="http://schemas.microsoft.com/office/drawing/2014/main" id="{8D8DAC05-6424-4DF8-B6D8-E5177F983617}"/>
              </a:ext>
            </a:extLst>
          </p:cNvPr>
          <p:cNvSpPr txBox="1"/>
          <p:nvPr/>
        </p:nvSpPr>
        <p:spPr>
          <a:xfrm>
            <a:off x="581056" y="1164166"/>
            <a:ext cx="10744200" cy="4072467"/>
          </a:xfrm>
          <a:prstGeom prst="rect">
            <a:avLst/>
          </a:prstGeom>
          <a:noFill/>
        </p:spPr>
        <p:txBody>
          <a:bodyPr wrap="square" rtlCol="0">
            <a:spAutoFit/>
          </a:bodyPr>
          <a:lstStyle/>
          <a:p>
            <a:endParaRPr lang="en-IN" dirty="0"/>
          </a:p>
        </p:txBody>
      </p:sp>
      <p:sp>
        <p:nvSpPr>
          <p:cNvPr id="13" name="Rectangle 6">
            <a:extLst>
              <a:ext uri="{FF2B5EF4-FFF2-40B4-BE49-F238E27FC236}">
                <a16:creationId xmlns:a16="http://schemas.microsoft.com/office/drawing/2014/main" id="{26C84A62-5411-4ED2-833B-AFF17F99DD4C}"/>
              </a:ext>
            </a:extLst>
          </p:cNvPr>
          <p:cNvSpPr>
            <a:spLocks noChangeArrowheads="1"/>
          </p:cNvSpPr>
          <p:nvPr/>
        </p:nvSpPr>
        <p:spPr bwMode="auto">
          <a:xfrm>
            <a:off x="202820" y="1215239"/>
            <a:ext cx="113399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[1] Piotr </a:t>
            </a:r>
            <a:r>
              <a:rPr kumimoji="0" lang="en-US" altLang="en-US" sz="1400" b="0" i="0" u="none" strike="noStrike" cap="none" normalizeH="0" baseline="0" dirty="0" err="1">
                <a:ln>
                  <a:noFill/>
                </a:ln>
                <a:solidFill>
                  <a:schemeClr val="tx1"/>
                </a:solidFill>
                <a:effectLst/>
                <a:latin typeface="Arial" panose="020B0604020202020204" pitchFamily="34" charset="0"/>
              </a:rPr>
              <a:t>Kardasz</a:t>
            </a:r>
            <a:r>
              <a:rPr kumimoji="0" lang="en-US" altLang="en-US" sz="1400" b="0" i="0" u="none" strike="noStrike" cap="none" normalizeH="0" baseline="0" dirty="0">
                <a:ln>
                  <a:noFill/>
                </a:ln>
                <a:solidFill>
                  <a:schemeClr val="tx1"/>
                </a:solidFill>
                <a:effectLst/>
                <a:latin typeface="Arial" panose="020B0604020202020204" pitchFamily="34" charset="0"/>
              </a:rPr>
              <a:t>, Jacek </a:t>
            </a:r>
            <a:r>
              <a:rPr kumimoji="0" lang="en-US" altLang="en-US" sz="1400" b="0" i="0" u="none" strike="noStrike" cap="none" normalizeH="0" baseline="0" dirty="0" err="1">
                <a:ln>
                  <a:noFill/>
                </a:ln>
                <a:solidFill>
                  <a:schemeClr val="tx1"/>
                </a:solidFill>
                <a:effectLst/>
                <a:latin typeface="Arial" panose="020B0604020202020204" pitchFamily="34" charset="0"/>
              </a:rPr>
              <a:t>Doskocz</a:t>
            </a:r>
            <a:r>
              <a:rPr kumimoji="0" lang="en-US" altLang="en-US" sz="1400" b="0" i="0" u="none" strike="noStrike" cap="none" normalizeH="0" baseline="0" dirty="0">
                <a:ln>
                  <a:noFill/>
                </a:ln>
                <a:solidFill>
                  <a:schemeClr val="tx1"/>
                </a:solidFill>
                <a:effectLst/>
                <a:latin typeface="Arial" panose="020B0604020202020204" pitchFamily="34" charset="0"/>
              </a:rPr>
              <a:t>, Mateusz </a:t>
            </a:r>
            <a:r>
              <a:rPr kumimoji="0" lang="en-US" altLang="en-US" sz="1400" b="0" i="0" u="none" strike="noStrike" cap="none" normalizeH="0" baseline="0" dirty="0" err="1">
                <a:ln>
                  <a:noFill/>
                </a:ln>
                <a:solidFill>
                  <a:schemeClr val="tx1"/>
                </a:solidFill>
                <a:effectLst/>
                <a:latin typeface="Arial" panose="020B0604020202020204" pitchFamily="34" charset="0"/>
              </a:rPr>
              <a:t>Hejduk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Paweł</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Wiejkut</a:t>
            </a:r>
            <a:r>
              <a:rPr kumimoji="0" lang="en-US" altLang="en-US" sz="1400" b="0" i="0" u="none" strike="noStrike" cap="none" normalizeH="0" baseline="0" dirty="0">
                <a:ln>
                  <a:noFill/>
                </a:ln>
                <a:solidFill>
                  <a:schemeClr val="tx1"/>
                </a:solidFill>
                <a:effectLst/>
                <a:latin typeface="Arial" panose="020B0604020202020204" pitchFamily="34" charset="0"/>
              </a:rPr>
              <a:t> and Hubert </a:t>
            </a:r>
            <a:r>
              <a:rPr kumimoji="0" lang="en-US" altLang="en-US" sz="1400" b="0" i="0" u="none" strike="noStrike" cap="none" normalizeH="0" baseline="0" dirty="0" err="1">
                <a:ln>
                  <a:noFill/>
                </a:ln>
                <a:solidFill>
                  <a:schemeClr val="tx1"/>
                </a:solidFill>
                <a:effectLst/>
                <a:latin typeface="Arial" panose="020B0604020202020204" pitchFamily="34" charset="0"/>
              </a:rPr>
              <a:t>Zarzycki</a:t>
            </a:r>
            <a:r>
              <a:rPr kumimoji="0" lang="en-US" altLang="en-US" sz="1400" b="0" i="0" u="none" strike="noStrike" cap="none" normalizeH="0" baseline="0" dirty="0">
                <a:ln>
                  <a:noFill/>
                </a:ln>
                <a:solidFill>
                  <a:schemeClr val="tx1"/>
                </a:solidFill>
                <a:effectLst/>
                <a:latin typeface="Arial" panose="020B0604020202020204" pitchFamily="34" charset="0"/>
              </a:rPr>
              <a:t> in Drones and Possibilities of Their Using, Journal of Civil &amp;amp; Environmental Engineering 2016.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[2] Anna </a:t>
            </a:r>
            <a:r>
              <a:rPr kumimoji="0" lang="en-US" altLang="en-US" sz="1400" b="0" i="0" u="none" strike="noStrike" cap="none" normalizeH="0" baseline="0" dirty="0" err="1">
                <a:ln>
                  <a:noFill/>
                </a:ln>
                <a:solidFill>
                  <a:schemeClr val="tx1"/>
                </a:solidFill>
                <a:effectLst/>
                <a:latin typeface="Arial" panose="020B0604020202020204" pitchFamily="34" charset="0"/>
              </a:rPr>
              <a:t>Konert</a:t>
            </a:r>
            <a:r>
              <a:rPr kumimoji="0" lang="en-US" altLang="en-US" sz="1400" b="0" i="0" u="none" strike="noStrike" cap="none" normalizeH="0" baseline="0" dirty="0">
                <a:ln>
                  <a:noFill/>
                </a:ln>
                <a:solidFill>
                  <a:schemeClr val="tx1"/>
                </a:solidFill>
                <a:effectLst/>
                <a:latin typeface="Arial" panose="020B0604020202020204" pitchFamily="34" charset="0"/>
              </a:rPr>
              <a:t>, Jacek </a:t>
            </a:r>
            <a:r>
              <a:rPr kumimoji="0" lang="en-US" altLang="en-US" sz="1400" b="0" i="0" u="none" strike="noStrike" cap="none" normalizeH="0" baseline="0" dirty="0" err="1">
                <a:ln>
                  <a:noFill/>
                </a:ln>
                <a:solidFill>
                  <a:schemeClr val="tx1"/>
                </a:solidFill>
                <a:effectLst/>
                <a:latin typeface="Arial" panose="020B0604020202020204" pitchFamily="34" charset="0"/>
              </a:rPr>
              <a:t>Smereka</a:t>
            </a:r>
            <a:r>
              <a:rPr kumimoji="0" lang="en-US" altLang="en-US" sz="1400" b="0" i="0" u="none" strike="noStrike" cap="none" normalizeH="0" baseline="0" dirty="0">
                <a:ln>
                  <a:noFill/>
                </a:ln>
                <a:solidFill>
                  <a:schemeClr val="tx1"/>
                </a:solidFill>
                <a:effectLst/>
                <a:latin typeface="Arial" panose="020B0604020202020204" pitchFamily="34" charset="0"/>
              </a:rPr>
              <a:t>, and Lukasz </a:t>
            </a:r>
            <a:r>
              <a:rPr kumimoji="0" lang="en-US" altLang="en-US" sz="1400" b="0" i="0" u="none" strike="noStrike" cap="none" normalizeH="0" baseline="0" dirty="0" err="1">
                <a:ln>
                  <a:noFill/>
                </a:ln>
                <a:solidFill>
                  <a:schemeClr val="tx1"/>
                </a:solidFill>
                <a:effectLst/>
                <a:latin typeface="Arial" panose="020B0604020202020204" pitchFamily="34" charset="0"/>
              </a:rPr>
              <a:t>Szarpak</a:t>
            </a:r>
            <a:r>
              <a:rPr kumimoji="0" lang="en-US" altLang="en-US" sz="1400" b="0" i="0" u="none" strike="noStrike" cap="none" normalizeH="0" baseline="0" dirty="0">
                <a:ln>
                  <a:noFill/>
                </a:ln>
                <a:solidFill>
                  <a:schemeClr val="tx1"/>
                </a:solidFill>
                <a:effectLst/>
                <a:latin typeface="Arial" panose="020B0604020202020204" pitchFamily="34" charset="0"/>
              </a:rPr>
              <a:t> in The Use of Drones in Emergency Medicine: Practical and Legal Aspects, </a:t>
            </a:r>
            <a:r>
              <a:rPr kumimoji="0" lang="en-US" altLang="en-US" sz="1400" b="0" i="0" u="none" strike="noStrike" cap="none" normalizeH="0" baseline="0" dirty="0" err="1">
                <a:ln>
                  <a:noFill/>
                </a:ln>
                <a:solidFill>
                  <a:schemeClr val="tx1"/>
                </a:solidFill>
                <a:effectLst/>
                <a:latin typeface="Arial" panose="020B0604020202020204" pitchFamily="34" charset="0"/>
              </a:rPr>
              <a:t>Hindawi</a:t>
            </a:r>
            <a:r>
              <a:rPr kumimoji="0" lang="en-US" altLang="en-US" sz="1400" b="0" i="0" u="none" strike="noStrike" cap="none" normalizeH="0" baseline="0" dirty="0">
                <a:ln>
                  <a:noFill/>
                </a:ln>
                <a:solidFill>
                  <a:schemeClr val="tx1"/>
                </a:solidFill>
                <a:effectLst/>
                <a:latin typeface="Arial" panose="020B0604020202020204" pitchFamily="34" charset="0"/>
              </a:rPr>
              <a:t> Emergency Medicine International Volume 2019.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[3] Kyle </a:t>
            </a:r>
            <a:r>
              <a:rPr kumimoji="0" lang="en-US" altLang="en-US" sz="1400" b="0" i="0" u="none" strike="noStrike" cap="none" normalizeH="0" baseline="0" dirty="0" err="1">
                <a:ln>
                  <a:noFill/>
                </a:ln>
                <a:solidFill>
                  <a:schemeClr val="tx1"/>
                </a:solidFill>
                <a:effectLst/>
                <a:latin typeface="Arial" panose="020B0604020202020204" pitchFamily="34" charset="0"/>
              </a:rPr>
              <a:t>Stelmack</a:t>
            </a:r>
            <a:r>
              <a:rPr kumimoji="0" lang="en-US" altLang="en-US" sz="1400" b="0" i="0" u="none" strike="noStrike" cap="none" normalizeH="0" baseline="0" dirty="0">
                <a:ln>
                  <a:noFill/>
                </a:ln>
                <a:solidFill>
                  <a:schemeClr val="tx1"/>
                </a:solidFill>
                <a:effectLst/>
                <a:latin typeface="Arial" panose="020B0604020202020204" pitchFamily="34" charset="0"/>
              </a:rPr>
              <a:t> in Weaponized Police Drones and Their Effect on Police Use of Force, Pittsburgh Journal of Technology, Spring 2015.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[4] </a:t>
            </a:r>
            <a:r>
              <a:rPr kumimoji="0" lang="en-US" altLang="en-US" sz="1400" b="0" i="0" u="none" strike="noStrike" cap="none" normalizeH="0" baseline="0" dirty="0" err="1">
                <a:ln>
                  <a:noFill/>
                </a:ln>
                <a:solidFill>
                  <a:schemeClr val="tx1"/>
                </a:solidFill>
                <a:effectLst/>
                <a:latin typeface="Arial" panose="020B0604020202020204" pitchFamily="34" charset="0"/>
              </a:rPr>
              <a:t>Abinesh.D.V</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Deepak.A.K</a:t>
            </a:r>
            <a:r>
              <a:rPr kumimoji="0" lang="en-US" altLang="en-US" sz="1400" b="0" i="0" u="none" strike="noStrike" cap="none" normalizeH="0" baseline="0" dirty="0">
                <a:ln>
                  <a:noFill/>
                </a:ln>
                <a:solidFill>
                  <a:schemeClr val="tx1"/>
                </a:solidFill>
                <a:effectLst/>
                <a:latin typeface="Arial" panose="020B0604020202020204" pitchFamily="34" charset="0"/>
              </a:rPr>
              <a:t> in Fire Fighting Drone, IJIERE, Volume 4, Special Issue 1, 2017.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[5] Bhakti </a:t>
            </a:r>
            <a:r>
              <a:rPr kumimoji="0" lang="en-US" altLang="en-US" sz="1400" b="0" i="0" u="none" strike="noStrike" cap="none" normalizeH="0" baseline="0" dirty="0" err="1">
                <a:ln>
                  <a:noFill/>
                </a:ln>
                <a:solidFill>
                  <a:schemeClr val="tx1"/>
                </a:solidFill>
                <a:effectLst/>
                <a:latin typeface="Arial" panose="020B0604020202020204" pitchFamily="34" charset="0"/>
              </a:rPr>
              <a:t>Yudho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Suprapto</a:t>
            </a:r>
            <a:r>
              <a:rPr kumimoji="0" lang="en-US" altLang="en-US" sz="1400" b="0" i="0" u="none" strike="noStrike" cap="none" normalizeH="0" baseline="0" dirty="0">
                <a:ln>
                  <a:noFill/>
                </a:ln>
                <a:solidFill>
                  <a:schemeClr val="tx1"/>
                </a:solidFill>
                <a:effectLst/>
                <a:latin typeface="Arial" panose="020B0604020202020204" pitchFamily="34" charset="0"/>
              </a:rPr>
              <a:t>, M </a:t>
            </a:r>
            <a:r>
              <a:rPr kumimoji="0" lang="en-US" altLang="en-US" sz="1400" b="0" i="0" u="none" strike="noStrike" cap="none" normalizeH="0" baseline="0" dirty="0" err="1">
                <a:ln>
                  <a:noFill/>
                </a:ln>
                <a:solidFill>
                  <a:schemeClr val="tx1"/>
                </a:solidFill>
                <a:effectLst/>
                <a:latin typeface="Arial" panose="020B0604020202020204" pitchFamily="34" charset="0"/>
              </a:rPr>
              <a:t>Ary</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Heryanto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Herwin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Suprijono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Jemie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Muliadi</a:t>
            </a:r>
            <a:r>
              <a:rPr kumimoji="0" lang="en-US" altLang="en-US" sz="1400" b="0" i="0" u="none" strike="noStrike" cap="none" normalizeH="0" baseline="0" dirty="0">
                <a:ln>
                  <a:noFill/>
                </a:ln>
                <a:solidFill>
                  <a:schemeClr val="tx1"/>
                </a:solidFill>
                <a:effectLst/>
                <a:latin typeface="Arial" panose="020B0604020202020204" pitchFamily="34" charset="0"/>
              </a:rPr>
              <a:t>, Benyamin </a:t>
            </a:r>
            <a:r>
              <a:rPr kumimoji="0" lang="en-US" altLang="en-US" sz="1400" b="0" i="0" u="none" strike="noStrike" cap="none" normalizeH="0" baseline="0" dirty="0" err="1">
                <a:ln>
                  <a:noFill/>
                </a:ln>
                <a:solidFill>
                  <a:schemeClr val="tx1"/>
                </a:solidFill>
                <a:effectLst/>
                <a:latin typeface="Arial" panose="020B0604020202020204" pitchFamily="34" charset="0"/>
              </a:rPr>
              <a:t>Kusumoputro</a:t>
            </a:r>
            <a:r>
              <a:rPr kumimoji="0" lang="en-US" altLang="en-US" sz="1400" b="0" i="0" u="none" strike="noStrike" cap="none" normalizeH="0" baseline="0" dirty="0">
                <a:ln>
                  <a:noFill/>
                </a:ln>
                <a:solidFill>
                  <a:schemeClr val="tx1"/>
                </a:solidFill>
                <a:effectLst/>
                <a:latin typeface="Arial" panose="020B0604020202020204" pitchFamily="34" charset="0"/>
              </a:rPr>
              <a:t> in Design and Development of Heavy-lift Hexacopter for Heavy Payload, </a:t>
            </a:r>
            <a:r>
              <a:rPr kumimoji="0" lang="en-US" altLang="en-US" sz="1400" b="0" i="0" u="none" strike="noStrike" cap="none" normalizeH="0" baseline="0" dirty="0" err="1">
                <a:ln>
                  <a:noFill/>
                </a:ln>
                <a:solidFill>
                  <a:schemeClr val="tx1"/>
                </a:solidFill>
                <a:effectLst/>
                <a:latin typeface="Arial" panose="020B0604020202020204" pitchFamily="34" charset="0"/>
              </a:rPr>
              <a:t>iSEMANTIC</a:t>
            </a:r>
            <a:r>
              <a:rPr kumimoji="0" lang="en-US" altLang="en-US" sz="1400" b="0" i="0" u="none" strike="noStrike" cap="none" normalizeH="0" baseline="0" dirty="0">
                <a:ln>
                  <a:noFill/>
                </a:ln>
                <a:solidFill>
                  <a:schemeClr val="tx1"/>
                </a:solidFill>
                <a:effectLst/>
                <a:latin typeface="Arial" panose="020B0604020202020204" pitchFamily="34" charset="0"/>
              </a:rPr>
              <a:t> Conference, 2017.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[6] Dang-</a:t>
            </a:r>
            <a:r>
              <a:rPr kumimoji="0" lang="en-US" altLang="en-US" sz="1400" b="0" i="0" u="none" strike="noStrike" cap="none" normalizeH="0" baseline="0" dirty="0" err="1">
                <a:ln>
                  <a:noFill/>
                </a:ln>
                <a:solidFill>
                  <a:schemeClr val="tx1"/>
                </a:solidFill>
                <a:effectLst/>
                <a:latin typeface="Arial" panose="020B0604020202020204" pitchFamily="34" charset="0"/>
              </a:rPr>
              <a:t>Khanh</a:t>
            </a:r>
            <a:r>
              <a:rPr kumimoji="0" lang="en-US" altLang="en-US" sz="1400" b="0" i="0" u="none" strike="noStrike" cap="none" normalizeH="0" baseline="0" dirty="0">
                <a:ln>
                  <a:noFill/>
                </a:ln>
                <a:solidFill>
                  <a:schemeClr val="tx1"/>
                </a:solidFill>
                <a:effectLst/>
                <a:latin typeface="Arial" panose="020B0604020202020204" pitchFamily="34" charset="0"/>
              </a:rPr>
              <a:t> Le, </a:t>
            </a:r>
            <a:r>
              <a:rPr kumimoji="0" lang="en-US" altLang="en-US" sz="1400" b="0" i="0" u="none" strike="noStrike" cap="none" normalizeH="0" baseline="0" dirty="0" err="1">
                <a:ln>
                  <a:noFill/>
                </a:ln>
                <a:solidFill>
                  <a:schemeClr val="tx1"/>
                </a:solidFill>
                <a:effectLst/>
                <a:latin typeface="Arial" panose="020B0604020202020204" pitchFamily="34" charset="0"/>
              </a:rPr>
              <a:t>Taek-Kun</a:t>
            </a:r>
            <a:r>
              <a:rPr kumimoji="0" lang="en-US" altLang="en-US" sz="1400" b="0" i="0" u="none" strike="noStrike" cap="none" normalizeH="0" baseline="0" dirty="0">
                <a:ln>
                  <a:noFill/>
                </a:ln>
                <a:solidFill>
                  <a:schemeClr val="tx1"/>
                </a:solidFill>
                <a:effectLst/>
                <a:latin typeface="Arial" panose="020B0604020202020204" pitchFamily="34" charset="0"/>
              </a:rPr>
              <a:t> Nam in A study on the modeling of a hexacopter, Journal of the Korean Society of Marine Engineering (JKOSME), Vol. 39, No. 10 pp. 1023~1030, 2015.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[7] Paul Viola, Michael Jones in Rapid Object Detection using a Boosted Cascade of Simple Feature, Computer Vision and Pattern Recognition conference, 2001.</a:t>
            </a:r>
          </a:p>
        </p:txBody>
      </p:sp>
    </p:spTree>
    <p:extLst>
      <p:ext uri="{BB962C8B-B14F-4D97-AF65-F5344CB8AC3E}">
        <p14:creationId xmlns:p14="http://schemas.microsoft.com/office/powerpoint/2010/main" val="21553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Write Title here</a:t>
            </a:r>
            <a:endParaRPr lang="en-IN" sz="2400" dirty="0"/>
          </a:p>
        </p:txBody>
      </p:sp>
    </p:spTree>
    <p:extLst>
      <p:ext uri="{BB962C8B-B14F-4D97-AF65-F5344CB8AC3E}">
        <p14:creationId xmlns:p14="http://schemas.microsoft.com/office/powerpoint/2010/main" val="415886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42333"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4080933" y="739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PROBLEM STATEMENT</a:t>
            </a:r>
            <a:endParaRPr lang="en-IN" sz="2400" dirty="0"/>
          </a:p>
        </p:txBody>
      </p:sp>
      <p:sp>
        <p:nvSpPr>
          <p:cNvPr id="9" name="TextBox 8">
            <a:extLst>
              <a:ext uri="{FF2B5EF4-FFF2-40B4-BE49-F238E27FC236}">
                <a16:creationId xmlns:a16="http://schemas.microsoft.com/office/drawing/2014/main" id="{0AD260DA-81AA-4812-A32D-96E4ED0C1E5B}"/>
              </a:ext>
            </a:extLst>
          </p:cNvPr>
          <p:cNvSpPr txBox="1"/>
          <p:nvPr/>
        </p:nvSpPr>
        <p:spPr>
          <a:xfrm>
            <a:off x="495300" y="1507066"/>
            <a:ext cx="11201400" cy="3108543"/>
          </a:xfrm>
          <a:prstGeom prst="rect">
            <a:avLst/>
          </a:prstGeom>
          <a:noFill/>
        </p:spPr>
        <p:txBody>
          <a:bodyPr wrap="square" rtlCol="0">
            <a:spAutoFit/>
          </a:bodyPr>
          <a:lstStyle/>
          <a:p>
            <a:pPr algn="just"/>
            <a:r>
              <a:rPr lang="en-US" sz="2800" dirty="0"/>
              <a:t>	</a:t>
            </a:r>
            <a:r>
              <a:rPr lang="en-US" sz="2400" dirty="0">
                <a:cs typeface="Times New Roman" panose="02020603050405020304" pitchFamily="18" charset="0"/>
              </a:rPr>
              <a:t>An emergency/response vehicle is any vehicle that is designated to respond to an emergency in a life-threatening situation. The conventional emergency/response vehicles have been our main preference for all these years, but the main draw-back is the wait time. Studies show that in India the average time for a response vehicle to reach the scene is about 15 minutes. This is mainly because of the extreme population density and the poor traffic management. With drones this delay can be reduced down to a significant amount. Our aim is to aid and support </a:t>
            </a:r>
            <a:r>
              <a:rPr lang="en-US" sz="2400" b="1" dirty="0">
                <a:cs typeface="Times New Roman" panose="02020603050405020304" pitchFamily="18" charset="0"/>
              </a:rPr>
              <a:t>Civil Service Departments </a:t>
            </a:r>
            <a:r>
              <a:rPr lang="en-US" sz="2400" dirty="0">
                <a:cs typeface="Times New Roman" panose="02020603050405020304" pitchFamily="18" charset="0"/>
              </a:rPr>
              <a:t>such as </a:t>
            </a:r>
            <a:r>
              <a:rPr lang="en-US" sz="2400" b="1" dirty="0">
                <a:cs typeface="Times New Roman" panose="02020603050405020304" pitchFamily="18" charset="0"/>
              </a:rPr>
              <a:t>Medical Department</a:t>
            </a:r>
            <a:r>
              <a:rPr lang="en-US" sz="2400" dirty="0">
                <a:cs typeface="Times New Roman" panose="02020603050405020304" pitchFamily="18" charset="0"/>
              </a:rPr>
              <a:t>,</a:t>
            </a:r>
            <a:r>
              <a:rPr lang="en-US" sz="2400" b="1" dirty="0">
                <a:cs typeface="Times New Roman" panose="02020603050405020304" pitchFamily="18" charset="0"/>
              </a:rPr>
              <a:t> Fire and Rescue and Police Department</a:t>
            </a:r>
            <a:r>
              <a:rPr lang="en-US" sz="2400" dirty="0">
                <a:cs typeface="Times New Roman" panose="02020603050405020304" pitchFamily="18" charset="0"/>
              </a:rPr>
              <a:t>.</a:t>
            </a:r>
            <a:endParaRPr lang="en-IN" sz="2800" dirty="0">
              <a:cs typeface="Times New Roman" panose="02020603050405020304" pitchFamily="18" charset="0"/>
            </a:endParaRPr>
          </a:p>
        </p:txBody>
      </p:sp>
    </p:spTree>
    <p:extLst>
      <p:ext uri="{BB962C8B-B14F-4D97-AF65-F5344CB8AC3E}">
        <p14:creationId xmlns:p14="http://schemas.microsoft.com/office/powerpoint/2010/main" val="346797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LITERATURE SURVEY</a:t>
            </a:r>
            <a:endParaRPr lang="en-IN" sz="2400" dirty="0"/>
          </a:p>
        </p:txBody>
      </p:sp>
      <p:sp>
        <p:nvSpPr>
          <p:cNvPr id="2" name="TextBox 1">
            <a:extLst>
              <a:ext uri="{FF2B5EF4-FFF2-40B4-BE49-F238E27FC236}">
                <a16:creationId xmlns:a16="http://schemas.microsoft.com/office/drawing/2014/main" id="{97E3C459-D76B-4BAB-A5C3-3BBFCF1A1048}"/>
              </a:ext>
            </a:extLst>
          </p:cNvPr>
          <p:cNvSpPr txBox="1"/>
          <p:nvPr/>
        </p:nvSpPr>
        <p:spPr>
          <a:xfrm>
            <a:off x="491067" y="804333"/>
            <a:ext cx="11023600" cy="4524315"/>
          </a:xfrm>
          <a:prstGeom prst="rect">
            <a:avLst/>
          </a:prstGeom>
          <a:noFill/>
        </p:spPr>
        <p:txBody>
          <a:bodyPr wrap="square" rtlCol="0">
            <a:spAutoFit/>
          </a:bodyPr>
          <a:lstStyle/>
          <a:p>
            <a:r>
              <a:rPr lang="en-IN" sz="1800" b="1" dirty="0">
                <a:effectLst/>
                <a:ea typeface="Calibri" panose="020F0502020204030204" pitchFamily="34" charset="0"/>
                <a:cs typeface="Times New Roman" panose="02020603050405020304" pitchFamily="18" charset="0"/>
              </a:rPr>
              <a:t>Piotr </a:t>
            </a:r>
            <a:r>
              <a:rPr lang="en-IN" sz="1800" b="1" dirty="0" err="1">
                <a:effectLst/>
                <a:ea typeface="Calibri" panose="020F0502020204030204" pitchFamily="34" charset="0"/>
                <a:cs typeface="Times New Roman" panose="02020603050405020304" pitchFamily="18" charset="0"/>
              </a:rPr>
              <a:t>Kardasz</a:t>
            </a:r>
            <a:r>
              <a:rPr lang="en-IN" sz="1800" b="1" dirty="0">
                <a:effectLst/>
                <a:ea typeface="Calibri" panose="020F0502020204030204" pitchFamily="34" charset="0"/>
                <a:cs typeface="Times New Roman" panose="02020603050405020304" pitchFamily="18" charset="0"/>
              </a:rPr>
              <a:t>, Jacek </a:t>
            </a:r>
            <a:r>
              <a:rPr lang="en-IN" sz="1800" b="1" dirty="0" err="1">
                <a:effectLst/>
                <a:ea typeface="Calibri" panose="020F0502020204030204" pitchFamily="34" charset="0"/>
                <a:cs typeface="Times New Roman" panose="02020603050405020304" pitchFamily="18" charset="0"/>
              </a:rPr>
              <a:t>Doskocz</a:t>
            </a:r>
            <a:r>
              <a:rPr lang="en-IN" sz="1800" b="1" dirty="0">
                <a:effectLst/>
                <a:ea typeface="Calibri" panose="020F0502020204030204" pitchFamily="34" charset="0"/>
                <a:cs typeface="Times New Roman" panose="02020603050405020304" pitchFamily="18" charset="0"/>
              </a:rPr>
              <a:t>, Mateusz </a:t>
            </a:r>
            <a:r>
              <a:rPr lang="en-IN" sz="1800" b="1" dirty="0" err="1">
                <a:effectLst/>
                <a:ea typeface="Calibri" panose="020F0502020204030204" pitchFamily="34" charset="0"/>
                <a:cs typeface="Times New Roman" panose="02020603050405020304" pitchFamily="18" charset="0"/>
              </a:rPr>
              <a:t>Hejduk</a:t>
            </a:r>
            <a:r>
              <a:rPr lang="en-IN" sz="1800" b="1" dirty="0">
                <a:effectLst/>
                <a:ea typeface="Calibri" panose="020F0502020204030204" pitchFamily="34" charset="0"/>
                <a:cs typeface="Times New Roman" panose="02020603050405020304" pitchFamily="18" charset="0"/>
              </a:rPr>
              <a:t>, </a:t>
            </a:r>
            <a:r>
              <a:rPr lang="en-IN" sz="1800" b="1" dirty="0" err="1">
                <a:effectLst/>
                <a:ea typeface="Calibri" panose="020F0502020204030204" pitchFamily="34" charset="0"/>
                <a:cs typeface="Times New Roman" panose="02020603050405020304" pitchFamily="18" charset="0"/>
              </a:rPr>
              <a:t>Paweł</a:t>
            </a:r>
            <a:r>
              <a:rPr lang="en-IN" sz="1800" b="1" dirty="0">
                <a:effectLst/>
                <a:ea typeface="Calibri" panose="020F0502020204030204" pitchFamily="34" charset="0"/>
                <a:cs typeface="Times New Roman" panose="02020603050405020304" pitchFamily="18" charset="0"/>
              </a:rPr>
              <a:t> </a:t>
            </a:r>
            <a:r>
              <a:rPr lang="en-IN" sz="1800" b="1" dirty="0" err="1">
                <a:effectLst/>
                <a:ea typeface="Calibri" panose="020F0502020204030204" pitchFamily="34" charset="0"/>
                <a:cs typeface="Times New Roman" panose="02020603050405020304" pitchFamily="18" charset="0"/>
              </a:rPr>
              <a:t>Wiejkut</a:t>
            </a:r>
            <a:r>
              <a:rPr lang="en-IN" sz="1800" b="1" dirty="0">
                <a:effectLst/>
                <a:ea typeface="Calibri" panose="020F0502020204030204" pitchFamily="34" charset="0"/>
                <a:cs typeface="Times New Roman" panose="02020603050405020304" pitchFamily="18" charset="0"/>
              </a:rPr>
              <a:t> and Hubert </a:t>
            </a:r>
            <a:r>
              <a:rPr lang="en-IN" sz="1800" b="1" dirty="0" err="1">
                <a:effectLst/>
                <a:ea typeface="Calibri" panose="020F0502020204030204" pitchFamily="34" charset="0"/>
                <a:cs typeface="Times New Roman" panose="02020603050405020304" pitchFamily="18" charset="0"/>
              </a:rPr>
              <a:t>Zarzycki</a:t>
            </a:r>
            <a:r>
              <a:rPr lang="en-IN" sz="1800" b="1" dirty="0">
                <a:effectLst/>
                <a:ea typeface="Calibri" panose="020F0502020204030204" pitchFamily="34" charset="0"/>
                <a:cs typeface="Times New Roman" panose="02020603050405020304" pitchFamily="18" charset="0"/>
              </a:rPr>
              <a:t>, “Drones and Possibilities of Their Using ” </a:t>
            </a:r>
            <a:r>
              <a:rPr lang="en-IN" sz="1800" dirty="0">
                <a:effectLst/>
                <a:ea typeface="Calibri" panose="020F0502020204030204" pitchFamily="34" charset="0"/>
                <a:cs typeface="Times New Roman" panose="02020603050405020304" pitchFamily="18" charset="0"/>
              </a:rPr>
              <a:t>This paper proposes the different methodologies used for the construction of drones and their elements such as frame, propellers, engine, system of power, electronic control and communication system. The paper also discusses about the danger of using UAVs, which is due to the limited power supply, damage caused by weather conditions, hitting an obstacle, discharge from batteries if there is any fault, danger of drone falling from a height due to battery failure. The paper overall discusses about the construction and risks in practicing an autonomous drone in civilian sectors.</a:t>
            </a:r>
          </a:p>
          <a:p>
            <a:endParaRPr lang="en-IN" dirty="0">
              <a:cs typeface="Times New Roman" panose="02020603050405020304" pitchFamily="18" charset="0"/>
            </a:endParaRPr>
          </a:p>
          <a:p>
            <a:r>
              <a:rPr lang="en-IN" sz="1800" b="1" kern="0" dirty="0">
                <a:effectLst/>
                <a:ea typeface="Times New Roman" panose="02020603050405020304" pitchFamily="18" charset="0"/>
                <a:cs typeface="Times New Roman" panose="02020603050405020304" pitchFamily="18" charset="0"/>
              </a:rPr>
              <a:t>Anna </a:t>
            </a:r>
            <a:r>
              <a:rPr lang="en-IN" sz="1800" b="1" kern="0" dirty="0" err="1">
                <a:effectLst/>
                <a:ea typeface="Times New Roman" panose="02020603050405020304" pitchFamily="18" charset="0"/>
                <a:cs typeface="Times New Roman" panose="02020603050405020304" pitchFamily="18" charset="0"/>
              </a:rPr>
              <a:t>Konert</a:t>
            </a:r>
            <a:r>
              <a:rPr lang="en-IN" sz="1800" b="1" kern="0" dirty="0">
                <a:effectLst/>
                <a:ea typeface="Times New Roman" panose="02020603050405020304" pitchFamily="18" charset="0"/>
                <a:cs typeface="Times New Roman" panose="02020603050405020304" pitchFamily="18" charset="0"/>
              </a:rPr>
              <a:t>, Jacek </a:t>
            </a:r>
            <a:r>
              <a:rPr lang="en-IN" sz="1800" b="1" kern="0" dirty="0" err="1">
                <a:effectLst/>
                <a:ea typeface="Times New Roman" panose="02020603050405020304" pitchFamily="18" charset="0"/>
                <a:cs typeface="Times New Roman" panose="02020603050405020304" pitchFamily="18" charset="0"/>
              </a:rPr>
              <a:t>Smereka</a:t>
            </a:r>
            <a:r>
              <a:rPr lang="en-IN" sz="1800" b="1" kern="0" dirty="0">
                <a:effectLst/>
                <a:ea typeface="Times New Roman" panose="02020603050405020304" pitchFamily="18" charset="0"/>
                <a:cs typeface="Times New Roman" panose="02020603050405020304" pitchFamily="18" charset="0"/>
              </a:rPr>
              <a:t>, and Lukasz </a:t>
            </a:r>
            <a:r>
              <a:rPr lang="en-IN" sz="1800" b="1" kern="0" dirty="0" err="1">
                <a:effectLst/>
                <a:ea typeface="Times New Roman" panose="02020603050405020304" pitchFamily="18" charset="0"/>
                <a:cs typeface="Times New Roman" panose="02020603050405020304" pitchFamily="18" charset="0"/>
              </a:rPr>
              <a:t>Szarpak</a:t>
            </a:r>
            <a:r>
              <a:rPr lang="en-IN" sz="1800" b="1" kern="0" dirty="0">
                <a:effectLst/>
                <a:ea typeface="Times New Roman" panose="02020603050405020304" pitchFamily="18" charset="0"/>
                <a:cs typeface="Times New Roman" panose="02020603050405020304" pitchFamily="18" charset="0"/>
              </a:rPr>
              <a:t>, “The Use of Drones in Emergency Medicine: Practical and Legal Aspects” </a:t>
            </a:r>
            <a:r>
              <a:rPr lang="en-IN" sz="1800" kern="0" dirty="0">
                <a:effectLst/>
                <a:ea typeface="Times New Roman" panose="02020603050405020304" pitchFamily="18" charset="0"/>
                <a:cs typeface="Times New Roman" panose="02020603050405020304" pitchFamily="18" charset="0"/>
              </a:rPr>
              <a:t>This paper discusses about how air transport is widely used in military and civil emergency medicine owing to speed of action, lack of restrictions characteristic of ground vehicles and the ability to reach distant, otherwise inaccessible places. The paper talks about how drones carry loads at several hundred meters above ground. It also explains about the survey made with blood transport to urban areas with drones and how there is no loss in platelet counts, RBC count and temperature. It explains about how drones can be used in Beyond Visual Line of Sight (BVLOS) and discusses about how various countries are implementing tasks with drones.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27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LITERATURE SURVEY</a:t>
            </a:r>
            <a:endParaRPr lang="en-IN" sz="2400" dirty="0"/>
          </a:p>
        </p:txBody>
      </p:sp>
      <p:sp>
        <p:nvSpPr>
          <p:cNvPr id="2" name="TextBox 1">
            <a:extLst>
              <a:ext uri="{FF2B5EF4-FFF2-40B4-BE49-F238E27FC236}">
                <a16:creationId xmlns:a16="http://schemas.microsoft.com/office/drawing/2014/main" id="{71972C51-92B1-4695-98AF-80E0A8C3F926}"/>
              </a:ext>
            </a:extLst>
          </p:cNvPr>
          <p:cNvSpPr txBox="1"/>
          <p:nvPr/>
        </p:nvSpPr>
        <p:spPr>
          <a:xfrm>
            <a:off x="626533" y="956733"/>
            <a:ext cx="10481734" cy="3693319"/>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Kyle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Stelmack</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,”Weaponized Police Drones and Their Effect on Police Use of Force”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they discuss about how unlikely an actual drone with lethal weaponry will rise, and how non-lethal weapons systems being attached to police drones is not out of the realm of possibility. Weaponry like fire tasers, beanbags also known as “Stun Batons” are suggested to be used. They also discuss about weaponry designs, which are similar to paint ball barrels which are capable of firing 20- 30 balls per second, and how these balls are to be replaced or filled with pepper spray, coloured dye or any solid plastic bullets and how the drone should also be equipped with blinding lasers. They also have stated about ‘Skunk Riot Control Copter’ which can fire up to 80 balls per second. They also have discussed about having a thermal camera, a full HD colour camera and a telemetry for long distance functions, including a real-time video link. They also strongly suggest that using drones would be of a great advantage to the department, due to the response time and limitations of human interaction towards the situation and how drones will move beyond strictly surveillance uses and move to intervention in situations on the ground.</a:t>
            </a:r>
          </a:p>
          <a:p>
            <a:endParaRPr lang="en-IN" dirty="0"/>
          </a:p>
        </p:txBody>
      </p:sp>
    </p:spTree>
    <p:extLst>
      <p:ext uri="{BB962C8B-B14F-4D97-AF65-F5344CB8AC3E}">
        <p14:creationId xmlns:p14="http://schemas.microsoft.com/office/powerpoint/2010/main" val="340432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FRD ARCHITECTURE</a:t>
            </a:r>
            <a:endParaRPr lang="en-IN" sz="2400" dirty="0"/>
          </a:p>
        </p:txBody>
      </p:sp>
      <p:pic>
        <p:nvPicPr>
          <p:cNvPr id="3074" name="Picture 2">
            <a:extLst>
              <a:ext uri="{FF2B5EF4-FFF2-40B4-BE49-F238E27FC236}">
                <a16:creationId xmlns:a16="http://schemas.microsoft.com/office/drawing/2014/main" id="{BCA3B832-28D7-493E-831D-63178A2767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50" t="8441" r="12987" b="16469"/>
          <a:stretch/>
        </p:blipFill>
        <p:spPr bwMode="auto">
          <a:xfrm>
            <a:off x="524933" y="922867"/>
            <a:ext cx="9237133" cy="428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42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IMPLEMENTATION DIAGRAM</a:t>
            </a:r>
            <a:endParaRPr lang="en-IN" sz="2400" dirty="0"/>
          </a:p>
        </p:txBody>
      </p:sp>
      <p:pic>
        <p:nvPicPr>
          <p:cNvPr id="9" name="Picture 8">
            <a:extLst>
              <a:ext uri="{FF2B5EF4-FFF2-40B4-BE49-F238E27FC236}">
                <a16:creationId xmlns:a16="http://schemas.microsoft.com/office/drawing/2014/main" id="{82DCFC2E-C508-4A94-A270-1A70F794E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629" y="749168"/>
            <a:ext cx="7576115" cy="5359664"/>
          </a:xfrm>
          <a:prstGeom prst="rect">
            <a:avLst/>
          </a:prstGeom>
        </p:spPr>
      </p:pic>
    </p:spTree>
    <p:extLst>
      <p:ext uri="{BB962C8B-B14F-4D97-AF65-F5344CB8AC3E}">
        <p14:creationId xmlns:p14="http://schemas.microsoft.com/office/powerpoint/2010/main" val="340099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b="1" dirty="0"/>
          </a:p>
        </p:txBody>
      </p:sp>
      <p:pic>
        <p:nvPicPr>
          <p:cNvPr id="7" name="Content Placeholder 2">
            <a:extLst>
              <a:ext uri="{FF2B5EF4-FFF2-40B4-BE49-F238E27FC236}">
                <a16:creationId xmlns:a16="http://schemas.microsoft.com/office/drawing/2014/main" id="{ABC089D5-2584-4E1E-B9B2-15552EADF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80062" y="1000546"/>
            <a:ext cx="4334253" cy="5237221"/>
          </a:xfrm>
          <a:prstGeom prst="rect">
            <a:avLst/>
          </a:prstGeom>
          <a:ln/>
        </p:spPr>
      </p:pic>
      <p:sp>
        <p:nvSpPr>
          <p:cNvPr id="9" name="TextBox 8">
            <a:extLst>
              <a:ext uri="{FF2B5EF4-FFF2-40B4-BE49-F238E27FC236}">
                <a16:creationId xmlns:a16="http://schemas.microsoft.com/office/drawing/2014/main" id="{3E57079A-F321-4D29-9B6B-958B9281D97E}"/>
              </a:ext>
            </a:extLst>
          </p:cNvPr>
          <p:cNvSpPr txBox="1"/>
          <p:nvPr/>
        </p:nvSpPr>
        <p:spPr>
          <a:xfrm>
            <a:off x="601288" y="694267"/>
            <a:ext cx="3352645" cy="584775"/>
          </a:xfrm>
          <a:prstGeom prst="rect">
            <a:avLst/>
          </a:prstGeom>
          <a:noFill/>
        </p:spPr>
        <p:txBody>
          <a:bodyPr wrap="square" rtlCol="0">
            <a:spAutoFit/>
          </a:bodyPr>
          <a:lstStyle/>
          <a:p>
            <a:r>
              <a:rPr lang="en-US" sz="3200" b="1" dirty="0">
                <a:solidFill>
                  <a:srgbClr val="0070C0"/>
                </a:solidFill>
              </a:rPr>
              <a:t>FRD QUADCOPTER</a:t>
            </a:r>
            <a:endParaRPr lang="en-IN" sz="3200" b="1" dirty="0">
              <a:solidFill>
                <a:srgbClr val="0070C0"/>
              </a:solidFill>
            </a:endParaRPr>
          </a:p>
        </p:txBody>
      </p:sp>
      <p:pic>
        <p:nvPicPr>
          <p:cNvPr id="1026" name="Picture 2">
            <a:extLst>
              <a:ext uri="{FF2B5EF4-FFF2-40B4-BE49-F238E27FC236}">
                <a16:creationId xmlns:a16="http://schemas.microsoft.com/office/drawing/2014/main" id="{54910D87-2C09-412A-A150-7C3F17A43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9966" y="1525527"/>
            <a:ext cx="3462866" cy="3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47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dirty="0"/>
          </a:p>
        </p:txBody>
      </p:sp>
      <p:pic>
        <p:nvPicPr>
          <p:cNvPr id="7" name="Content Placeholder 4">
            <a:extLst>
              <a:ext uri="{FF2B5EF4-FFF2-40B4-BE49-F238E27FC236}">
                <a16:creationId xmlns:a16="http://schemas.microsoft.com/office/drawing/2014/main" id="{1F971B98-A06F-4C07-BE4A-BE1B1A5EFB97}"/>
              </a:ext>
            </a:extLst>
          </p:cNvPr>
          <p:cNvPicPr>
            <a:picLocks noChangeAspect="1"/>
          </p:cNvPicPr>
          <p:nvPr/>
        </p:nvPicPr>
        <p:blipFill rotWithShape="1">
          <a:blip r:embed="rId3"/>
          <a:srcRect t="3557" r="11427" b="3900"/>
          <a:stretch/>
        </p:blipFill>
        <p:spPr>
          <a:xfrm>
            <a:off x="287910" y="1651001"/>
            <a:ext cx="3535797" cy="2700866"/>
          </a:xfrm>
          <a:prstGeom prst="rect">
            <a:avLst/>
          </a:prstGeom>
        </p:spPr>
      </p:pic>
      <p:sp>
        <p:nvSpPr>
          <p:cNvPr id="9" name="TextBox 8">
            <a:extLst>
              <a:ext uri="{FF2B5EF4-FFF2-40B4-BE49-F238E27FC236}">
                <a16:creationId xmlns:a16="http://schemas.microsoft.com/office/drawing/2014/main" id="{5584004D-0259-4FAB-9F48-AB1BAE3CE363}"/>
              </a:ext>
            </a:extLst>
          </p:cNvPr>
          <p:cNvSpPr txBox="1"/>
          <p:nvPr/>
        </p:nvSpPr>
        <p:spPr>
          <a:xfrm>
            <a:off x="287910" y="686248"/>
            <a:ext cx="3208823" cy="584775"/>
          </a:xfrm>
          <a:prstGeom prst="rect">
            <a:avLst/>
          </a:prstGeom>
          <a:noFill/>
        </p:spPr>
        <p:txBody>
          <a:bodyPr wrap="square" rtlCol="0">
            <a:spAutoFit/>
          </a:bodyPr>
          <a:lstStyle/>
          <a:p>
            <a:r>
              <a:rPr lang="en-US" sz="3200" b="1" dirty="0">
                <a:solidFill>
                  <a:srgbClr val="0070C0"/>
                </a:solidFill>
              </a:rPr>
              <a:t>FRD HEXACOPTER</a:t>
            </a:r>
            <a:endParaRPr lang="en-IN" sz="3200" b="1" dirty="0">
              <a:solidFill>
                <a:srgbClr val="0070C0"/>
              </a:solidFill>
            </a:endParaRPr>
          </a:p>
        </p:txBody>
      </p:sp>
      <p:pic>
        <p:nvPicPr>
          <p:cNvPr id="10" name="Picture 9">
            <a:extLst>
              <a:ext uri="{FF2B5EF4-FFF2-40B4-BE49-F238E27FC236}">
                <a16:creationId xmlns:a16="http://schemas.microsoft.com/office/drawing/2014/main" id="{673520ED-FB57-4245-BC8C-C55D9A8DE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1617" y="1624041"/>
            <a:ext cx="3705501" cy="2761693"/>
          </a:xfrm>
          <a:prstGeom prst="rect">
            <a:avLst/>
          </a:prstGeom>
        </p:spPr>
      </p:pic>
      <p:pic>
        <p:nvPicPr>
          <p:cNvPr id="12" name="Picture 11">
            <a:extLst>
              <a:ext uri="{FF2B5EF4-FFF2-40B4-BE49-F238E27FC236}">
                <a16:creationId xmlns:a16="http://schemas.microsoft.com/office/drawing/2014/main" id="{F755345A-587D-439C-80A9-ADA87A56EA85}"/>
              </a:ext>
            </a:extLst>
          </p:cNvPr>
          <p:cNvPicPr>
            <a:picLocks noChangeAspect="1"/>
          </p:cNvPicPr>
          <p:nvPr/>
        </p:nvPicPr>
        <p:blipFill rotWithShape="1">
          <a:blip r:embed="rId5">
            <a:extLst>
              <a:ext uri="{28A0092B-C50C-407E-A947-70E740481C1C}">
                <a14:useLocalDpi xmlns:a14="http://schemas.microsoft.com/office/drawing/2010/main" val="0"/>
              </a:ext>
            </a:extLst>
          </a:blip>
          <a:srcRect t="11975" b="20287"/>
          <a:stretch/>
        </p:blipFill>
        <p:spPr>
          <a:xfrm>
            <a:off x="8009466" y="1088137"/>
            <a:ext cx="2726267" cy="3283044"/>
          </a:xfrm>
          <a:prstGeom prst="rect">
            <a:avLst/>
          </a:prstGeom>
        </p:spPr>
      </p:pic>
      <p:sp>
        <p:nvSpPr>
          <p:cNvPr id="2" name="TextBox 1">
            <a:extLst>
              <a:ext uri="{FF2B5EF4-FFF2-40B4-BE49-F238E27FC236}">
                <a16:creationId xmlns:a16="http://schemas.microsoft.com/office/drawing/2014/main" id="{BD5BA729-B9AA-487D-A8D9-6F5507A2C2E7}"/>
              </a:ext>
            </a:extLst>
          </p:cNvPr>
          <p:cNvSpPr txBox="1"/>
          <p:nvPr/>
        </p:nvSpPr>
        <p:spPr>
          <a:xfrm>
            <a:off x="1202267" y="4588933"/>
            <a:ext cx="1752600" cy="369332"/>
          </a:xfrm>
          <a:prstGeom prst="rect">
            <a:avLst/>
          </a:prstGeom>
          <a:noFill/>
        </p:spPr>
        <p:txBody>
          <a:bodyPr wrap="square" rtlCol="0">
            <a:spAutoFit/>
          </a:bodyPr>
          <a:lstStyle/>
          <a:p>
            <a:r>
              <a:rPr lang="en-US" dirty="0"/>
              <a:t>Top View (OLD)</a:t>
            </a:r>
            <a:endParaRPr lang="en-IN" dirty="0"/>
          </a:p>
        </p:txBody>
      </p:sp>
      <p:sp>
        <p:nvSpPr>
          <p:cNvPr id="11" name="TextBox 10">
            <a:extLst>
              <a:ext uri="{FF2B5EF4-FFF2-40B4-BE49-F238E27FC236}">
                <a16:creationId xmlns:a16="http://schemas.microsoft.com/office/drawing/2014/main" id="{FDEC3D77-3B71-4887-9885-264AA3139E75}"/>
              </a:ext>
            </a:extLst>
          </p:cNvPr>
          <p:cNvSpPr txBox="1"/>
          <p:nvPr/>
        </p:nvSpPr>
        <p:spPr>
          <a:xfrm>
            <a:off x="5236633" y="4595799"/>
            <a:ext cx="1752600" cy="369332"/>
          </a:xfrm>
          <a:prstGeom prst="rect">
            <a:avLst/>
          </a:prstGeom>
          <a:noFill/>
        </p:spPr>
        <p:txBody>
          <a:bodyPr wrap="square" rtlCol="0">
            <a:spAutoFit/>
          </a:bodyPr>
          <a:lstStyle/>
          <a:p>
            <a:r>
              <a:rPr lang="en-US" dirty="0"/>
              <a:t>Side View (New)</a:t>
            </a:r>
            <a:endParaRPr lang="en-IN" dirty="0"/>
          </a:p>
        </p:txBody>
      </p:sp>
      <p:sp>
        <p:nvSpPr>
          <p:cNvPr id="13" name="TextBox 12">
            <a:extLst>
              <a:ext uri="{FF2B5EF4-FFF2-40B4-BE49-F238E27FC236}">
                <a16:creationId xmlns:a16="http://schemas.microsoft.com/office/drawing/2014/main" id="{EB2BAD41-990D-4260-8757-4065834EE72E}"/>
              </a:ext>
            </a:extLst>
          </p:cNvPr>
          <p:cNvSpPr txBox="1"/>
          <p:nvPr/>
        </p:nvSpPr>
        <p:spPr>
          <a:xfrm>
            <a:off x="8606366" y="4588933"/>
            <a:ext cx="1752600" cy="369332"/>
          </a:xfrm>
          <a:prstGeom prst="rect">
            <a:avLst/>
          </a:prstGeom>
          <a:noFill/>
        </p:spPr>
        <p:txBody>
          <a:bodyPr wrap="square" rtlCol="0">
            <a:spAutoFit/>
          </a:bodyPr>
          <a:lstStyle/>
          <a:p>
            <a:r>
              <a:rPr lang="en-US" dirty="0"/>
              <a:t>Top View (New)</a:t>
            </a:r>
            <a:endParaRPr lang="en-IN" dirty="0"/>
          </a:p>
        </p:txBody>
      </p:sp>
    </p:spTree>
    <p:extLst>
      <p:ext uri="{BB962C8B-B14F-4D97-AF65-F5344CB8AC3E}">
        <p14:creationId xmlns:p14="http://schemas.microsoft.com/office/powerpoint/2010/main" val="194757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1C27CC-E62E-496A-8513-9A56D69C55D4}"/>
              </a:ext>
            </a:extLst>
          </p:cNvPr>
          <p:cNvSpPr/>
          <p:nvPr/>
        </p:nvSpPr>
        <p:spPr>
          <a:xfrm>
            <a:off x="0" y="0"/>
            <a:ext cx="12192000" cy="609600"/>
          </a:xfrm>
          <a:prstGeom prst="rect">
            <a:avLst/>
          </a:prstGeom>
          <a:solidFill>
            <a:srgbClr val="133BAD"/>
          </a:solidFill>
          <a:ln w="9525" cap="flat" cmpd="sng">
            <a:solidFill>
              <a:schemeClr val="accent1"/>
            </a:solidFill>
            <a:prstDash val="solid"/>
            <a:bevel/>
            <a:headEnd type="none" w="med" len="med"/>
            <a:tailEnd type="none" w="med" len="med"/>
          </a:ln>
        </p:spPr>
        <p:txBody>
          <a:bodyPr vert="horz" anchor="ctr" anchorCtr="0">
            <a:normAutofit fontScale="92500" lnSpcReduction="20000"/>
          </a:bodyPr>
          <a:lstStyle/>
          <a:p>
            <a:endParaRPr sz="4400" b="1" baseline="0" dirty="0">
              <a:solidFill>
                <a:schemeClr val="bg1"/>
              </a:solidFill>
              <a:latin typeface="Calibri" panose="020F0502020204030204" charset="0"/>
              <a:ea typeface="Calibri" panose="020F0502020204030204" charset="0"/>
              <a:sym typeface="Calibri" panose="020F0502020204030204" charset="0"/>
            </a:endParaRPr>
          </a:p>
        </p:txBody>
      </p:sp>
      <p:sp>
        <p:nvSpPr>
          <p:cNvPr id="5" name="Rectangle 7">
            <a:extLst>
              <a:ext uri="{FF2B5EF4-FFF2-40B4-BE49-F238E27FC236}">
                <a16:creationId xmlns:a16="http://schemas.microsoft.com/office/drawing/2014/main" id="{3822E21C-EA7D-47BF-8525-E15564705FBD}"/>
              </a:ext>
            </a:extLst>
          </p:cNvPr>
          <p:cNvSpPr/>
          <p:nvPr/>
        </p:nvSpPr>
        <p:spPr>
          <a:xfrm>
            <a:off x="11963400" y="0"/>
            <a:ext cx="228600" cy="609600"/>
          </a:xfrm>
          <a:prstGeom prst="rect">
            <a:avLst/>
          </a:prstGeom>
          <a:solidFill>
            <a:srgbClr val="F17C1B"/>
          </a:solidFill>
          <a:ln w="25400" cap="flat" cmpd="sng">
            <a:solidFill>
              <a:srgbClr val="F17C1B"/>
            </a:solidFill>
            <a:prstDash val="solid"/>
            <a:bevel/>
            <a:headEnd type="none" w="med" len="med"/>
            <a:tailEnd type="none" w="med" len="med"/>
          </a:ln>
        </p:spPr>
        <p:txBody>
          <a:bodyPr anchor="ctr" anchorCtr="0"/>
          <a:lstStyle/>
          <a:p>
            <a:endParaRPr>
              <a:solidFill>
                <a:srgbClr val="FFFFFF"/>
              </a:solidFill>
              <a:latin typeface="Calibri" panose="020F0502020204030204" charset="0"/>
              <a:ea typeface="Calibri" panose="020F0502020204030204" charset="0"/>
              <a:sym typeface="Calibri" panose="020F0502020204030204" charset="0"/>
            </a:endParaRPr>
          </a:p>
        </p:txBody>
      </p:sp>
      <p:pic>
        <p:nvPicPr>
          <p:cNvPr id="6" name="Picture 12" descr="footer.png">
            <a:extLst>
              <a:ext uri="{FF2B5EF4-FFF2-40B4-BE49-F238E27FC236}">
                <a16:creationId xmlns:a16="http://schemas.microsoft.com/office/drawing/2014/main" id="{2436DB61-F967-458E-AFE2-DF735A478E88}"/>
              </a:ext>
            </a:extLst>
          </p:cNvPr>
          <p:cNvPicPr>
            <a:picLocks noChangeAspect="1"/>
          </p:cNvPicPr>
          <p:nvPr/>
        </p:nvPicPr>
        <p:blipFill>
          <a:blip r:embed="rId2"/>
          <a:stretch>
            <a:fillRect/>
          </a:stretch>
        </p:blipFill>
        <p:spPr>
          <a:xfrm>
            <a:off x="0" y="4351867"/>
            <a:ext cx="12192000" cy="2700866"/>
          </a:xfrm>
          <a:prstGeom prst="rect">
            <a:avLst/>
          </a:prstGeom>
          <a:noFill/>
          <a:ln w="9525">
            <a:noFill/>
          </a:ln>
        </p:spPr>
      </p:pic>
      <p:sp>
        <p:nvSpPr>
          <p:cNvPr id="8" name="TextBox 7">
            <a:extLst>
              <a:ext uri="{FF2B5EF4-FFF2-40B4-BE49-F238E27FC236}">
                <a16:creationId xmlns:a16="http://schemas.microsoft.com/office/drawing/2014/main" id="{9E5F3108-E562-4C6D-88ED-A66F81E2AFA5}"/>
              </a:ext>
            </a:extLst>
          </p:cNvPr>
          <p:cNvSpPr txBox="1"/>
          <p:nvPr/>
        </p:nvSpPr>
        <p:spPr>
          <a:xfrm>
            <a:off x="3953933" y="84667"/>
            <a:ext cx="4318000" cy="461665"/>
          </a:xfrm>
          <a:prstGeom prst="rect">
            <a:avLst/>
          </a:prstGeom>
          <a:noFill/>
        </p:spPr>
        <p:txBody>
          <a:bodyPr wrap="square" rtlCol="0">
            <a:spAutoFit/>
          </a:bodyPr>
          <a:lstStyle/>
          <a:p>
            <a:pPr algn="ctr"/>
            <a:r>
              <a:rPr lang="en-US" altLang="zh-CN" sz="2400" b="1" kern="1200" dirty="0">
                <a:solidFill>
                  <a:schemeClr val="bg1"/>
                </a:solidFill>
                <a:latin typeface="Calibri" panose="020F0502020204030204" charset="0"/>
                <a:ea typeface="SimSun" panose="02010600030101010101" pitchFamily="2" charset="-122"/>
                <a:sym typeface="Calibri" panose="020F0502020204030204" charset="0"/>
              </a:rPr>
              <a:t>RESULTS</a:t>
            </a:r>
            <a:endParaRPr lang="en-IN" sz="2400" dirty="0"/>
          </a:p>
        </p:txBody>
      </p:sp>
      <p:pic>
        <p:nvPicPr>
          <p:cNvPr id="7" name="Picture 6">
            <a:extLst>
              <a:ext uri="{FF2B5EF4-FFF2-40B4-BE49-F238E27FC236}">
                <a16:creationId xmlns:a16="http://schemas.microsoft.com/office/drawing/2014/main" id="{7F04C8D9-E817-4E1F-BEBE-69AC9703BE73}"/>
              </a:ext>
            </a:extLst>
          </p:cNvPr>
          <p:cNvPicPr>
            <a:picLocks noChangeAspect="1"/>
          </p:cNvPicPr>
          <p:nvPr/>
        </p:nvPicPr>
        <p:blipFill>
          <a:blip r:embed="rId3"/>
          <a:stretch>
            <a:fillRect/>
          </a:stretch>
        </p:blipFill>
        <p:spPr>
          <a:xfrm>
            <a:off x="7248610" y="1652458"/>
            <a:ext cx="2177838" cy="1951723"/>
          </a:xfrm>
          <a:prstGeom prst="rect">
            <a:avLst/>
          </a:prstGeom>
        </p:spPr>
      </p:pic>
      <p:pic>
        <p:nvPicPr>
          <p:cNvPr id="9" name="Content Placeholder 4">
            <a:extLst>
              <a:ext uri="{FF2B5EF4-FFF2-40B4-BE49-F238E27FC236}">
                <a16:creationId xmlns:a16="http://schemas.microsoft.com/office/drawing/2014/main" id="{235A8ABE-4DB7-4AF3-951A-EB4356154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000" y="1629391"/>
            <a:ext cx="2083596" cy="1951722"/>
          </a:xfrm>
          <a:prstGeom prst="rect">
            <a:avLst/>
          </a:prstGeom>
        </p:spPr>
      </p:pic>
      <p:pic>
        <p:nvPicPr>
          <p:cNvPr id="10" name="Picture 9">
            <a:extLst>
              <a:ext uri="{FF2B5EF4-FFF2-40B4-BE49-F238E27FC236}">
                <a16:creationId xmlns:a16="http://schemas.microsoft.com/office/drawing/2014/main" id="{C074C257-D366-4E13-872A-A2FB1F3CE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243208" y="3163842"/>
            <a:ext cx="1951722" cy="3469728"/>
          </a:xfrm>
          <a:prstGeom prst="rect">
            <a:avLst/>
          </a:prstGeom>
        </p:spPr>
      </p:pic>
      <p:sp>
        <p:nvSpPr>
          <p:cNvPr id="12" name="TextBox 11">
            <a:extLst>
              <a:ext uri="{FF2B5EF4-FFF2-40B4-BE49-F238E27FC236}">
                <a16:creationId xmlns:a16="http://schemas.microsoft.com/office/drawing/2014/main" id="{85315D0D-8EF4-48C6-9561-50A66D8ADD0F}"/>
              </a:ext>
            </a:extLst>
          </p:cNvPr>
          <p:cNvSpPr txBox="1"/>
          <p:nvPr/>
        </p:nvSpPr>
        <p:spPr>
          <a:xfrm>
            <a:off x="364221" y="669290"/>
            <a:ext cx="3589712" cy="584775"/>
          </a:xfrm>
          <a:prstGeom prst="rect">
            <a:avLst/>
          </a:prstGeom>
          <a:noFill/>
        </p:spPr>
        <p:txBody>
          <a:bodyPr wrap="square" rtlCol="0">
            <a:spAutoFit/>
          </a:bodyPr>
          <a:lstStyle/>
          <a:p>
            <a:r>
              <a:rPr lang="en-US" sz="3200" b="1" dirty="0">
                <a:solidFill>
                  <a:srgbClr val="0070C0"/>
                </a:solidFill>
              </a:rPr>
              <a:t>FRD LANDING GEAR</a:t>
            </a:r>
            <a:endParaRPr lang="en-IN" sz="3200" b="1" dirty="0">
              <a:solidFill>
                <a:srgbClr val="0070C0"/>
              </a:solidFill>
            </a:endParaRPr>
          </a:p>
        </p:txBody>
      </p:sp>
      <p:sp>
        <p:nvSpPr>
          <p:cNvPr id="2" name="TextBox 1">
            <a:extLst>
              <a:ext uri="{FF2B5EF4-FFF2-40B4-BE49-F238E27FC236}">
                <a16:creationId xmlns:a16="http://schemas.microsoft.com/office/drawing/2014/main" id="{45569E48-20FE-43E8-979B-4DC5D66817F4}"/>
              </a:ext>
            </a:extLst>
          </p:cNvPr>
          <p:cNvSpPr txBox="1"/>
          <p:nvPr/>
        </p:nvSpPr>
        <p:spPr>
          <a:xfrm>
            <a:off x="8923866" y="1195688"/>
            <a:ext cx="1413934" cy="369332"/>
          </a:xfrm>
          <a:prstGeom prst="rect">
            <a:avLst/>
          </a:prstGeom>
          <a:noFill/>
        </p:spPr>
        <p:txBody>
          <a:bodyPr wrap="square" rtlCol="0">
            <a:spAutoFit/>
          </a:bodyPr>
          <a:lstStyle/>
          <a:p>
            <a:r>
              <a:rPr lang="en-US" b="1" dirty="0"/>
              <a:t>3D MODEL</a:t>
            </a:r>
            <a:endParaRPr lang="en-IN" b="1" dirty="0"/>
          </a:p>
        </p:txBody>
      </p:sp>
      <p:sp>
        <p:nvSpPr>
          <p:cNvPr id="3" name="TextBox 2">
            <a:extLst>
              <a:ext uri="{FF2B5EF4-FFF2-40B4-BE49-F238E27FC236}">
                <a16:creationId xmlns:a16="http://schemas.microsoft.com/office/drawing/2014/main" id="{2FAB4739-396B-4022-819E-BA7060468CE4}"/>
              </a:ext>
            </a:extLst>
          </p:cNvPr>
          <p:cNvSpPr txBox="1"/>
          <p:nvPr/>
        </p:nvSpPr>
        <p:spPr>
          <a:xfrm>
            <a:off x="1419859" y="5934257"/>
            <a:ext cx="1769534" cy="369332"/>
          </a:xfrm>
          <a:prstGeom prst="rect">
            <a:avLst/>
          </a:prstGeom>
          <a:noFill/>
        </p:spPr>
        <p:txBody>
          <a:bodyPr wrap="square" rtlCol="0">
            <a:spAutoFit/>
          </a:bodyPr>
          <a:lstStyle/>
          <a:p>
            <a:r>
              <a:rPr lang="en-US" dirty="0"/>
              <a:t>100 g ( Each )</a:t>
            </a:r>
            <a:endParaRPr lang="en-IN" dirty="0"/>
          </a:p>
        </p:txBody>
      </p:sp>
      <p:sp>
        <p:nvSpPr>
          <p:cNvPr id="13" name="TextBox 12">
            <a:extLst>
              <a:ext uri="{FF2B5EF4-FFF2-40B4-BE49-F238E27FC236}">
                <a16:creationId xmlns:a16="http://schemas.microsoft.com/office/drawing/2014/main" id="{90A0C0ED-61B7-4A9F-A34A-0A56DF3CE63A}"/>
              </a:ext>
            </a:extLst>
          </p:cNvPr>
          <p:cNvSpPr txBox="1"/>
          <p:nvPr/>
        </p:nvSpPr>
        <p:spPr>
          <a:xfrm>
            <a:off x="5650165" y="5913117"/>
            <a:ext cx="1769534" cy="369332"/>
          </a:xfrm>
          <a:prstGeom prst="rect">
            <a:avLst/>
          </a:prstGeom>
          <a:noFill/>
        </p:spPr>
        <p:txBody>
          <a:bodyPr wrap="square" rtlCol="0">
            <a:spAutoFit/>
          </a:bodyPr>
          <a:lstStyle/>
          <a:p>
            <a:r>
              <a:rPr lang="en-US" dirty="0"/>
              <a:t>30 g ( Each )</a:t>
            </a:r>
            <a:endParaRPr lang="en-IN" dirty="0"/>
          </a:p>
        </p:txBody>
      </p:sp>
      <p:pic>
        <p:nvPicPr>
          <p:cNvPr id="15" name="Picture 14">
            <a:extLst>
              <a:ext uri="{FF2B5EF4-FFF2-40B4-BE49-F238E27FC236}">
                <a16:creationId xmlns:a16="http://schemas.microsoft.com/office/drawing/2014/main" id="{6A64274A-46B1-49FA-8475-8A3698FEE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274430" y="3114580"/>
            <a:ext cx="1990274" cy="3606800"/>
          </a:xfrm>
          <a:prstGeom prst="rect">
            <a:avLst/>
          </a:prstGeom>
        </p:spPr>
      </p:pic>
      <p:pic>
        <p:nvPicPr>
          <p:cNvPr id="14" name="Picture 13">
            <a:extLst>
              <a:ext uri="{FF2B5EF4-FFF2-40B4-BE49-F238E27FC236}">
                <a16:creationId xmlns:a16="http://schemas.microsoft.com/office/drawing/2014/main" id="{4B215CD0-95A9-4C4D-9E61-B28EB659C0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709" y="1956268"/>
            <a:ext cx="3124200" cy="1061740"/>
          </a:xfrm>
          <a:prstGeom prst="rect">
            <a:avLst/>
          </a:prstGeom>
        </p:spPr>
      </p:pic>
      <p:pic>
        <p:nvPicPr>
          <p:cNvPr id="17" name="Picture 16">
            <a:extLst>
              <a:ext uri="{FF2B5EF4-FFF2-40B4-BE49-F238E27FC236}">
                <a16:creationId xmlns:a16="http://schemas.microsoft.com/office/drawing/2014/main" id="{14725EEC-8050-49BD-BEF6-D0D7D5D5CD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2371" y="1293665"/>
            <a:ext cx="1799777" cy="1754370"/>
          </a:xfrm>
          <a:prstGeom prst="rect">
            <a:avLst/>
          </a:prstGeom>
        </p:spPr>
      </p:pic>
      <p:sp>
        <p:nvSpPr>
          <p:cNvPr id="18" name="TextBox 17">
            <a:extLst>
              <a:ext uri="{FF2B5EF4-FFF2-40B4-BE49-F238E27FC236}">
                <a16:creationId xmlns:a16="http://schemas.microsoft.com/office/drawing/2014/main" id="{BA81B743-774D-4C44-9FB6-D77A72EE7F55}"/>
              </a:ext>
            </a:extLst>
          </p:cNvPr>
          <p:cNvSpPr txBox="1"/>
          <p:nvPr/>
        </p:nvSpPr>
        <p:spPr>
          <a:xfrm>
            <a:off x="4993885" y="3148513"/>
            <a:ext cx="1102115" cy="369332"/>
          </a:xfrm>
          <a:prstGeom prst="rect">
            <a:avLst/>
          </a:prstGeom>
          <a:noFill/>
        </p:spPr>
        <p:txBody>
          <a:bodyPr wrap="square" rtlCol="0">
            <a:spAutoFit/>
          </a:bodyPr>
          <a:lstStyle/>
          <a:p>
            <a:r>
              <a:rPr lang="en-IN" dirty="0"/>
              <a:t>Bottom</a:t>
            </a:r>
          </a:p>
        </p:txBody>
      </p:sp>
      <p:sp>
        <p:nvSpPr>
          <p:cNvPr id="19" name="TextBox 18">
            <a:extLst>
              <a:ext uri="{FF2B5EF4-FFF2-40B4-BE49-F238E27FC236}">
                <a16:creationId xmlns:a16="http://schemas.microsoft.com/office/drawing/2014/main" id="{2F305F6D-7DAB-45F8-BC18-95E2FEF59D9B}"/>
              </a:ext>
            </a:extLst>
          </p:cNvPr>
          <p:cNvSpPr txBox="1"/>
          <p:nvPr/>
        </p:nvSpPr>
        <p:spPr>
          <a:xfrm>
            <a:off x="1765377" y="3149701"/>
            <a:ext cx="787399" cy="369332"/>
          </a:xfrm>
          <a:prstGeom prst="rect">
            <a:avLst/>
          </a:prstGeom>
          <a:noFill/>
        </p:spPr>
        <p:txBody>
          <a:bodyPr wrap="square" rtlCol="0">
            <a:spAutoFit/>
          </a:bodyPr>
          <a:lstStyle/>
          <a:p>
            <a:r>
              <a:rPr lang="en-IN" dirty="0"/>
              <a:t>Top</a:t>
            </a:r>
          </a:p>
        </p:txBody>
      </p:sp>
    </p:spTree>
    <p:extLst>
      <p:ext uri="{BB962C8B-B14F-4D97-AF65-F5344CB8AC3E}">
        <p14:creationId xmlns:p14="http://schemas.microsoft.com/office/powerpoint/2010/main" val="298412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1280</Words>
  <Application>Microsoft Office PowerPoint</Application>
  <PresentationFormat>Widescreen</PresentationFormat>
  <Paragraphs>78</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Linux Libertine</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 Raj</dc:creator>
  <cp:lastModifiedBy>Prem Raj</cp:lastModifiedBy>
  <cp:revision>92</cp:revision>
  <dcterms:created xsi:type="dcterms:W3CDTF">2021-04-02T09:47:35Z</dcterms:created>
  <dcterms:modified xsi:type="dcterms:W3CDTF">2021-05-24T03:26:49Z</dcterms:modified>
</cp:coreProperties>
</file>