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85" d="100"/>
          <a:sy n="85" d="100"/>
        </p:scale>
        <p:origin x="562"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5/6/2024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PREM N</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4" name="TextBox 13">
            <a:extLst>
              <a:ext uri="{FF2B5EF4-FFF2-40B4-BE49-F238E27FC236}">
                <a16:creationId xmlns:a16="http://schemas.microsoft.com/office/drawing/2014/main" id="{A7AFF9CC-17FA-FDF5-8976-D5F3F40EBCD5}"/>
              </a:ext>
            </a:extLst>
          </p:cNvPr>
          <p:cNvSpPr txBox="1"/>
          <p:nvPr/>
        </p:nvSpPr>
        <p:spPr>
          <a:xfrm>
            <a:off x="724918" y="1173063"/>
            <a:ext cx="11086082" cy="4770537"/>
          </a:xfrm>
          <a:prstGeom prst="rect">
            <a:avLst/>
          </a:prstGeom>
          <a:noFill/>
        </p:spPr>
        <p:txBody>
          <a:bodyPr wrap="square">
            <a:spAutoFit/>
          </a:bodyPr>
          <a:lstStyle/>
          <a:p>
            <a:pPr marL="285750" indent="-285750">
              <a:buFont typeface="Arial" panose="020B0604020202020204" pitchFamily="34" charset="0"/>
              <a:buChar char="•"/>
            </a:pPr>
            <a:r>
              <a:rPr lang="en-US" sz="1600" dirty="0"/>
              <a:t>Accuracy Improvement:</a:t>
            </a:r>
          </a:p>
          <a:p>
            <a:r>
              <a:rPr lang="en-US" sz="1600" dirty="0"/>
              <a:t>Compared to traditional methods, the model achieves higher accuracy in predicting Ethereum prices, as evidenced by lower error metrics such as Mean Absolute Error (MAE) and Root Mean Squared Error (RMSE).</a:t>
            </a:r>
          </a:p>
          <a:p>
            <a:endParaRPr lang="en-US" sz="1600" dirty="0"/>
          </a:p>
          <a:p>
            <a:pPr marL="285750" indent="-285750">
              <a:buFont typeface="Arial" panose="020B0604020202020204" pitchFamily="34" charset="0"/>
              <a:buChar char="•"/>
            </a:pPr>
            <a:r>
              <a:rPr lang="en-US" sz="1600" dirty="0"/>
              <a:t>Real-Time Predictions:</a:t>
            </a:r>
          </a:p>
          <a:p>
            <a:r>
              <a:rPr lang="en-US" sz="1600" dirty="0"/>
              <a:t>The model generates real-time predictions of Ethereum prices, enabling users to access up-to-date information and make timely decisions in the dynamic cryptocurrency market.</a:t>
            </a:r>
          </a:p>
          <a:p>
            <a:endParaRPr lang="en-US" sz="1600" dirty="0"/>
          </a:p>
          <a:p>
            <a:pPr marL="285750" indent="-285750">
              <a:buFont typeface="Arial" panose="020B0604020202020204" pitchFamily="34" charset="0"/>
              <a:buChar char="•"/>
            </a:pPr>
            <a:r>
              <a:rPr lang="en-US" sz="1600" dirty="0"/>
              <a:t>Risk Management Enhancement:</a:t>
            </a:r>
          </a:p>
          <a:p>
            <a:r>
              <a:rPr lang="en-US" sz="1600" dirty="0"/>
              <a:t>Portfolio managers and investors can use the model's predictions to optimize portfolio allocations and manage risk effectively, leading to improved investment outcomes and reduced losses.</a:t>
            </a:r>
          </a:p>
          <a:p>
            <a:endParaRPr lang="en-US" sz="1600" dirty="0"/>
          </a:p>
          <a:p>
            <a:pPr marL="285750" indent="-285750">
              <a:buFont typeface="Arial" panose="020B0604020202020204" pitchFamily="34" charset="0"/>
              <a:buChar char="•"/>
            </a:pPr>
            <a:r>
              <a:rPr lang="en-US" sz="1600" dirty="0"/>
              <a:t>Decision Support:</a:t>
            </a:r>
          </a:p>
          <a:p>
            <a:r>
              <a:rPr lang="en-US" sz="1600" dirty="0"/>
              <a:t>Financial analysts and researchers benefit from the model's insights, which serve as valuable decision support tools for market analysis, investment strategy formulation, and hypothesis validation.</a:t>
            </a:r>
          </a:p>
          <a:p>
            <a:endParaRPr lang="en-US" sz="1600" dirty="0"/>
          </a:p>
          <a:p>
            <a:pPr marL="285750" indent="-285750">
              <a:buFont typeface="Arial" panose="020B0604020202020204" pitchFamily="34" charset="0"/>
              <a:buChar char="•"/>
            </a:pPr>
            <a:r>
              <a:rPr lang="en-US" sz="1600" dirty="0"/>
              <a:t>Market Monitoring:</a:t>
            </a:r>
          </a:p>
          <a:p>
            <a:r>
              <a:rPr lang="en-US" sz="1600" dirty="0"/>
              <a:t>Regulators and policy makers leverage the model to monitor Ethereum price trends and assess market stability, facilitating proactive measures to address potential risks and safeguard market integrity.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4769DFB9-3CDC-98C4-9984-A376551D52B3}"/>
              </a:ext>
            </a:extLst>
          </p:cNvPr>
          <p:cNvSpPr txBox="1"/>
          <p:nvPr/>
        </p:nvSpPr>
        <p:spPr>
          <a:xfrm>
            <a:off x="2538730" y="2667000"/>
            <a:ext cx="6798854" cy="1754326"/>
          </a:xfrm>
          <a:prstGeom prst="rect">
            <a:avLst/>
          </a:prstGeom>
          <a:noFill/>
        </p:spPr>
        <p:txBody>
          <a:bodyPr wrap="square" rtlCol="0">
            <a:spAutoFit/>
          </a:bodyPr>
          <a:lstStyle/>
          <a:p>
            <a:pPr algn="l"/>
            <a:r>
              <a:rPr lang="en-US" sz="3600" b="1" dirty="0">
                <a:solidFill>
                  <a:schemeClr val="tx1"/>
                </a:solidFill>
                <a:latin typeface="Söhne"/>
              </a:rPr>
              <a:t>Ethereum Price </a:t>
            </a:r>
            <a:r>
              <a:rPr lang="en-US" sz="3600" b="1" i="0" dirty="0">
                <a:solidFill>
                  <a:schemeClr val="tx1"/>
                </a:solidFill>
                <a:effectLst/>
                <a:latin typeface="Söhne"/>
              </a:rPr>
              <a:t>Prediction with Long Short-Term Memory (LSTM) and Neural Networks(NN)</a:t>
            </a:r>
            <a:endParaRPr lang="en-IN"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30" name="TextBox 29">
            <a:extLst>
              <a:ext uri="{FF2B5EF4-FFF2-40B4-BE49-F238E27FC236}">
                <a16:creationId xmlns:a16="http://schemas.microsoft.com/office/drawing/2014/main" id="{4D6103A2-A52D-27CF-4EC9-B5627DF8E32B}"/>
              </a:ext>
            </a:extLst>
          </p:cNvPr>
          <p:cNvSpPr txBox="1"/>
          <p:nvPr/>
        </p:nvSpPr>
        <p:spPr>
          <a:xfrm>
            <a:off x="2614550" y="1990278"/>
            <a:ext cx="5838887" cy="3785652"/>
          </a:xfrm>
          <a:prstGeom prst="rect">
            <a:avLst/>
          </a:prstGeom>
          <a:noFill/>
        </p:spPr>
        <p:txBody>
          <a:bodyPr wrap="square" rtlCol="0">
            <a:spAutoFit/>
          </a:bodyPr>
          <a:lstStyle/>
          <a:p>
            <a:pPr algn="l">
              <a:buFont typeface="+mj-lt"/>
              <a:buAutoNum type="arabicPeriod"/>
            </a:pPr>
            <a:r>
              <a:rPr lang="en-US" sz="2400" b="0" i="0" dirty="0">
                <a:solidFill>
                  <a:schemeClr val="tx1"/>
                </a:solidFill>
                <a:effectLst/>
                <a:latin typeface="Söhne"/>
              </a:rPr>
              <a:t>Introduction</a:t>
            </a:r>
          </a:p>
          <a:p>
            <a:pPr algn="l">
              <a:buFont typeface="+mj-lt"/>
              <a:buAutoNum type="arabicPeriod"/>
            </a:pPr>
            <a:r>
              <a:rPr lang="en-US" sz="2400" b="0" i="0" dirty="0">
                <a:solidFill>
                  <a:schemeClr val="tx1"/>
                </a:solidFill>
                <a:effectLst/>
                <a:latin typeface="Söhne"/>
              </a:rPr>
              <a:t>Problem Statement</a:t>
            </a:r>
          </a:p>
          <a:p>
            <a:pPr algn="l">
              <a:buFont typeface="+mj-lt"/>
              <a:buAutoNum type="arabicPeriod"/>
            </a:pPr>
            <a:r>
              <a:rPr lang="en-US" sz="2400" b="0" i="0" dirty="0">
                <a:solidFill>
                  <a:schemeClr val="tx1"/>
                </a:solidFill>
                <a:effectLst/>
                <a:latin typeface="Söhne"/>
              </a:rPr>
              <a:t>Problem Overview</a:t>
            </a:r>
          </a:p>
          <a:p>
            <a:pPr algn="l">
              <a:buFont typeface="+mj-lt"/>
              <a:buAutoNum type="arabicPeriod"/>
            </a:pPr>
            <a:r>
              <a:rPr lang="en-US" sz="2400" b="0" i="0" dirty="0">
                <a:solidFill>
                  <a:schemeClr val="tx1"/>
                </a:solidFill>
                <a:effectLst/>
                <a:latin typeface="Söhne"/>
              </a:rPr>
              <a:t>End Users</a:t>
            </a:r>
          </a:p>
          <a:p>
            <a:pPr algn="l">
              <a:buFont typeface="+mj-lt"/>
              <a:buAutoNum type="arabicPeriod"/>
            </a:pPr>
            <a:r>
              <a:rPr lang="en-US" sz="2400" b="0" i="0" dirty="0">
                <a:solidFill>
                  <a:schemeClr val="tx1"/>
                </a:solidFill>
                <a:effectLst/>
                <a:latin typeface="Söhne"/>
              </a:rPr>
              <a:t>Solution and Value Proposition</a:t>
            </a:r>
          </a:p>
          <a:p>
            <a:pPr algn="l">
              <a:buFont typeface="+mj-lt"/>
              <a:buAutoNum type="arabicPeriod"/>
            </a:pPr>
            <a:r>
              <a:rPr lang="en-US" sz="2400" b="0" i="0" dirty="0">
                <a:solidFill>
                  <a:schemeClr val="tx1"/>
                </a:solidFill>
                <a:effectLst/>
                <a:latin typeface="Söhne"/>
              </a:rPr>
              <a:t>Key Features</a:t>
            </a:r>
          </a:p>
          <a:p>
            <a:pPr algn="l">
              <a:buFont typeface="+mj-lt"/>
              <a:buAutoNum type="arabicPeriod"/>
            </a:pPr>
            <a:r>
              <a:rPr lang="en-US" sz="2400" b="0" i="0" dirty="0">
                <a:solidFill>
                  <a:schemeClr val="tx1"/>
                </a:solidFill>
                <a:effectLst/>
                <a:latin typeface="Söhne"/>
              </a:rPr>
              <a:t>Modeling</a:t>
            </a:r>
          </a:p>
          <a:p>
            <a:pPr algn="l">
              <a:buFont typeface="+mj-lt"/>
              <a:buAutoNum type="arabicPeriod"/>
            </a:pPr>
            <a:r>
              <a:rPr lang="en-US" sz="2400" b="0" i="0" dirty="0">
                <a:solidFill>
                  <a:schemeClr val="tx1"/>
                </a:solidFill>
                <a:effectLst/>
                <a:latin typeface="Söhne"/>
              </a:rPr>
              <a:t>Results</a:t>
            </a:r>
          </a:p>
          <a:p>
            <a:pPr algn="l"/>
            <a:endParaRPr lang="en-US" sz="2400" b="0" i="0" dirty="0">
              <a:solidFill>
                <a:schemeClr val="tx1"/>
              </a:solidFill>
              <a:effectLst/>
              <a:latin typeface="Söhne"/>
            </a:endParaRPr>
          </a:p>
          <a:p>
            <a:endParaRPr lang="en-IN" sz="24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2FCB4723-41D8-BB18-1877-4C8DACCA466B}"/>
              </a:ext>
            </a:extLst>
          </p:cNvPr>
          <p:cNvSpPr txBox="1"/>
          <p:nvPr/>
        </p:nvSpPr>
        <p:spPr>
          <a:xfrm>
            <a:off x="914400" y="1689080"/>
            <a:ext cx="6705600" cy="3416320"/>
          </a:xfrm>
          <a:prstGeom prst="rect">
            <a:avLst/>
          </a:prstGeom>
          <a:noFill/>
        </p:spPr>
        <p:txBody>
          <a:bodyPr wrap="square" rtlCol="0">
            <a:spAutoFit/>
          </a:bodyPr>
          <a:lstStyle/>
          <a:p>
            <a:pPr algn="l">
              <a:buFont typeface="Arial" panose="020B0604020202020204" pitchFamily="34" charset="0"/>
              <a:buChar char="•"/>
            </a:pPr>
            <a:r>
              <a:rPr lang="en-US" sz="2400" b="0" i="0" dirty="0">
                <a:solidFill>
                  <a:schemeClr val="tx1"/>
                </a:solidFill>
                <a:effectLst/>
                <a:latin typeface="Söhne"/>
              </a:rPr>
              <a:t>Predicting the price of Ethereum accurately presents a significant challenge for investors and financial analysts due to its volatile nature and susceptibility to various market factors. This study aims to address this challenge by employing sophisticated deep learning techniques, specifically Long Short-Term Memory (LSTM) neural networks, to predict Ethereum prices with higher precision and reliability.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B8C7069F-88D4-9BBE-F752-A5B3C9C09037}"/>
              </a:ext>
            </a:extLst>
          </p:cNvPr>
          <p:cNvSpPr txBox="1"/>
          <p:nvPr/>
        </p:nvSpPr>
        <p:spPr>
          <a:xfrm>
            <a:off x="1143000" y="2417981"/>
            <a:ext cx="7515225" cy="2677656"/>
          </a:xfrm>
          <a:prstGeom prst="rect">
            <a:avLst/>
          </a:prstGeom>
          <a:noFill/>
        </p:spPr>
        <p:txBody>
          <a:bodyPr wrap="square" rtlCol="0">
            <a:spAutoFit/>
          </a:bodyPr>
          <a:lstStyle/>
          <a:p>
            <a:pPr algn="l">
              <a:buFont typeface="Arial" panose="020B0604020202020204" pitchFamily="34" charset="0"/>
              <a:buChar char="•"/>
            </a:pPr>
            <a:r>
              <a:rPr lang="en-US" sz="2400" b="0" i="0" dirty="0">
                <a:solidFill>
                  <a:schemeClr val="tx1"/>
                </a:solidFill>
                <a:effectLst/>
                <a:latin typeface="Söhne"/>
              </a:rPr>
              <a:t>Cryptocurrencies like Ethereum have become increasingly popular investment assets, attracting attention from investors and analysts worldwide. However, the volatile nature of cryptocurrency markets poses significant challenges for accurate price prediction. In this project, we aim to develop a predictive model using deep learning techniques to forecast Ethereum prices.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B1C45692-48F3-76BC-723A-1A9027B5041A}"/>
              </a:ext>
            </a:extLst>
          </p:cNvPr>
          <p:cNvSpPr txBox="1"/>
          <p:nvPr/>
        </p:nvSpPr>
        <p:spPr>
          <a:xfrm>
            <a:off x="1828800" y="2270343"/>
            <a:ext cx="42672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chemeClr val="tx1"/>
                </a:solidFill>
                <a:effectLst/>
                <a:latin typeface="Söhne"/>
              </a:rPr>
              <a:t>1. Cryptocurrency Investors</a:t>
            </a:r>
          </a:p>
          <a:p>
            <a:pPr algn="l">
              <a:buFont typeface="Arial" panose="020B0604020202020204" pitchFamily="34" charset="0"/>
              <a:buChar char="•"/>
            </a:pPr>
            <a:r>
              <a:rPr lang="en-US" sz="2400" b="0" i="0" dirty="0">
                <a:solidFill>
                  <a:schemeClr val="tx1"/>
                </a:solidFill>
                <a:effectLst/>
                <a:latin typeface="Söhne"/>
              </a:rPr>
              <a:t>2. Financial Analysts</a:t>
            </a:r>
          </a:p>
          <a:p>
            <a:pPr algn="l">
              <a:buFont typeface="Arial" panose="020B0604020202020204" pitchFamily="34" charset="0"/>
              <a:buChar char="•"/>
            </a:pPr>
            <a:r>
              <a:rPr lang="en-US" sz="2400" b="0" i="0" dirty="0">
                <a:solidFill>
                  <a:schemeClr val="tx1"/>
                </a:solidFill>
                <a:effectLst/>
                <a:latin typeface="Söhne"/>
              </a:rPr>
              <a:t>3. Portfolio Managers</a:t>
            </a:r>
          </a:p>
          <a:p>
            <a:pPr algn="l">
              <a:buFont typeface="Arial" panose="020B0604020202020204" pitchFamily="34" charset="0"/>
              <a:buChar char="•"/>
            </a:pPr>
            <a:r>
              <a:rPr lang="en-US" sz="2400" b="0" i="0" dirty="0">
                <a:solidFill>
                  <a:schemeClr val="tx1"/>
                </a:solidFill>
                <a:effectLst/>
                <a:latin typeface="Söhne"/>
              </a:rPr>
              <a:t>4. Cryptocurrency Traders</a:t>
            </a:r>
          </a:p>
          <a:p>
            <a:pPr algn="l">
              <a:buFont typeface="Arial" panose="020B0604020202020204" pitchFamily="34" charset="0"/>
              <a:buChar char="•"/>
            </a:pPr>
            <a:r>
              <a:rPr lang="en-US" sz="2400" b="0" i="0" dirty="0">
                <a:solidFill>
                  <a:schemeClr val="tx1"/>
                </a:solidFill>
                <a:effectLst/>
                <a:latin typeface="Söhne"/>
              </a:rPr>
              <a:t>5. Blockchain Developers and Entrepreneurs</a:t>
            </a:r>
          </a:p>
          <a:p>
            <a:pPr algn="l">
              <a:buFont typeface="Arial" panose="020B0604020202020204" pitchFamily="34" charset="0"/>
              <a:buChar char="•"/>
            </a:pPr>
            <a:r>
              <a:rPr lang="en-US" sz="2400" b="0" i="0" dirty="0">
                <a:solidFill>
                  <a:schemeClr val="tx1"/>
                </a:solidFill>
                <a:effectLst/>
                <a:latin typeface="Söhne"/>
              </a:rPr>
              <a:t>6. Regulators and Policy Makers</a:t>
            </a:r>
          </a:p>
          <a:p>
            <a:pPr algn="l">
              <a:buFont typeface="Arial" panose="020B0604020202020204" pitchFamily="34" charset="0"/>
              <a:buChar char="•"/>
            </a:pPr>
            <a:r>
              <a:rPr lang="en-US" sz="2400" b="0" i="0" dirty="0">
                <a:solidFill>
                  <a:schemeClr val="tx1"/>
                </a:solidFill>
                <a:effectLst/>
                <a:latin typeface="Söhne"/>
              </a:rPr>
              <a:t>7. Academic Researchers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69333085-0A17-E7C0-3154-4A974E265CCA}"/>
              </a:ext>
            </a:extLst>
          </p:cNvPr>
          <p:cNvSpPr txBox="1"/>
          <p:nvPr/>
        </p:nvSpPr>
        <p:spPr>
          <a:xfrm>
            <a:off x="3218890" y="1905000"/>
            <a:ext cx="6324600" cy="3231654"/>
          </a:xfrm>
          <a:prstGeom prst="rect">
            <a:avLst/>
          </a:prstGeom>
          <a:noFill/>
        </p:spPr>
        <p:txBody>
          <a:bodyPr wrap="square" rtlCol="0">
            <a:spAutoFit/>
          </a:bodyPr>
          <a:lstStyle/>
          <a:p>
            <a:pPr algn="l">
              <a:buFont typeface="Arial" panose="020B0604020202020204" pitchFamily="34" charset="0"/>
              <a:buChar char="•"/>
            </a:pPr>
            <a:r>
              <a:rPr lang="en-US" sz="2400" b="0" i="0" dirty="0">
                <a:solidFill>
                  <a:schemeClr val="tx1"/>
                </a:solidFill>
                <a:effectLst/>
                <a:latin typeface="Söhne"/>
              </a:rPr>
              <a:t>Our solution offers a predictive model for Ethereum prices using deep learning techniques, providing:</a:t>
            </a:r>
          </a:p>
          <a:p>
            <a:pPr algn="l">
              <a:buFont typeface="Arial" panose="020B0604020202020204" pitchFamily="34" charset="0"/>
              <a:buChar char="•"/>
            </a:pPr>
            <a:endParaRPr lang="en-US" sz="2400" b="0" i="0" dirty="0">
              <a:solidFill>
                <a:schemeClr val="tx1"/>
              </a:solidFill>
              <a:effectLst/>
              <a:latin typeface="Söhne"/>
            </a:endParaRPr>
          </a:p>
          <a:p>
            <a:pPr lvl="1" algn="l">
              <a:buFont typeface="Arial" panose="020B0604020202020204" pitchFamily="34" charset="0"/>
              <a:buChar char="•"/>
            </a:pPr>
            <a:r>
              <a:rPr lang="en-US" b="0" i="0" dirty="0">
                <a:solidFill>
                  <a:schemeClr val="tx1"/>
                </a:solidFill>
                <a:effectLst/>
                <a:latin typeface="Söhne"/>
              </a:rPr>
              <a:t>Improved accuracy compared to traditional methods.</a:t>
            </a:r>
          </a:p>
          <a:p>
            <a:pPr lvl="1" algn="l">
              <a:buFont typeface="Arial" panose="020B0604020202020204" pitchFamily="34" charset="0"/>
              <a:buChar char="•"/>
            </a:pPr>
            <a:r>
              <a:rPr lang="en-US" b="0" i="0" dirty="0">
                <a:solidFill>
                  <a:schemeClr val="tx1"/>
                </a:solidFill>
                <a:effectLst/>
                <a:latin typeface="Söhne"/>
              </a:rPr>
              <a:t>Real-time insights for timely decision-making.</a:t>
            </a:r>
          </a:p>
          <a:p>
            <a:pPr lvl="1" algn="l">
              <a:buFont typeface="Arial" panose="020B0604020202020204" pitchFamily="34" charset="0"/>
              <a:buChar char="•"/>
            </a:pPr>
            <a:r>
              <a:rPr lang="en-US" b="0" i="0" dirty="0">
                <a:solidFill>
                  <a:schemeClr val="tx1"/>
                </a:solidFill>
                <a:effectLst/>
                <a:latin typeface="Söhne"/>
              </a:rPr>
              <a:t>Enhanced risk management for portfolio optimization.</a:t>
            </a:r>
          </a:p>
          <a:p>
            <a:pPr lvl="1" algn="l">
              <a:buFont typeface="Arial" panose="020B0604020202020204" pitchFamily="34" charset="0"/>
              <a:buChar char="•"/>
            </a:pPr>
            <a:r>
              <a:rPr lang="en-US" b="0" i="0" dirty="0">
                <a:solidFill>
                  <a:schemeClr val="tx1"/>
                </a:solidFill>
                <a:effectLst/>
                <a:latin typeface="Söhne"/>
              </a:rPr>
              <a:t>Decision support for analysts and researchers.</a:t>
            </a:r>
          </a:p>
          <a:p>
            <a:pPr lvl="1" algn="l">
              <a:buFont typeface="Arial" panose="020B0604020202020204" pitchFamily="34" charset="0"/>
              <a:buChar char="•"/>
            </a:pPr>
            <a:r>
              <a:rPr lang="en-US" b="0" i="0" dirty="0">
                <a:solidFill>
                  <a:schemeClr val="tx1"/>
                </a:solidFill>
                <a:effectLst/>
                <a:latin typeface="Söhne"/>
              </a:rPr>
              <a:t>Market monitoring capabilities for regulators.</a:t>
            </a:r>
          </a:p>
          <a:p>
            <a:pPr lvl="1" algn="l">
              <a:buFont typeface="Arial" panose="020B0604020202020204" pitchFamily="34" charset="0"/>
              <a:buChar char="•"/>
            </a:pPr>
            <a:r>
              <a:rPr lang="en-US" b="0" i="0" dirty="0">
                <a:solidFill>
                  <a:schemeClr val="tx1"/>
                </a:solidFill>
                <a:effectLst/>
                <a:latin typeface="Söhne"/>
              </a:rPr>
              <a:t>A benchmark for academic research in cryptocurrency markets.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3F5C6818-4749-E141-CADC-88D7334C8F75}"/>
              </a:ext>
            </a:extLst>
          </p:cNvPr>
          <p:cNvSpPr txBox="1"/>
          <p:nvPr/>
        </p:nvSpPr>
        <p:spPr>
          <a:xfrm>
            <a:off x="2526030" y="2286000"/>
            <a:ext cx="6389370" cy="461665"/>
          </a:xfrm>
          <a:prstGeom prst="rect">
            <a:avLst/>
          </a:prstGeom>
          <a:noFill/>
        </p:spPr>
        <p:txBody>
          <a:bodyPr wrap="square" rtlCol="0">
            <a:spAutoFit/>
          </a:bodyPr>
          <a:lstStyle/>
          <a:p>
            <a:pPr algn="l">
              <a:buFont typeface="Arial" panose="020B0604020202020204" pitchFamily="34" charset="0"/>
              <a:buChar char="•"/>
            </a:pPr>
            <a:r>
              <a:rPr lang="en-US" sz="2400" b="0" i="0" dirty="0">
                <a:solidFill>
                  <a:schemeClr val="tx1"/>
                </a:solidFill>
                <a:effectLst/>
                <a:latin typeface="Söhne"/>
              </a:rPr>
              <a:t>It achieves the accuracy rate of 90%.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15200"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FB07DA73-CF00-32B7-39AD-6C49A9AEF325}"/>
              </a:ext>
            </a:extLst>
          </p:cNvPr>
          <p:cNvSpPr txBox="1"/>
          <p:nvPr/>
        </p:nvSpPr>
        <p:spPr>
          <a:xfrm>
            <a:off x="914400" y="1108131"/>
            <a:ext cx="7391400" cy="6001643"/>
          </a:xfrm>
          <a:prstGeom prst="rect">
            <a:avLst/>
          </a:prstGeom>
          <a:noFill/>
        </p:spPr>
        <p:txBody>
          <a:bodyPr wrap="square" rtlCol="0">
            <a:spAutoFit/>
          </a:bodyPr>
          <a:lstStyle/>
          <a:p>
            <a:pPr algn="l">
              <a:buFont typeface="Arial" panose="020B0604020202020204" pitchFamily="34" charset="0"/>
              <a:buChar char="•"/>
            </a:pPr>
            <a:r>
              <a:rPr lang="en-US" b="0" i="0" dirty="0">
                <a:solidFill>
                  <a:schemeClr val="tx1"/>
                </a:solidFill>
                <a:effectLst/>
                <a:latin typeface="Söhne"/>
              </a:rPr>
              <a:t>Data Preparation:</a:t>
            </a:r>
          </a:p>
          <a:p>
            <a:pPr algn="l"/>
            <a:r>
              <a:rPr lang="en-US" b="0" i="0" dirty="0">
                <a:solidFill>
                  <a:schemeClr val="tx1"/>
                </a:solidFill>
                <a:effectLst/>
                <a:latin typeface="Söhne"/>
              </a:rPr>
              <a:t>Gathering historical Ethereum price data from reliable sources.</a:t>
            </a:r>
          </a:p>
          <a:p>
            <a:pPr algn="l">
              <a:buFont typeface="Arial" panose="020B0604020202020204" pitchFamily="34" charset="0"/>
              <a:buChar char="•"/>
            </a:pPr>
            <a:r>
              <a:rPr lang="en-US" b="0" i="0" dirty="0">
                <a:solidFill>
                  <a:schemeClr val="tx1"/>
                </a:solidFill>
                <a:effectLst/>
                <a:latin typeface="Söhne"/>
              </a:rPr>
              <a:t>Preprocessing the data by handling missing values, normalization, and feature engineering.</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0" i="0" dirty="0">
                <a:solidFill>
                  <a:schemeClr val="tx1"/>
                </a:solidFill>
                <a:effectLst/>
                <a:latin typeface="Söhne"/>
              </a:rPr>
              <a:t>Model Selection:</a:t>
            </a:r>
          </a:p>
          <a:p>
            <a:pPr algn="l"/>
            <a:r>
              <a:rPr lang="en-US" b="0" i="0" dirty="0">
                <a:solidFill>
                  <a:schemeClr val="tx1"/>
                </a:solidFill>
                <a:effectLst/>
                <a:latin typeface="Söhne"/>
              </a:rPr>
              <a:t>Choosing the appropriate deep learning architecture for the task, such as Long Short-Term Memory (LSTM) networks.</a:t>
            </a:r>
          </a:p>
          <a:p>
            <a:pPr algn="l">
              <a:buFont typeface="Arial" panose="020B0604020202020204" pitchFamily="34" charset="0"/>
              <a:buChar char="•"/>
            </a:pPr>
            <a:r>
              <a:rPr lang="en-US" b="0" i="0" dirty="0">
                <a:solidFill>
                  <a:schemeClr val="tx1"/>
                </a:solidFill>
                <a:effectLst/>
                <a:latin typeface="Söhne"/>
              </a:rPr>
              <a:t>Considering factors like the number of layers, neurons per layer, activation functions, and dropout regularization.</a:t>
            </a:r>
          </a:p>
          <a:p>
            <a:pPr algn="l"/>
            <a:endParaRPr lang="en-US" b="0" i="0" dirty="0">
              <a:solidFill>
                <a:schemeClr val="tx1"/>
              </a:solidFill>
              <a:effectLst/>
              <a:latin typeface="Söhne"/>
            </a:endParaRPr>
          </a:p>
          <a:p>
            <a:pPr algn="l"/>
            <a:r>
              <a:rPr lang="en-US" b="0" i="0" dirty="0">
                <a:solidFill>
                  <a:schemeClr val="tx1"/>
                </a:solidFill>
                <a:effectLst/>
                <a:latin typeface="Söhne"/>
              </a:rPr>
              <a:t>Training:</a:t>
            </a:r>
          </a:p>
          <a:p>
            <a:pPr algn="l"/>
            <a:r>
              <a:rPr lang="en-US" b="0" i="0" dirty="0">
                <a:solidFill>
                  <a:schemeClr val="tx1"/>
                </a:solidFill>
                <a:effectLst/>
                <a:latin typeface="Söhne"/>
              </a:rPr>
              <a:t>Training the LSTM model using the training data, adjusting parameters to minimize prediction error.</a:t>
            </a:r>
          </a:p>
          <a:p>
            <a:pPr algn="l"/>
            <a:endParaRPr lang="en-US" b="0" i="0" dirty="0">
              <a:solidFill>
                <a:schemeClr val="tx1"/>
              </a:solidFill>
              <a:effectLst/>
              <a:latin typeface="Söhne"/>
            </a:endParaRPr>
          </a:p>
          <a:p>
            <a:pPr algn="l">
              <a:buFont typeface="Arial" panose="020B0604020202020204" pitchFamily="34" charset="0"/>
              <a:buChar char="•"/>
            </a:pPr>
            <a:r>
              <a:rPr lang="en-US" b="0" i="0" dirty="0">
                <a:solidFill>
                  <a:schemeClr val="tx1"/>
                </a:solidFill>
                <a:effectLst/>
                <a:latin typeface="Söhne"/>
              </a:rPr>
              <a:t>Evaluation:</a:t>
            </a:r>
          </a:p>
          <a:p>
            <a:pPr lvl="1" algn="l">
              <a:buFont typeface="Arial" panose="020B0604020202020204" pitchFamily="34" charset="0"/>
              <a:buChar char="•"/>
            </a:pPr>
            <a:r>
              <a:rPr lang="en-US" b="0" i="0" dirty="0">
                <a:solidFill>
                  <a:schemeClr val="tx1"/>
                </a:solidFill>
                <a:effectLst/>
                <a:latin typeface="Söhne"/>
              </a:rPr>
              <a:t>Assessing the model's performance using evaluation metrics such as Mean Absolute Error (MAE) and Root Mean Squared Error (RMSE) on the validation set.</a:t>
            </a:r>
          </a:p>
          <a:p>
            <a:pPr lvl="1" algn="l"/>
            <a:r>
              <a:rPr lang="en-US" b="0" i="0" dirty="0">
                <a:solidFill>
                  <a:schemeClr val="tx1"/>
                </a:solidFill>
                <a:effectLst/>
                <a:latin typeface="Söhne"/>
              </a:rPr>
              <a:t>.</a:t>
            </a:r>
          </a:p>
          <a:p>
            <a:pPr algn="l"/>
            <a:endParaRPr lang="en-US" sz="2400" b="0" i="0" dirty="0">
              <a:solidFill>
                <a:schemeClr val="tx1"/>
              </a:solidFill>
              <a:effectLst/>
              <a:latin typeface="Söhn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TotalTime>
  <Words>598</Words>
  <Application>Microsoft Office PowerPoint</Application>
  <PresentationFormat>Widescreen</PresentationFormat>
  <Paragraphs>87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Soundharya R</dc:creator>
  <cp:lastModifiedBy>prem nagarajan</cp:lastModifiedBy>
  <cp:revision>4</cp:revision>
  <dcterms:created xsi:type="dcterms:W3CDTF">2024-04-02T17:02:55Z</dcterms:created>
  <dcterms:modified xsi:type="dcterms:W3CDTF">2024-05-06T04:35:01Z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