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73" r:id="rId5"/>
    <p:sldId id="281" r:id="rId6"/>
    <p:sldId id="306" r:id="rId7"/>
    <p:sldId id="303" r:id="rId8"/>
    <p:sldId id="319" r:id="rId9"/>
    <p:sldId id="317" r:id="rId10"/>
    <p:sldId id="318" r:id="rId11"/>
    <p:sldId id="308" r:id="rId12"/>
    <p:sldId id="290" r:id="rId13"/>
    <p:sldId id="277"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41" autoAdjust="0"/>
  </p:normalViewPr>
  <p:slideViewPr>
    <p:cSldViewPr snapToGrid="0">
      <p:cViewPr varScale="1">
        <p:scale>
          <a:sx n="81" d="100"/>
          <a:sy n="81" d="100"/>
        </p:scale>
        <p:origin x="662"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Process Mining Virtual Internship</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12/16/2022</a:t>
            </a:r>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Process Mining Virtual Internship</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12/16/2022</a:t>
            </a:r>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Process Mining Virtual Internship</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US" alt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025235" y="6625241"/>
            <a:ext cx="5917103" cy="2317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773662" y="6625242"/>
            <a:ext cx="4980533"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US" alt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2" y="6624278"/>
            <a:ext cx="1356356" cy="216135"/>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214g1a3280</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hyperlink" Target="https://tinyurl.com/2pvuuzmd" TargetMode="External"/><Relationship Id="rId2" Type="http://schemas.openxmlformats.org/officeDocument/2006/relationships/hyperlink" Target="https://academy.celonis.com/learning-paths/execution-management" TargetMode="External"/><Relationship Id="rId1" Type="http://schemas.openxmlformats.org/officeDocument/2006/relationships/hyperlink" Target="https://academy.celonis.com/learn/dashboard"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BKS Mandal, </a:t>
            </a:r>
            <a:r>
              <a:rPr lang="en-US" sz="2300" dirty="0" err="1"/>
              <a:t>Ananthapuram</a:t>
            </a:r>
            <a:r>
              <a:rPr lang="en-US" sz="2300" dirty="0"/>
              <a:t> – 515701.</a:t>
            </a:r>
            <a:endParaRPr lang="en-US" sz="2300" dirty="0"/>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4596063" y="2342035"/>
            <a:ext cx="3160008" cy="77672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3400" b="0" dirty="0" err="1">
                <a:effectLst>
                  <a:outerShdw blurRad="38100" dist="38100" dir="2700000" algn="tl">
                    <a:srgbClr val="000000">
                      <a:alpha val="43137"/>
                    </a:srgbClr>
                  </a:outerShdw>
                </a:effectLst>
              </a:rPr>
              <a:t>S.Premnath</a:t>
            </a:r>
            <a:r>
              <a:rPr lang="en-US" sz="3400" b="0" dirty="0">
                <a:effectLst>
                  <a:outerShdw blurRad="38100" dist="38100" dir="2700000" algn="tl">
                    <a:srgbClr val="000000">
                      <a:alpha val="43137"/>
                    </a:srgbClr>
                  </a:outerShdw>
                </a:effectLst>
              </a:rPr>
              <a:t> </a:t>
            </a:r>
            <a:r>
              <a:rPr lang="en-US" sz="3400" b="0" dirty="0" err="1">
                <a:effectLst>
                  <a:outerShdw blurRad="38100" dist="38100" dir="2700000" algn="tl">
                    <a:srgbClr val="000000">
                      <a:alpha val="43137"/>
                    </a:srgbClr>
                  </a:outerShdw>
                </a:effectLst>
              </a:rPr>
              <a:t>reddy</a:t>
            </a:r>
            <a:endParaRPr lang="en-US" sz="3400" b="0" dirty="0">
              <a:effectLst>
                <a:outerShdw blurRad="38100" dist="38100" dir="2700000" algn="tl">
                  <a:srgbClr val="000000">
                    <a:alpha val="43137"/>
                  </a:srgbClr>
                </a:outerShdw>
              </a:effectLst>
            </a:endParaRPr>
          </a:p>
          <a:p>
            <a:pPr>
              <a:spcBef>
                <a:spcPts val="300"/>
              </a:spcBef>
            </a:pPr>
            <a:r>
              <a:rPr lang="en-US" sz="1700" b="0" dirty="0"/>
              <a:t>Roll No. 214G1A3280</a:t>
            </a:r>
            <a:endParaRPr lang="en-US" sz="17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Mining</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Virtual</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a:t>
            </a: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nternship</a:t>
            </a:r>
            <a:endPar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4892"/>
          </a:xfrm>
        </p:spPr>
        <p:txBody>
          <a:bodyPr/>
          <a:lstStyle/>
          <a:p>
            <a:pPr algn="ctr"/>
            <a:r>
              <a:rPr lang="en-US" dirty="0"/>
              <a:t>Conclusion</a:t>
            </a:r>
            <a:endParaRPr lang="en-IN" dirty="0"/>
          </a:p>
        </p:txBody>
      </p:sp>
      <p:sp>
        <p:nvSpPr>
          <p:cNvPr id="3" name="Content Placeholder 2"/>
          <p:cNvSpPr>
            <a:spLocks noGrp="1"/>
          </p:cNvSpPr>
          <p:nvPr>
            <p:ph idx="1"/>
          </p:nvPr>
        </p:nvSpPr>
        <p:spPr/>
        <p:txBody>
          <a:bodyPr/>
          <a:lstStyle/>
          <a:p>
            <a:pPr marL="0" indent="0">
              <a:buNone/>
            </a:pPr>
            <a:endParaRPr lang="en-IN" sz="2400" b="0" i="0" u="none" strike="noStrike" baseline="0" dirty="0">
              <a:solidFill>
                <a:srgbClr val="000000"/>
              </a:solidFill>
            </a:endParaRPr>
          </a:p>
          <a:p>
            <a:pPr marL="0" indent="0">
              <a:buNone/>
            </a:pPr>
            <a:endParaRPr lang="en-IN" sz="2400" b="0" i="0" u="none" strike="noStrike" baseline="0" dirty="0">
              <a:solidFill>
                <a:srgbClr val="000000"/>
              </a:solidFill>
            </a:endParaRPr>
          </a:p>
          <a:p>
            <a:r>
              <a:rPr lang="en-US" altLang="en-IN" sz="2400" b="0" i="0" u="none" strike="noStrike" baseline="0" dirty="0">
                <a:solidFill>
                  <a:srgbClr val="000000"/>
                </a:solidFill>
              </a:rPr>
              <a:t>P</a:t>
            </a:r>
            <a:r>
              <a:rPr lang="en-IN" sz="2400" b="0" i="0" u="none" strike="noStrike" baseline="0" dirty="0">
                <a:solidFill>
                  <a:srgbClr val="000000"/>
                </a:solidFill>
              </a:rPr>
              <a:t>rocess mining stands as a powerful methodology that bridges the gap between theoretical </a:t>
            </a:r>
            <a:r>
              <a:rPr lang="en-US" altLang="en-IN" sz="2400" b="0" i="0" u="none" strike="noStrike" baseline="0" dirty="0">
                <a:solidFill>
                  <a:srgbClr val="000000"/>
                </a:solidFill>
              </a:rPr>
              <a:t>       </a:t>
            </a:r>
            <a:r>
              <a:rPr lang="en-IN" sz="2400" b="0" i="0" u="none" strike="noStrike" baseline="0" dirty="0">
                <a:solidFill>
                  <a:srgbClr val="000000"/>
                </a:solidFill>
              </a:rPr>
              <a:t>process models and real-world business operations</a:t>
            </a:r>
            <a:r>
              <a:rPr lang="en-US" altLang="en-IN" sz="2400" b="0" i="0" u="none" strike="noStrike" baseline="0" dirty="0">
                <a:solidFill>
                  <a:srgbClr val="000000"/>
                </a:solidFill>
              </a:rPr>
              <a:t>.</a:t>
            </a:r>
            <a:endParaRPr lang="en-US" altLang="en-IN" sz="2400" b="0" i="0" u="none" strike="noStrike" baseline="0" dirty="0">
              <a:solidFill>
                <a:srgbClr val="000000"/>
              </a:solidFill>
            </a:endParaRPr>
          </a:p>
          <a:p>
            <a:r>
              <a:rPr lang="en-IN" sz="2400" b="0" i="0" u="none" strike="noStrike" baseline="0" dirty="0">
                <a:solidFill>
                  <a:srgbClr val="000000"/>
                </a:solidFill>
              </a:rPr>
              <a:t>Process mining also plays a pivotal role in compliance monitoring and risk management, ensuring that organizations adhere to regulations and internal policies.</a:t>
            </a:r>
            <a:endParaRPr lang="en-US" altLang="en-IN" sz="2400" b="0" i="0" u="none" strike="noStrike" baseline="0" dirty="0">
              <a:solidFill>
                <a:srgbClr val="000000"/>
              </a:solidFill>
            </a:endParaRPr>
          </a:p>
          <a:p>
            <a:r>
              <a:rPr lang="en-IN" sz="2400" b="0" i="0" u="none" strike="noStrike" baseline="0" dirty="0">
                <a:solidFill>
                  <a:srgbClr val="000000"/>
                </a:solidFill>
              </a:rPr>
              <a:t>It involves not only data analysis and technical expertise but also a thorough understanding of the business context and its objectives</a:t>
            </a:r>
            <a:r>
              <a:rPr lang="en-US" altLang="en-IN" sz="2400" b="0" i="0" u="none" strike="noStrike" baseline="0" dirty="0">
                <a:solidFill>
                  <a:srgbClr val="000000"/>
                </a:solidFill>
              </a:rPr>
              <a:t>.</a:t>
            </a:r>
            <a:endParaRPr lang="en-US" altLang="en-IN" sz="2400" b="0" i="0" u="none" strike="noStrike" baseline="0" dirty="0">
              <a:solidFill>
                <a:srgbClr val="000000"/>
              </a:solidFill>
            </a:endParaRPr>
          </a:p>
          <a:p>
            <a:r>
              <a:rPr lang="en-IN" sz="2400" b="0" i="0" u="none" strike="noStrike" baseline="0" dirty="0">
                <a:solidFill>
                  <a:srgbClr val="000000"/>
                </a:solidFill>
              </a:rPr>
              <a:t>As technology continues to evolve,process mining is likely to become even more sophisticated and integrated into various industries</a:t>
            </a:r>
            <a:r>
              <a:rPr lang="en-US" altLang="en-IN" sz="2400" b="0" i="0" u="none" strike="noStrike" baseline="0" dirty="0">
                <a:solidFill>
                  <a:srgbClr val="000000"/>
                </a:solidFill>
              </a:rPr>
              <a:t>.</a:t>
            </a:r>
            <a:endParaRPr lang="en-US" altLang="en-IN" sz="2400" b="0" i="0" u="none" strike="noStrike" baseline="0" dirty="0">
              <a:solidFill>
                <a:srgbClr val="000000"/>
              </a:solidFill>
            </a:endParaRPr>
          </a:p>
          <a:p>
            <a:r>
              <a:rPr lang="en-IN" sz="2400" b="0" i="0" u="none" strike="noStrike" baseline="0" dirty="0">
                <a:solidFill>
                  <a:srgbClr val="000000"/>
                </a:solidFill>
              </a:rPr>
              <a:t>In a world where data-driven insights drive success, process mining stands as a beacon of opportunity</a:t>
            </a:r>
            <a:r>
              <a:rPr lang="en-US" altLang="en-IN" sz="2400" b="0" i="0" u="none" strike="noStrike" baseline="0" dirty="0">
                <a:solidFill>
                  <a:srgbClr val="000000"/>
                </a:solidFill>
              </a:rPr>
              <a:t>.</a:t>
            </a:r>
            <a:endParaRPr lang="en-IN" sz="2400" b="0" i="0" u="none" strike="noStrike" baseline="0" dirty="0">
              <a:solidFill>
                <a:srgbClr val="000000"/>
              </a:solidFill>
            </a:endParaRPr>
          </a:p>
          <a:p>
            <a:pPr marL="0" indent="0" algn="l">
              <a:buNone/>
            </a:pPr>
            <a:endParaRPr lang="en-US" sz="1800" b="0" i="0" u="none" strike="noStrike" baseline="0" dirty="0">
              <a:solidFill>
                <a:srgbClr val="000000"/>
              </a:solidFill>
            </a:endParaRPr>
          </a:p>
          <a:p>
            <a:pPr algn="l"/>
            <a:endParaRPr lang="en-IN" sz="1800" dirty="0">
              <a:effectLst/>
              <a:latin typeface="Calibri" panose="020F0502020204030204" pitchFamily="34" charset="0"/>
              <a:ea typeface="Wingdings" panose="05000000000000000000" pitchFamily="2" charset="2"/>
              <a:cs typeface="Wingdings" panose="05000000000000000000" pitchFamily="2" charset="2"/>
            </a:endParaRPr>
          </a:p>
          <a:p>
            <a:endParaRPr lang="en-IN" sz="2400" dirty="0">
              <a:effectLst/>
              <a:latin typeface="Calibri" panose="020F0502020204030204" pitchFamily="34" charset="0"/>
              <a:ea typeface="Wingdings" panose="05000000000000000000" pitchFamily="2" charset="2"/>
              <a:cs typeface="Wingdings" panose="05000000000000000000" pitchFamily="2" charset="2"/>
            </a:endParaRPr>
          </a:p>
          <a:p>
            <a:endParaRPr lang="en-IN" sz="2400" dirty="0"/>
          </a:p>
          <a:p>
            <a:pPr marL="0" indent="0">
              <a:buNone/>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8" y="0"/>
            <a:ext cx="12192000" cy="735330"/>
          </a:xfrm>
        </p:spPr>
        <p:txBody>
          <a:bodyPr/>
          <a:lstStyle/>
          <a:p>
            <a:r>
              <a:rPr lang="en-IN" dirty="0"/>
              <a:t>References</a:t>
            </a:r>
            <a:endParaRPr lang="en-IN" dirty="0"/>
          </a:p>
        </p:txBody>
      </p:sp>
      <p:sp>
        <p:nvSpPr>
          <p:cNvPr id="3" name="Content Placeholder 2"/>
          <p:cNvSpPr>
            <a:spLocks noGrp="1"/>
          </p:cNvSpPr>
          <p:nvPr>
            <p:ph idx="1"/>
          </p:nvPr>
        </p:nvSpPr>
        <p:spPr/>
        <p:txBody>
          <a:bodyPr/>
          <a:lstStyle/>
          <a:p>
            <a:endParaRPr lang="en-US" sz="2400" dirty="0">
              <a:hlinkClick r:id="rId1" action="ppaction://hlinkfile"/>
            </a:endParaRPr>
          </a:p>
          <a:p>
            <a:endParaRPr lang="en-US" sz="2400" dirty="0">
              <a:hlinkClick r:id="rId1" action="ppaction://hlinkfile"/>
            </a:endParaRPr>
          </a:p>
          <a:p>
            <a:endParaRPr lang="en-US" sz="2400" dirty="0">
              <a:hlinkClick r:id="rId1" action="ppaction://hlinkfile"/>
            </a:endParaRPr>
          </a:p>
          <a:p>
            <a:r>
              <a:rPr lang="en-US" sz="2400" dirty="0">
                <a:hlinkClick r:id="rId1" action="ppaction://hlinkfile"/>
              </a:rPr>
              <a:t> </a:t>
            </a:r>
            <a:r>
              <a:rPr lang="en-IN" sz="2400" dirty="0">
                <a:hlinkClick r:id="rId2"/>
              </a:rPr>
              <a:t>[1] Ref website: https://academy.celonis.com/learning-paths/execution-management</a:t>
            </a:r>
            <a:r>
              <a:rPr lang="en-IN" sz="2400" dirty="0"/>
              <a:t>.</a:t>
            </a:r>
            <a:endParaRPr lang="en-IN" sz="2400" dirty="0"/>
          </a:p>
          <a:p>
            <a:r>
              <a:rPr lang="en-IN" sz="2400" b="0" i="0" dirty="0">
                <a:solidFill>
                  <a:srgbClr val="222222"/>
                </a:solidFill>
                <a:effectLst/>
              </a:rPr>
              <a:t>[2] Execution management link : </a:t>
            </a:r>
            <a:r>
              <a:rPr lang="en-IN" sz="2400" b="0" i="0" dirty="0">
                <a:solidFill>
                  <a:srgbClr val="1155CC"/>
                </a:solidFill>
                <a:effectLst/>
                <a:hlinkClick r:id="rId3"/>
              </a:rPr>
              <a:t>https://tinyurl.com/2pvuuzmd</a:t>
            </a:r>
            <a:r>
              <a:rPr lang="en-IN" sz="2400" b="0" i="0" dirty="0">
                <a:solidFill>
                  <a:srgbClr val="1155CC"/>
                </a:solidFill>
                <a:effectLst/>
              </a:rPr>
              <a:t>.</a:t>
            </a:r>
            <a:endParaRPr lang="en-IN" sz="2400" b="0" i="0" dirty="0">
              <a:solidFill>
                <a:srgbClr val="1155CC"/>
              </a:solidFill>
              <a:effectLst/>
            </a:endParaRPr>
          </a:p>
          <a:p>
            <a:r>
              <a:rPr lang="en-IN" sz="2400" dirty="0"/>
              <a:t>[3] Login page : https://academy-login.celonis.com/s/login/.</a:t>
            </a:r>
            <a:endParaRPr lang="en-IN" sz="2400" dirty="0"/>
          </a:p>
          <a:p>
            <a:endParaRPr lang="en-IN" sz="1600" b="0" i="0" dirty="0">
              <a:solidFill>
                <a:srgbClr val="1155CC"/>
              </a:solidFill>
              <a:effectLst/>
              <a:latin typeface="Arial" panose="020B0604020202020204" pitchFamily="34" charset="0"/>
            </a:endParaRPr>
          </a:p>
          <a:p>
            <a:pPr>
              <a:buFont typeface="Wingdings" panose="05000000000000000000" charset="0"/>
              <a:buChar char="Ø"/>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00" name="Content Placeholder 99"/>
          <p:cNvPicPr/>
          <p:nvPr>
            <p:ph idx="1"/>
          </p:nvPr>
        </p:nvPicPr>
        <p:blipFill>
          <a:blip r:embed="rId1"/>
          <a:stretch>
            <a:fillRect/>
          </a:stretch>
        </p:blipFill>
        <p:spPr>
          <a:xfrm>
            <a:off x="629285" y="300990"/>
            <a:ext cx="10830560" cy="613791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4892"/>
          </a:xfrm>
        </p:spPr>
        <p:txBody>
          <a:bodyPr/>
          <a:lstStyle/>
          <a:p>
            <a:r>
              <a:rPr lang="en-US" dirty="0"/>
              <a:t>Contents</a:t>
            </a:r>
            <a:endParaRPr lang="en-IN" dirty="0"/>
          </a:p>
        </p:txBody>
      </p:sp>
      <p:sp>
        <p:nvSpPr>
          <p:cNvPr id="3" name="Content Placeholder 2"/>
          <p:cNvSpPr>
            <a:spLocks noGrp="1"/>
          </p:cNvSpPr>
          <p:nvPr>
            <p:ph idx="1"/>
          </p:nvPr>
        </p:nvSpPr>
        <p:spPr/>
        <p:txBody>
          <a:bodyPr/>
          <a:lstStyle/>
          <a:p>
            <a:pPr marL="0" indent="0" algn="just" fontAlgn="t">
              <a:buFont typeface="+mj-lt"/>
              <a:buNone/>
            </a:pPr>
            <a:endParaRPr lang="en-US" dirty="0"/>
          </a:p>
          <a:p>
            <a:pPr marL="514350" indent="-514350" algn="just" fontAlgn="t">
              <a:buFont typeface="+mj-lt"/>
              <a:buAutoNum type="arabicPeriod"/>
            </a:pPr>
            <a:endParaRPr lang="en-US" dirty="0"/>
          </a:p>
          <a:p>
            <a:pPr marL="514350" indent="-514350" algn="just" fontAlgn="t">
              <a:buFont typeface="+mj-lt"/>
              <a:buAutoNum type="arabicPeriod"/>
            </a:pPr>
            <a:r>
              <a:rPr lang="en-US" dirty="0"/>
              <a:t>Introduction</a:t>
            </a:r>
            <a:endParaRPr lang="en-US" dirty="0"/>
          </a:p>
          <a:p>
            <a:pPr marL="514350" indent="-514350">
              <a:buFont typeface="+mj-lt"/>
              <a:buAutoNum type="arabicPeriod"/>
            </a:pPr>
            <a:r>
              <a:rPr lang="en-US" dirty="0">
                <a:sym typeface="+mn-ea"/>
              </a:rPr>
              <a:t>Steps </a:t>
            </a:r>
            <a:endParaRPr lang="en-US" dirty="0">
              <a:sym typeface="+mn-ea"/>
            </a:endParaRPr>
          </a:p>
          <a:p>
            <a:pPr marL="514350" indent="-514350">
              <a:buFont typeface="+mj-lt"/>
              <a:buAutoNum type="arabicPeriod"/>
            </a:pPr>
            <a:r>
              <a:rPr lang="en-US" dirty="0"/>
              <a:t>Technology</a:t>
            </a:r>
            <a:endParaRPr lang="en-US" dirty="0"/>
          </a:p>
          <a:p>
            <a:pPr marL="514350" indent="-514350">
              <a:buFont typeface="+mj-lt"/>
              <a:buAutoNum type="arabicPeriod"/>
            </a:pPr>
            <a:r>
              <a:rPr lang="en-US" dirty="0"/>
              <a:t>Modules</a:t>
            </a:r>
            <a:endParaRPr lang="en-US" dirty="0"/>
          </a:p>
          <a:p>
            <a:pPr marL="514350" indent="-514350">
              <a:buFont typeface="+mj-lt"/>
              <a:buAutoNum type="arabicPeriod"/>
            </a:pPr>
            <a:r>
              <a:rPr lang="en-US" dirty="0">
                <a:sym typeface="+mn-ea"/>
              </a:rPr>
              <a:t>Applications of Process Mining</a:t>
            </a:r>
            <a:endParaRPr lang="en-IN" dirty="0"/>
          </a:p>
          <a:p>
            <a:pPr marL="514350" indent="-514350">
              <a:buFont typeface="+mj-lt"/>
              <a:buAutoNum type="arabicPeriod"/>
            </a:pPr>
            <a:r>
              <a:rPr lang="en-US" dirty="0"/>
              <a:t>Conclusion</a:t>
            </a:r>
            <a:endParaRPr lang="en-US" dirty="0"/>
          </a:p>
          <a:p>
            <a:pPr marL="514350" indent="-514350">
              <a:buFont typeface="+mj-lt"/>
              <a:buAutoNum type="arabicPeriod"/>
            </a:pPr>
            <a:r>
              <a:rPr lang="en-IN" dirty="0"/>
              <a:t>References</a:t>
            </a:r>
            <a:endParaRPr lang="en-US"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0"/>
            <a:ext cx="12192000" cy="714892"/>
          </a:xfrm>
        </p:spPr>
        <p:txBody>
          <a:bodyPr/>
          <a:lstStyle/>
          <a:p>
            <a:r>
              <a:rPr lang="en-US"/>
              <a:t>Introduction</a:t>
            </a:r>
            <a:endParaRPr lang="en-US"/>
          </a:p>
        </p:txBody>
      </p:sp>
      <p:sp>
        <p:nvSpPr>
          <p:cNvPr id="3" name="Content Placeholder 2"/>
          <p:cNvSpPr>
            <a:spLocks noGrp="1"/>
          </p:cNvSpPr>
          <p:nvPr>
            <p:ph idx="1"/>
          </p:nvPr>
        </p:nvSpPr>
        <p:spPr>
          <a:xfrm>
            <a:off x="206430" y="1076959"/>
            <a:ext cx="11779135" cy="5394960"/>
          </a:xfrm>
        </p:spPr>
        <p:txBody>
          <a:bodyPr>
            <a:normAutofit/>
          </a:bodyPr>
          <a:lstStyle/>
          <a:p>
            <a:pPr>
              <a:buFont typeface="Wingdings" panose="05000000000000000000" pitchFamily="2" charset="2"/>
              <a:buChar char="§"/>
            </a:pPr>
            <a:r>
              <a:rPr lang="en-US" b="0" i="0" dirty="0">
                <a:effectLst/>
              </a:rPr>
              <a:t>Process mining is a technique designed to discover, monitor and improve real processes (i.e., not </a:t>
            </a:r>
            <a:r>
              <a:rPr lang="en-US" b="0" i="0" dirty="0">
                <a:effectLst/>
              </a:rPr>
              <a:t>assumed processes) by extracting readily available knowledge from the event logs of information systems. </a:t>
            </a:r>
            <a:endParaRPr lang="en-IN" dirty="0">
              <a:sym typeface="+mn-ea"/>
            </a:endParaRPr>
          </a:p>
          <a:p>
            <a:endParaRPr lang="en-IN" dirty="0">
              <a:sym typeface="+mn-ea"/>
            </a:endParaRPr>
          </a:p>
          <a:p>
            <a:endParaRPr lang="en-IN" dirty="0">
              <a:sym typeface="+mn-ea"/>
            </a:endParaRPr>
          </a:p>
          <a:p>
            <a:pPr marL="0" indent="0">
              <a:buNone/>
            </a:pPr>
            <a:endParaRPr lang="en-IN" dirty="0">
              <a:sym typeface="+mn-ea"/>
            </a:endParaRPr>
          </a:p>
          <a:p>
            <a:endParaRPr lang="en-IN" dirty="0">
              <a:sym typeface="+mn-ea"/>
            </a:endParaRPr>
          </a:p>
          <a:p>
            <a:endParaRPr lang="en-IN" dirty="0">
              <a:sym typeface="+mn-ea"/>
            </a:endParaRPr>
          </a:p>
          <a:p>
            <a:endParaRPr lang="en-US" altLang="en-US" dirty="0"/>
          </a:p>
          <a:p>
            <a:endParaRPr lang="en-US" altLang="en-US" dirty="0"/>
          </a:p>
          <a:p>
            <a:endParaRPr lang="en-US" altLang="en-US" dirty="0"/>
          </a:p>
          <a:p>
            <a:endParaRPr lang="en-US" altLang="en-US" dirty="0"/>
          </a:p>
          <a:p>
            <a:pPr marL="0" indent="0">
              <a:buNone/>
            </a:pPr>
            <a:endParaRPr lang="en-IN" altLang="en-US" dirty="0"/>
          </a:p>
        </p:txBody>
      </p:sp>
      <p:pic>
        <p:nvPicPr>
          <p:cNvPr id="1028" name="Picture 4" descr="Process Mining 101: Why should we care? - laredoute.i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0450" y="2346325"/>
            <a:ext cx="9607550" cy="42805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8" y="0"/>
            <a:ext cx="12192000" cy="714892"/>
          </a:xfrm>
        </p:spPr>
        <p:txBody>
          <a:bodyPr/>
          <a:lstStyle/>
          <a:p>
            <a:r>
              <a:rPr lang="en-US" dirty="0"/>
              <a:t>Intro..</a:t>
            </a:r>
            <a:endParaRPr lang="en-IN" dirty="0"/>
          </a:p>
        </p:txBody>
      </p:sp>
      <p:pic>
        <p:nvPicPr>
          <p:cNvPr id="2052" name="Picture 4" descr="Process Mining can Help - Slid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4892"/>
          </a:xfrm>
        </p:spPr>
        <p:txBody>
          <a:bodyPr/>
          <a:lstStyle/>
          <a:p>
            <a:pPr algn="ctr"/>
            <a:r>
              <a:rPr lang="en-IN" b="1" i="0" dirty="0" err="1">
                <a:effectLst/>
              </a:rPr>
              <a:t>Celonis</a:t>
            </a:r>
            <a:r>
              <a:rPr lang="en-IN" b="1" i="0" dirty="0">
                <a:effectLst/>
              </a:rPr>
              <a:t> Process Mining Steps</a:t>
            </a:r>
            <a:br>
              <a:rPr lang="en-IN" altLang="en-US" dirty="0"/>
            </a:br>
            <a:endParaRPr lang="en-IN" dirty="0"/>
          </a:p>
        </p:txBody>
      </p:sp>
      <p:sp>
        <p:nvSpPr>
          <p:cNvPr id="3" name="Content Placeholder 2"/>
          <p:cNvSpPr>
            <a:spLocks noGrp="1"/>
          </p:cNvSpPr>
          <p:nvPr>
            <p:ph idx="1"/>
          </p:nvPr>
        </p:nvSpPr>
        <p:spPr>
          <a:xfrm>
            <a:off x="206430" y="1350372"/>
            <a:ext cx="11779135" cy="5394960"/>
          </a:xfrm>
        </p:spPr>
        <p:txBody>
          <a:bodyPr>
            <a:normAutofit/>
          </a:bodyPr>
          <a:lstStyle/>
          <a:p>
            <a:pPr algn="l">
              <a:buFont typeface="+mj-lt"/>
              <a:buAutoNum type="arabicPeriod"/>
            </a:pPr>
            <a:r>
              <a:rPr lang="en-US" sz="2600" b="1" i="0" dirty="0">
                <a:effectLst/>
              </a:rPr>
              <a:t>Data Extraction:</a:t>
            </a:r>
            <a:endParaRPr lang="en-US" sz="2600" b="0" i="0" dirty="0">
              <a:effectLst/>
            </a:endParaRPr>
          </a:p>
          <a:p>
            <a:pPr marL="742950" lvl="1" indent="-285750" algn="l">
              <a:buFont typeface="+mj-lt"/>
              <a:buAutoNum type="arabicPeriod"/>
            </a:pPr>
            <a:r>
              <a:rPr lang="en-US" sz="2600" b="0" i="0" dirty="0">
                <a:effectLst/>
              </a:rPr>
              <a:t>Extract event log data from various sources such as ERP systems, databases, or application logs.</a:t>
            </a:r>
            <a:endParaRPr lang="en-US" sz="2600" b="0" i="0" dirty="0">
              <a:effectLst/>
            </a:endParaRPr>
          </a:p>
          <a:p>
            <a:pPr algn="l">
              <a:buFont typeface="+mj-lt"/>
              <a:buAutoNum type="arabicPeriod"/>
            </a:pPr>
            <a:r>
              <a:rPr lang="en-US" sz="2600" b="1" i="0" dirty="0">
                <a:effectLst/>
              </a:rPr>
              <a:t>Data Preparation:</a:t>
            </a:r>
            <a:endParaRPr lang="en-US" sz="2600" b="0" i="0" dirty="0">
              <a:effectLst/>
            </a:endParaRPr>
          </a:p>
          <a:p>
            <a:pPr marL="742950" lvl="1" indent="-285750" algn="l">
              <a:buFont typeface="+mj-lt"/>
              <a:buAutoNum type="arabicPeriod"/>
            </a:pPr>
            <a:r>
              <a:rPr lang="en-US" sz="2600" b="0" i="0" dirty="0">
                <a:effectLst/>
              </a:rPr>
              <a:t>Clean and preprocess the data to ensure accuracy and consistency.</a:t>
            </a:r>
            <a:endParaRPr lang="en-US" sz="2600" b="0" i="0" dirty="0">
              <a:effectLst/>
            </a:endParaRPr>
          </a:p>
          <a:p>
            <a:pPr algn="l">
              <a:buFont typeface="+mj-lt"/>
              <a:buAutoNum type="arabicPeriod"/>
            </a:pPr>
            <a:r>
              <a:rPr lang="en-US" sz="2600" b="1" i="0" dirty="0">
                <a:effectLst/>
              </a:rPr>
              <a:t>Process Discovery:</a:t>
            </a:r>
            <a:endParaRPr lang="en-US" sz="2600" b="0" i="0" dirty="0">
              <a:effectLst/>
            </a:endParaRPr>
          </a:p>
          <a:p>
            <a:pPr marL="742950" lvl="1" indent="-285750" algn="l">
              <a:buFont typeface="+mj-lt"/>
              <a:buAutoNum type="arabicPeriod"/>
            </a:pPr>
            <a:r>
              <a:rPr lang="en-US" sz="2600" b="0" i="0" dirty="0">
                <a:effectLst/>
              </a:rPr>
              <a:t>Use </a:t>
            </a:r>
            <a:r>
              <a:rPr lang="en-US" sz="2600" b="0" i="0" dirty="0" err="1">
                <a:effectLst/>
              </a:rPr>
              <a:t>Celonis</a:t>
            </a:r>
            <a:r>
              <a:rPr lang="en-US" sz="2600" b="0" i="0" dirty="0">
                <a:effectLst/>
              </a:rPr>
              <a:t> algorithms to automatically generate a visual process model.</a:t>
            </a:r>
            <a:endParaRPr lang="en-US" sz="2600" b="0" i="0" dirty="0">
              <a:effectLst/>
            </a:endParaRPr>
          </a:p>
          <a:p>
            <a:pPr algn="l">
              <a:buFont typeface="+mj-lt"/>
              <a:buAutoNum type="arabicPeriod"/>
            </a:pPr>
            <a:r>
              <a:rPr lang="en-US" sz="2600" b="1" i="0" dirty="0">
                <a:effectLst/>
              </a:rPr>
              <a:t>Conformance Analysis:</a:t>
            </a:r>
            <a:endParaRPr lang="en-US" sz="2600" b="0" i="0" dirty="0">
              <a:effectLst/>
            </a:endParaRPr>
          </a:p>
          <a:p>
            <a:pPr marL="742950" lvl="1" indent="-285750" algn="l">
              <a:buFont typeface="+mj-lt"/>
              <a:buAutoNum type="arabicPeriod"/>
            </a:pPr>
            <a:r>
              <a:rPr lang="en-US" sz="2600" b="0" i="0" dirty="0">
                <a:effectLst/>
              </a:rPr>
              <a:t>Compare the discovered process model with actual event data to identify discrepancies.</a:t>
            </a:r>
            <a:endParaRPr lang="en-US" sz="2600" b="0" i="0" dirty="0">
              <a:effectLst/>
            </a:endParaRPr>
          </a:p>
          <a:p>
            <a:pPr marL="457200" lvl="1" indent="0" algn="l">
              <a:buNone/>
            </a:pPr>
            <a:r>
              <a:rPr lang="en-IN" dirty="0"/>
              <a:t>         	</a:t>
            </a:r>
            <a:endParaRPr lang="en-IN" dirty="0"/>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dirty="0" smtClean="0">
                <a:sym typeface="+mn-ea"/>
              </a:rPr>
              <a:t>TECHNOLOGY</a:t>
            </a:r>
            <a:br>
              <a:rPr lang="en-US" dirty="0"/>
            </a:br>
            <a:endParaRPr lang="en-US"/>
          </a:p>
        </p:txBody>
      </p:sp>
      <p:sp>
        <p:nvSpPr>
          <p:cNvPr id="3" name="Content Placeholder 2"/>
          <p:cNvSpPr>
            <a:spLocks noGrp="1"/>
          </p:cNvSpPr>
          <p:nvPr>
            <p:ph idx="1"/>
          </p:nvPr>
        </p:nvSpPr>
        <p:spPr/>
        <p:txBody>
          <a:bodyPr/>
          <a:p>
            <a:r>
              <a:rPr lang="en-US" b="1" dirty="0" smtClean="0">
                <a:sym typeface="+mn-ea"/>
              </a:rPr>
              <a:t>Data Preprocessing:</a:t>
            </a:r>
            <a:r>
              <a:rPr lang="en-US" dirty="0" smtClean="0">
                <a:sym typeface="+mn-ea"/>
              </a:rPr>
              <a:t> Before analysis can begin, event logs often need to be cleaned and preprocessed. This might involve removing duplicates, handling missing data, and transforming raw data into a more suitable format for analysis.</a:t>
            </a:r>
            <a:endParaRPr lang="en-US" dirty="0" smtClean="0"/>
          </a:p>
          <a:p>
            <a:r>
              <a:rPr lang="en-US" b="1" dirty="0" smtClean="0">
                <a:sym typeface="+mn-ea"/>
              </a:rPr>
              <a:t>Data Visualization:</a:t>
            </a:r>
            <a:r>
              <a:rPr lang="en-US" dirty="0" smtClean="0">
                <a:sym typeface="+mn-ea"/>
              </a:rPr>
              <a:t> Interactive visualizations play a crucial role in process mining. They help stakeholders understand complex process behaviors, bottlenecks, and other patterns.</a:t>
            </a:r>
            <a:endParaRPr lang="en-US" dirty="0" smtClean="0"/>
          </a:p>
          <a:p>
            <a:endParaRPr lang="en-US" dirty="0"/>
          </a:p>
          <a:p>
            <a:pPr marL="0" indent="0">
              <a:buNone/>
            </a:pPr>
            <a:endParaRPr lang="en-US"/>
          </a:p>
        </p:txBody>
      </p:sp>
      <p:pic>
        <p:nvPicPr>
          <p:cNvPr id="4" name="Picture 3" descr="P4.png"/>
          <p:cNvPicPr>
            <a:picLocks noChangeAspect="1"/>
          </p:cNvPicPr>
          <p:nvPr/>
        </p:nvPicPr>
        <p:blipFill>
          <a:blip r:embed="rId1"/>
          <a:stretch>
            <a:fillRect/>
          </a:stretch>
        </p:blipFill>
        <p:spPr>
          <a:xfrm>
            <a:off x="1371600" y="4180024"/>
            <a:ext cx="2978331" cy="2194560"/>
          </a:xfrm>
          <a:prstGeom prst="rect">
            <a:avLst/>
          </a:prstGeom>
        </p:spPr>
      </p:pic>
      <p:pic>
        <p:nvPicPr>
          <p:cNvPr id="5" name="Picture 4" descr="P6.png"/>
          <p:cNvPicPr>
            <a:picLocks noChangeAspect="1"/>
          </p:cNvPicPr>
          <p:nvPr/>
        </p:nvPicPr>
        <p:blipFill>
          <a:blip r:embed="rId2"/>
          <a:stretch>
            <a:fillRect/>
          </a:stretch>
        </p:blipFill>
        <p:spPr>
          <a:xfrm>
            <a:off x="6942638" y="4154078"/>
            <a:ext cx="3107326" cy="22468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dirty="0" smtClean="0">
                <a:sym typeface="+mn-ea"/>
              </a:rPr>
              <a:t>MODULES</a:t>
            </a:r>
            <a:br>
              <a:rPr lang="en-US" dirty="0"/>
            </a:br>
            <a:endParaRPr lang="en-US"/>
          </a:p>
        </p:txBody>
      </p:sp>
      <p:sp>
        <p:nvSpPr>
          <p:cNvPr id="3" name="Content Placeholder 2"/>
          <p:cNvSpPr>
            <a:spLocks noGrp="1"/>
          </p:cNvSpPr>
          <p:nvPr>
            <p:ph idx="1"/>
          </p:nvPr>
        </p:nvSpPr>
        <p:spPr/>
        <p:txBody>
          <a:bodyPr>
            <a:normAutofit lnSpcReduction="20000"/>
          </a:bodyPr>
          <a:p>
            <a:pPr>
              <a:buNone/>
            </a:pPr>
            <a:endParaRPr lang="en-US" b="1" dirty="0" smtClean="0">
              <a:sym typeface="+mn-ea"/>
            </a:endParaRPr>
          </a:p>
          <a:p>
            <a:pPr>
              <a:buNone/>
            </a:pPr>
            <a:r>
              <a:rPr lang="en-US" b="1" dirty="0" smtClean="0">
                <a:sym typeface="+mn-ea"/>
              </a:rPr>
              <a:t>STEPS INVOLVED IN PROCESS MINING:</a:t>
            </a:r>
            <a:endParaRPr lang="en-US" b="1" dirty="0" smtClean="0"/>
          </a:p>
          <a:p>
            <a:pPr>
              <a:buNone/>
            </a:pPr>
            <a:endParaRPr lang="en-US" b="1" dirty="0" smtClean="0"/>
          </a:p>
          <a:p>
            <a:pPr>
              <a:buNone/>
            </a:pPr>
            <a:r>
              <a:rPr lang="en-US" b="1" dirty="0" smtClean="0">
                <a:sym typeface="+mn-ea"/>
              </a:rPr>
              <a:t>DATA COLLECTION:</a:t>
            </a:r>
            <a:endParaRPr lang="en-US" b="1" dirty="0" smtClean="0"/>
          </a:p>
          <a:p>
            <a:r>
              <a:rPr lang="en-US" dirty="0" smtClean="0">
                <a:sym typeface="+mn-ea"/>
              </a:rPr>
              <a:t>Data collection is a foundational step in the process mining methodology. It involves gathering event data from various sources within an organization's information systems, databases.</a:t>
            </a:r>
            <a:endParaRPr lang="en-US" dirty="0" smtClean="0"/>
          </a:p>
          <a:p>
            <a:pPr>
              <a:buNone/>
            </a:pPr>
            <a:endParaRPr lang="en-US" dirty="0" smtClean="0"/>
          </a:p>
          <a:p>
            <a:pPr>
              <a:buNone/>
            </a:pPr>
            <a:r>
              <a:rPr lang="en-US" b="1" dirty="0" smtClean="0">
                <a:sym typeface="+mn-ea"/>
              </a:rPr>
              <a:t>DATA UNDERSTANDING:</a:t>
            </a:r>
            <a:endParaRPr lang="en-US" b="1" dirty="0" smtClean="0"/>
          </a:p>
          <a:p>
            <a:r>
              <a:rPr lang="en-US" dirty="0" smtClean="0">
                <a:sym typeface="+mn-ea"/>
              </a:rPr>
              <a:t>Data understanding in process mining refers to the process of gaining a comprehensive understanding of the data that will be used for analysis. This step is essential to ensure that the data is suitable, relevant, and of high quality for conducting effective process mining analyses. </a:t>
            </a:r>
            <a:endParaRPr lang="en-US" dirty="0" smtClean="0"/>
          </a:p>
          <a:p>
            <a:pPr>
              <a:buNone/>
            </a:pPr>
            <a:r>
              <a:rPr lang="en-US" b="1" dirty="0" smtClean="0">
                <a:sym typeface="+mn-ea"/>
              </a:rPr>
              <a:t>   </a:t>
            </a:r>
            <a:endParaRPr lang="en-US"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0" y="219710"/>
            <a:ext cx="12192000" cy="737235"/>
          </a:xfrm>
        </p:spPr>
        <p:txBody>
          <a:bodyPr/>
          <a:p>
            <a:r>
              <a:rPr lang="en-US" dirty="0" err="1" smtClean="0">
                <a:sym typeface="+mn-ea"/>
              </a:rPr>
              <a:t>contd</a:t>
            </a:r>
            <a:r>
              <a:rPr lang="en-US" dirty="0" smtClean="0">
                <a:sym typeface="+mn-ea"/>
              </a:rPr>
              <a:t>…</a:t>
            </a:r>
            <a:br>
              <a:rPr lang="en-US" dirty="0"/>
            </a:br>
            <a:endParaRPr lang="en-US"/>
          </a:p>
        </p:txBody>
      </p:sp>
      <p:sp>
        <p:nvSpPr>
          <p:cNvPr id="3" name="Content Placeholder 2"/>
          <p:cNvSpPr>
            <a:spLocks noGrp="1"/>
          </p:cNvSpPr>
          <p:nvPr>
            <p:ph idx="1"/>
          </p:nvPr>
        </p:nvSpPr>
        <p:spPr>
          <a:xfrm>
            <a:off x="206490" y="869949"/>
            <a:ext cx="11779135" cy="5394960"/>
          </a:xfrm>
        </p:spPr>
        <p:txBody>
          <a:bodyPr/>
          <a:p>
            <a:pPr>
              <a:buNone/>
            </a:pPr>
            <a:endParaRPr lang="en-US" b="1" dirty="0" smtClean="0">
              <a:sym typeface="+mn-ea"/>
            </a:endParaRPr>
          </a:p>
          <a:p>
            <a:pPr>
              <a:buNone/>
            </a:pPr>
            <a:r>
              <a:rPr lang="en-US" b="1" dirty="0" smtClean="0">
                <a:sym typeface="+mn-ea"/>
              </a:rPr>
              <a:t>Data preparation:</a:t>
            </a:r>
            <a:endParaRPr lang="en-US" b="1" dirty="0" smtClean="0"/>
          </a:p>
          <a:p>
            <a:r>
              <a:rPr lang="en-US" dirty="0" smtClean="0">
                <a:sym typeface="+mn-ea"/>
              </a:rPr>
              <a:t>It is a crucial step in the process mining workflow. It involves transforming and structuring the raw event data into a suitable format for analysis.</a:t>
            </a:r>
            <a:endParaRPr lang="en-US" dirty="0" smtClean="0"/>
          </a:p>
          <a:p>
            <a:pPr>
              <a:buNone/>
            </a:pPr>
            <a:r>
              <a:rPr lang="en-US" b="1" dirty="0" smtClean="0">
                <a:sym typeface="+mn-ea"/>
              </a:rPr>
              <a:t>Data modeling:</a:t>
            </a:r>
            <a:endParaRPr lang="en-US" b="1" dirty="0" smtClean="0"/>
          </a:p>
          <a:p>
            <a:r>
              <a:rPr lang="en-US" dirty="0" smtClean="0">
                <a:sym typeface="+mn-ea"/>
              </a:rPr>
              <a:t>Data modeling in process mining refers to the creation of graphical representations or mathematical models that capture the behavior, structure, and characteristics of business processes using the event data collected.</a:t>
            </a:r>
            <a:endParaRPr lang="en-US" dirty="0" smtClean="0"/>
          </a:p>
          <a:p>
            <a:pPr>
              <a:buNone/>
            </a:pPr>
            <a:r>
              <a:rPr lang="en-US" b="1" dirty="0" smtClean="0">
                <a:sym typeface="+mn-ea"/>
              </a:rPr>
              <a:t>Data  evaluating:</a:t>
            </a:r>
            <a:endParaRPr lang="en-US" b="1" dirty="0" smtClean="0"/>
          </a:p>
          <a:p>
            <a:r>
              <a:rPr lang="en-US" dirty="0" smtClean="0">
                <a:sym typeface="+mn-ea"/>
              </a:rPr>
              <a:t>In the context of process mining, data evaluation involves assessing the quality, relevance, and appropriateness of the data before and during the analysis. </a:t>
            </a:r>
            <a:endParaRPr lang="en-US" b="1" dirty="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Process Mining</a:t>
            </a:r>
            <a:endParaRPr lang="en-IN" dirty="0"/>
          </a:p>
        </p:txBody>
      </p:sp>
      <p:sp>
        <p:nvSpPr>
          <p:cNvPr id="4" name="Content Placeholder 3"/>
          <p:cNvSpPr>
            <a:spLocks noGrp="1"/>
          </p:cNvSpPr>
          <p:nvPr>
            <p:ph idx="1"/>
          </p:nvPr>
        </p:nvSpPr>
        <p:spPr/>
        <p:txBody>
          <a:bodyPr/>
          <a:lstStyle/>
          <a:p>
            <a:r>
              <a:rPr lang="en-IN" b="1" i="0" dirty="0">
                <a:effectLst/>
              </a:rPr>
              <a:t>Customer Journey Analysis:</a:t>
            </a:r>
            <a:endParaRPr lang="en-IN" b="1" i="0" dirty="0">
              <a:effectLst/>
            </a:endParaRPr>
          </a:p>
          <a:p>
            <a:pPr marL="0" indent="0">
              <a:buNone/>
            </a:pPr>
            <a:r>
              <a:rPr lang="en-US" b="0" i="0" dirty="0">
                <a:effectLst/>
              </a:rPr>
              <a:t>	Identify pain points and areas for improvement in customer journeys. </a:t>
            </a:r>
            <a:endParaRPr lang="en-IN" b="1" i="0" dirty="0">
              <a:effectLst/>
            </a:endParaRPr>
          </a:p>
          <a:p>
            <a:r>
              <a:rPr lang="en-IN" b="1" i="0" dirty="0">
                <a:effectLst/>
              </a:rPr>
              <a:t>Risk Management: </a:t>
            </a:r>
            <a:endParaRPr lang="en-IN" b="1" i="0" dirty="0">
              <a:effectLst/>
            </a:endParaRPr>
          </a:p>
          <a:p>
            <a:pPr marL="0" indent="0">
              <a:buNone/>
            </a:pPr>
            <a:r>
              <a:rPr lang="en-US" b="0" i="0" dirty="0">
                <a:effectLst/>
              </a:rPr>
              <a:t>	Identify and mitigate risks by analyzing deviations and potential issues in 	processes.</a:t>
            </a:r>
            <a:endParaRPr lang="en-IN" b="1" dirty="0"/>
          </a:p>
          <a:p>
            <a:r>
              <a:rPr lang="en-IN" b="1" i="0" dirty="0">
                <a:effectLst/>
              </a:rPr>
              <a:t>Human Resources: </a:t>
            </a:r>
            <a:endParaRPr lang="en-IN" b="1" i="0" dirty="0">
              <a:effectLst/>
            </a:endParaRPr>
          </a:p>
          <a:p>
            <a:pPr marL="0" indent="0">
              <a:buNone/>
            </a:pPr>
            <a:r>
              <a:rPr lang="en-US" b="0" i="0" dirty="0">
                <a:effectLst/>
              </a:rPr>
              <a:t>	Analyze HR processes such as recruitment, onboarding, and performance 	management.</a:t>
            </a:r>
            <a:endParaRPr lang="en-IN" b="1" i="0" dirty="0">
              <a:effectLst/>
            </a:endParaRPr>
          </a:p>
          <a:p>
            <a:r>
              <a:rPr lang="en-IN" b="1" i="0" dirty="0">
                <a:effectLst/>
              </a:rPr>
              <a:t>Healthcare Process Analysis: </a:t>
            </a:r>
            <a:endParaRPr lang="en-IN" b="1" i="0" dirty="0">
              <a:effectLst/>
            </a:endParaRPr>
          </a:p>
          <a:p>
            <a:pPr marL="0" indent="0">
              <a:buNone/>
            </a:pPr>
            <a:r>
              <a:rPr lang="en-US" b="0" i="0" dirty="0">
                <a:effectLst/>
              </a:rPr>
              <a:t>	Analyze patient treatment pathways, hospital operations.</a:t>
            </a:r>
            <a:endParaRPr lang="en-IN"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3862</Words>
  <Application>WPS Presentation</Application>
  <PresentationFormat>Widescreen</PresentationFormat>
  <Paragraphs>120</Paragraphs>
  <Slides>12</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Times New Roman</vt:lpstr>
      <vt:lpstr>Courier New</vt:lpstr>
      <vt:lpstr>Calibri</vt:lpstr>
      <vt:lpstr>TimesNewRomanPSMT</vt:lpstr>
      <vt:lpstr>Google Sans</vt:lpstr>
      <vt:lpstr>Segoe Print</vt:lpstr>
      <vt:lpstr>Söhne</vt:lpstr>
      <vt:lpstr>Wingdings</vt:lpstr>
      <vt:lpstr>Microsoft YaHei</vt:lpstr>
      <vt:lpstr>Arial Unicode MS</vt:lpstr>
      <vt:lpstr>Custom Design</vt:lpstr>
      <vt:lpstr>PowerPoint 演示文稿</vt:lpstr>
      <vt:lpstr>Contents</vt:lpstr>
      <vt:lpstr>Introduction</vt:lpstr>
      <vt:lpstr>Intro..</vt:lpstr>
      <vt:lpstr>Celonis Process Mining Steps </vt:lpstr>
      <vt:lpstr>PowerPoint 演示文稿</vt:lpstr>
      <vt:lpstr>PowerPoint 演示文稿</vt:lpstr>
      <vt:lpstr>PowerPoint 演示文稿</vt:lpstr>
      <vt:lpstr>Use of Process Mining</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malle</cp:lastModifiedBy>
  <cp:revision>148</cp:revision>
  <dcterms:created xsi:type="dcterms:W3CDTF">2019-06-11T05:35:00Z</dcterms:created>
  <dcterms:modified xsi:type="dcterms:W3CDTF">2023-08-29T18:07:36Z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27F08AC1D2B441959A68183FD03B94BA</vt:lpwstr>
  </property>
  <property fmtid="{D5CDD505-2E9C-101B-9397-08002B2CF9AE}" pid="3" name="KSOProductBuildVer">
    <vt:lpwstr>1033-11.2.0.11388</vt:lpwstr>
  </property>
</Properties>
</file>